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2/2/2019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2345" y="1975557"/>
            <a:ext cx="8689976" cy="2974620"/>
          </a:xfrm>
        </p:spPr>
        <p:txBody>
          <a:bodyPr>
            <a:noAutofit/>
          </a:bodyPr>
          <a:lstStyle/>
          <a:p>
            <a:r>
              <a:rPr lang="ar-IQ" sz="9600" b="1" i="1" dirty="0" smtClean="0">
                <a:solidFill>
                  <a:srgbClr val="FF0000"/>
                </a:solidFill>
              </a:rPr>
              <a:t>التعلم </a:t>
            </a:r>
            <a:r>
              <a:rPr lang="ar-IQ" sz="9600" b="1" i="1" smtClean="0">
                <a:solidFill>
                  <a:srgbClr val="FF0000"/>
                </a:solidFill>
              </a:rPr>
              <a:t>الحركي والأداء </a:t>
            </a:r>
            <a:r>
              <a:rPr lang="ar-IQ" sz="9600" b="1" i="1" dirty="0" smtClean="0">
                <a:solidFill>
                  <a:srgbClr val="FF0000"/>
                </a:solidFill>
              </a:rPr>
              <a:t>الحركي</a:t>
            </a:r>
            <a:endParaRPr lang="ar-IQ" sz="9600" b="1" i="1" dirty="0">
              <a:solidFill>
                <a:srgbClr val="FF0000"/>
              </a:solidFill>
            </a:endParaRPr>
          </a:p>
        </p:txBody>
      </p:sp>
    </p:spTree>
    <p:extLst>
      <p:ext uri="{BB962C8B-B14F-4D97-AF65-F5344CB8AC3E}">
        <p14:creationId xmlns:p14="http://schemas.microsoft.com/office/powerpoint/2010/main" val="33013286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87022" y="587022"/>
            <a:ext cx="11119556" cy="5204177"/>
          </a:xfrm>
        </p:spPr>
        <p:txBody>
          <a:bodyPr>
            <a:normAutofit fontScale="92500" lnSpcReduction="10000"/>
          </a:bodyPr>
          <a:lstStyle/>
          <a:p>
            <a:pPr algn="just"/>
            <a:r>
              <a:rPr lang="ar-SA" sz="3200" b="1" u="sng" dirty="0">
                <a:solidFill>
                  <a:srgbClr val="FF0000"/>
                </a:solidFill>
              </a:rPr>
              <a:t>التعلم الحركي والأداء الحركي:</a:t>
            </a:r>
          </a:p>
          <a:p>
            <a:pPr algn="just"/>
            <a:r>
              <a:rPr lang="ar-SA" sz="3200" dirty="0"/>
              <a:t>هناك خلط واستخدام غير دقيق لمفهومي التعلم والأداء حيث يستخدم في بعض الاحيان الأداء بديلا للتعلم الحركي وبالعكس… ويبدو ان التعلم الحركي والأداء كأنهما شيء واحد ويحملان نفس المفهوم ويشيران الى الظاهرة نفسها الا ان المنطق والأساس العلمي يشير الى وجود فرق كبير بين التعلم الحركي والأداء ويمكن الاستدلال على هذا الفرق والتمييز بينهما من خلال ما يأتي</a:t>
            </a:r>
            <a:r>
              <a:rPr lang="ar-SA" sz="3200" dirty="0" smtClean="0"/>
              <a:t>:</a:t>
            </a:r>
            <a:endParaRPr lang="ar-SA" sz="3200" dirty="0"/>
          </a:p>
          <a:p>
            <a:pPr algn="just"/>
            <a:r>
              <a:rPr lang="ar-SA" sz="3200" b="1" dirty="0" smtClean="0"/>
              <a:t>- </a:t>
            </a:r>
            <a:r>
              <a:rPr lang="ar-SA" sz="3200" dirty="0" smtClean="0"/>
              <a:t>عرف</a:t>
            </a:r>
            <a:r>
              <a:rPr lang="ar-SA" sz="3200" dirty="0"/>
              <a:t> </a:t>
            </a:r>
            <a:r>
              <a:rPr lang="ar-SA" sz="3200" b="1" u="sng" dirty="0">
                <a:solidFill>
                  <a:srgbClr val="FF0000"/>
                </a:solidFill>
              </a:rPr>
              <a:t>التعلم الحركي</a:t>
            </a:r>
            <a:r>
              <a:rPr lang="ar-SA" sz="3200" dirty="0"/>
              <a:t> على انه التغيير الثابت نسبيا في الأداء نتيجة الخبرة والممارسة والذي يتم بفعل متغيرات مستقلة ذات تأثيرات دائمة نسبيا وقد تسمى تلك المتغيرات بمتغيرات التعلم </a:t>
            </a:r>
            <a:r>
              <a:rPr lang="en-US" sz="3200" i="1" dirty="0"/>
              <a:t>learning variable</a:t>
            </a:r>
            <a:r>
              <a:rPr lang="en-US" sz="3200" dirty="0"/>
              <a:t> </a:t>
            </a:r>
            <a:r>
              <a:rPr lang="ar-SA" dirty="0"/>
              <a:t/>
            </a:r>
            <a:br>
              <a:rPr lang="ar-SA" dirty="0"/>
            </a:br>
            <a:endParaRPr lang="ar-IQ" dirty="0"/>
          </a:p>
        </p:txBody>
      </p:sp>
    </p:spTree>
    <p:extLst>
      <p:ext uri="{BB962C8B-B14F-4D97-AF65-F5344CB8AC3E}">
        <p14:creationId xmlns:p14="http://schemas.microsoft.com/office/powerpoint/2010/main" val="40516700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87022" y="1772357"/>
            <a:ext cx="11051822" cy="4323644"/>
          </a:xfrm>
        </p:spPr>
        <p:txBody>
          <a:bodyPr>
            <a:normAutofit fontScale="92500"/>
          </a:bodyPr>
          <a:lstStyle/>
          <a:p>
            <a:pPr algn="just"/>
            <a:r>
              <a:rPr lang="ar-SA" sz="3600" dirty="0" smtClean="0"/>
              <a:t>عرف</a:t>
            </a:r>
            <a:r>
              <a:rPr lang="ar-SA" sz="3600" dirty="0"/>
              <a:t> </a:t>
            </a:r>
            <a:r>
              <a:rPr lang="ar-SA" sz="3600" b="1" u="sng" dirty="0">
                <a:solidFill>
                  <a:srgbClr val="FF0000"/>
                </a:solidFill>
              </a:rPr>
              <a:t>الأداء</a:t>
            </a:r>
            <a:r>
              <a:rPr lang="ar-SA" sz="3600" dirty="0"/>
              <a:t> على انه حركة او نشاط مؤثر، وقد لا يكون دائميا او ثابتا فيما تتضمنه حركة الفرد، ويحدث بفعل متغيرات مستقلة قد تكون ظرفية او شخصية ذات تأثيرات قد تزول بزوال المتغير او بانعدامه او انعدام تأثيره وتسمى تلك المتغيرات بمتغيرات الأداء </a:t>
            </a:r>
            <a:r>
              <a:rPr lang="en-US" sz="3600" dirty="0" smtClean="0"/>
              <a:t>Performance </a:t>
            </a:r>
            <a:r>
              <a:rPr lang="en-US" sz="3600" dirty="0"/>
              <a:t>variable) </a:t>
            </a:r>
            <a:r>
              <a:rPr lang="en-US" sz="3600" dirty="0" smtClean="0"/>
              <a:t>.</a:t>
            </a:r>
            <a:endParaRPr lang="en-US" sz="3600" dirty="0"/>
          </a:p>
          <a:p>
            <a:pPr marL="0" indent="0">
              <a:buNone/>
            </a:pPr>
            <a:endParaRPr lang="ar-SA" dirty="0"/>
          </a:p>
          <a:p>
            <a:pPr marL="0" indent="0">
              <a:buNone/>
            </a:pPr>
            <a:r>
              <a:rPr lang="ar-SA" dirty="0"/>
              <a:t/>
            </a:r>
            <a:br>
              <a:rPr lang="ar-SA" dirty="0"/>
            </a:br>
            <a:endParaRPr lang="ar-IQ" dirty="0"/>
          </a:p>
        </p:txBody>
      </p:sp>
    </p:spTree>
    <p:extLst>
      <p:ext uri="{BB962C8B-B14F-4D97-AF65-F5344CB8AC3E}">
        <p14:creationId xmlns:p14="http://schemas.microsoft.com/office/powerpoint/2010/main" val="27622554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28979" y="259644"/>
            <a:ext cx="11322754" cy="6423378"/>
          </a:xfrm>
        </p:spPr>
        <p:txBody>
          <a:bodyPr>
            <a:normAutofit fontScale="85000" lnSpcReduction="20000"/>
          </a:bodyPr>
          <a:lstStyle/>
          <a:p>
            <a:pPr algn="just"/>
            <a:r>
              <a:rPr lang="ar-SA" sz="3000" b="1" u="sng" dirty="0">
                <a:solidFill>
                  <a:srgbClr val="FF0000"/>
                </a:solidFill>
              </a:rPr>
              <a:t>تأثيرات العملية التدريبية في كل من التعلم والأداء.</a:t>
            </a:r>
          </a:p>
          <a:p>
            <a:pPr algn="just"/>
            <a:r>
              <a:rPr lang="ar-SA" sz="3000" dirty="0"/>
              <a:t>ان العملية التدريبية تحمل اثرين مختلفين الأول مؤقت وزائل ينعكس من خلال الأداء والثاني ثابت ودائم ينعكس من خلال التعلم. و استنادا الى ذلك فأن الفرق بين التعلم والأداء يتأتى من كون الأداء هو المقياس الموضوعي الوحيد الذي يمكن ان يستند عليه في أداء الكائن الحي للمواقف، أما التعلم فأنه على العكس من ذلك فهو يشير الى العملية التي تقوم على الأداء.</a:t>
            </a:r>
          </a:p>
          <a:p>
            <a:pPr algn="just"/>
            <a:r>
              <a:rPr lang="ar-SA" sz="3000" dirty="0"/>
              <a:t>- كما يظهر الفرق بين التعلم والأداء واضحا من خلال المنحنيات التي تشير الى التعلم والأداء حيث ان منحنيات التعلم هي غير منحنيات الأداء.</a:t>
            </a:r>
          </a:p>
          <a:p>
            <a:pPr algn="just"/>
            <a:r>
              <a:rPr lang="ar-SA" sz="3000" dirty="0"/>
              <a:t>- ان اكثر الأشياء التي تظهر الفرق وتميز بين الأداء والتعلم هو التعزيز والذي يعرف على انه الحالات والأحداث والأشياء التي تزيد من احتمالات ظهور التصرف والسلوك الحركي المطلوب اذ ان كمية التعزيز تؤثر بشكل اكبر في الأداء منه في التعلم .</a:t>
            </a:r>
          </a:p>
          <a:p>
            <a:pPr algn="just"/>
            <a:r>
              <a:rPr lang="ar-SA" sz="3000" dirty="0"/>
              <a:t>بالرغم من هذا الاختلاف الواضح بين التعلم والأداء تبقى العلاقة بينهما قوية ومتماسكة اذ ان التعلم عملية داخلية لايمكن ملاحظتها وقياسها بشكل مباشر إلا من خلال الأداء، ومن هنا فإننا لن نجد غير الأداء مقياسا لمستوى التعلم.</a:t>
            </a:r>
          </a:p>
          <a:p>
            <a:pPr marL="0" indent="0" algn="just">
              <a:buNone/>
            </a:pPr>
            <a:r>
              <a:rPr lang="ar-SA" sz="3000" dirty="0"/>
              <a:t> </a:t>
            </a:r>
          </a:p>
          <a:p>
            <a:endParaRPr lang="ar-IQ" dirty="0"/>
          </a:p>
        </p:txBody>
      </p:sp>
    </p:spTree>
    <p:extLst>
      <p:ext uri="{BB962C8B-B14F-4D97-AF65-F5344CB8AC3E}">
        <p14:creationId xmlns:p14="http://schemas.microsoft.com/office/powerpoint/2010/main" val="660975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quarter" idx="13"/>
            <p:extLst>
              <p:ext uri="{D42A27DB-BD31-4B8C-83A1-F6EECF244321}">
                <p14:modId xmlns:p14="http://schemas.microsoft.com/office/powerpoint/2010/main" val="1178783662"/>
              </p:ext>
            </p:extLst>
          </p:nvPr>
        </p:nvGraphicFramePr>
        <p:xfrm>
          <a:off x="2054578" y="2130619"/>
          <a:ext cx="7415903" cy="2953175"/>
        </p:xfrm>
        <a:graphic>
          <a:graphicData uri="http://schemas.openxmlformats.org/drawingml/2006/table">
            <a:tbl>
              <a:tblPr rtl="1"/>
              <a:tblGrid>
                <a:gridCol w="3827898"/>
                <a:gridCol w="3588005"/>
              </a:tblGrid>
              <a:tr h="738294">
                <a:tc>
                  <a:txBody>
                    <a:bodyPr/>
                    <a:lstStyle/>
                    <a:p>
                      <a:pPr algn="ctr" rtl="1"/>
                      <a:r>
                        <a:rPr lang="ar-SA" b="1" dirty="0">
                          <a:effectLst/>
                          <a:cs typeface="Tahoma" panose="020B0604030504040204" pitchFamily="34" charset="0"/>
                        </a:rPr>
                        <a:t>التدريب</a:t>
                      </a:r>
                      <a:endParaRPr lang="ar-SA"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SA" b="1">
                          <a:effectLst/>
                          <a:cs typeface="Tahoma" panose="020B0604030504040204" pitchFamily="34" charset="0"/>
                        </a:rPr>
                        <a:t>التعليم</a:t>
                      </a: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4881">
                <a:tc>
                  <a:txBody>
                    <a:bodyPr/>
                    <a:lstStyle/>
                    <a:p>
                      <a:pPr algn="ctr" rtl="1"/>
                      <a:r>
                        <a:rPr lang="ar-SA" b="1" dirty="0">
                          <a:effectLst/>
                          <a:cs typeface="Tahoma" panose="020B0604030504040204" pitchFamily="34" charset="0"/>
                        </a:rPr>
                        <a:t>يؤدي إلى تطور في القدرات البدنية والفسيولوجية</a:t>
                      </a:r>
                      <a:endParaRPr lang="ar-SA"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SA" b="1" dirty="0">
                          <a:effectLst/>
                          <a:cs typeface="Tahoma" panose="020B0604030504040204" pitchFamily="34" charset="0"/>
                        </a:rPr>
                        <a:t>تغير في السلوك أو التصرف الحركي</a:t>
                      </a:r>
                      <a:endParaRPr lang="ar-SA"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2"/>
          <p:cNvSpPr>
            <a:spLocks noChangeArrowheads="1"/>
          </p:cNvSpPr>
          <p:nvPr/>
        </p:nvSpPr>
        <p:spPr bwMode="auto">
          <a:xfrm>
            <a:off x="2721518" y="142502"/>
            <a:ext cx="67489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ar-SA" altLang="ar-IQ" sz="1800" b="1" i="0" u="none" strike="noStrike" cap="none" normalizeH="0" baseline="0" smtClean="0">
                <a:ln>
                  <a:noFill/>
                </a:ln>
                <a:solidFill>
                  <a:srgbClr val="000000"/>
                </a:solidFill>
                <a:effectLst/>
                <a:latin typeface="Tahoma" panose="020B0604030504040204" pitchFamily="34" charset="0"/>
                <a:cs typeface="Tahoma" panose="020B0604030504040204" pitchFamily="34" charset="0"/>
              </a:rPr>
              <a:t>الفرق بين التدريب والتعليم من ناحية استخدامهما لمبدأ التكرار</a:t>
            </a:r>
            <a:endParaRPr kumimoji="0" lang="ar-IQ" altLang="ar-IQ" sz="1800" b="0" i="0" u="none" strike="noStrike" cap="none" normalizeH="0" baseline="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ar-IQ" altLang="ar-IQ" sz="18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a:t>
            </a:r>
            <a:endParaRPr kumimoji="0" lang="ar-IQ" altLang="ar-IQ"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849785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06399" y="1140179"/>
            <a:ext cx="11029245" cy="4910666"/>
          </a:xfrm>
        </p:spPr>
        <p:txBody>
          <a:bodyPr/>
          <a:lstStyle/>
          <a:p>
            <a:pPr marL="0" indent="0" algn="just">
              <a:buNone/>
            </a:pPr>
            <a:r>
              <a:rPr lang="ar-IQ" sz="2800" dirty="0" smtClean="0"/>
              <a:t> </a:t>
            </a:r>
            <a:r>
              <a:rPr lang="ar-SA" sz="2800" dirty="0"/>
              <a:t/>
            </a:r>
            <a:br>
              <a:rPr lang="ar-SA" sz="2800" dirty="0"/>
            </a:br>
            <a:r>
              <a:rPr lang="ar-IQ" sz="2800" dirty="0" smtClean="0"/>
              <a:t> -</a:t>
            </a:r>
            <a:r>
              <a:rPr lang="ar-SA" sz="2800" dirty="0" smtClean="0"/>
              <a:t>الاداء</a:t>
            </a:r>
            <a:r>
              <a:rPr lang="ar-SA" sz="2800" dirty="0"/>
              <a:t>: هو الشكل الظاهري لعملية التعلم. فالتعلم عملية داخلية اما الأداء هو نتيجة لعملية التعلم.</a:t>
            </a:r>
          </a:p>
          <a:p>
            <a:pPr algn="just"/>
            <a:r>
              <a:rPr lang="ar-SA" sz="2800" dirty="0"/>
              <a:t>التعلم: هو تغيير يحدث في الأعصاب نتيجة لتراكم الخبرة.</a:t>
            </a:r>
          </a:p>
          <a:p>
            <a:pPr algn="just"/>
            <a:r>
              <a:rPr lang="ar-SA" sz="2800" dirty="0"/>
              <a:t>التعلم: هو تغيير دائم وثابت نسبيا في الهيكلة السلوكية للفرد نتيجة التكرار أو الخبرة.</a:t>
            </a:r>
          </a:p>
          <a:p>
            <a:pPr algn="just"/>
            <a:r>
              <a:rPr lang="ar-SA" sz="2800" dirty="0"/>
              <a:t>الكنسيولوجي </a:t>
            </a:r>
            <a:r>
              <a:rPr lang="en-US" sz="2800" i="1" dirty="0"/>
              <a:t>Kinesiology</a:t>
            </a:r>
            <a:r>
              <a:rPr lang="en-US" sz="2800" dirty="0"/>
              <a:t> : </a:t>
            </a:r>
            <a:r>
              <a:rPr lang="ar-SA" sz="2800" dirty="0"/>
              <a:t>دراسة الحركة من الناحية الفسيولوجية.</a:t>
            </a:r>
          </a:p>
          <a:p>
            <a:pPr algn="just"/>
            <a:r>
              <a:rPr lang="ar-SA" sz="2800" dirty="0"/>
              <a:t>التعلم الحركي </a:t>
            </a:r>
            <a:r>
              <a:rPr lang="en-US" sz="2800" i="1" dirty="0"/>
              <a:t>Motor learning</a:t>
            </a:r>
            <a:r>
              <a:rPr lang="en-US" sz="2800" dirty="0"/>
              <a:t>: </a:t>
            </a:r>
            <a:r>
              <a:rPr lang="ar-SA" sz="2800" dirty="0"/>
              <a:t>دراسة الحركة من الناحية السلوكية.</a:t>
            </a:r>
          </a:p>
          <a:p>
            <a:endParaRPr lang="ar-IQ" dirty="0"/>
          </a:p>
        </p:txBody>
      </p:sp>
    </p:spTree>
    <p:extLst>
      <p:ext uri="{BB962C8B-B14F-4D97-AF65-F5344CB8AC3E}">
        <p14:creationId xmlns:p14="http://schemas.microsoft.com/office/powerpoint/2010/main" val="17532565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pPr marL="0" indent="0" algn="ctr">
              <a:buNone/>
            </a:pPr>
            <a:r>
              <a:rPr lang="ar-IQ" sz="9600" b="1" i="1" dirty="0" smtClean="0">
                <a:solidFill>
                  <a:srgbClr val="FF0000"/>
                </a:solidFill>
              </a:rPr>
              <a:t>شـكـــــــــرا لكـــــــــم</a:t>
            </a:r>
            <a:endParaRPr lang="ar-IQ" sz="9600" b="1" i="1" dirty="0">
              <a:solidFill>
                <a:srgbClr val="FF0000"/>
              </a:solidFill>
            </a:endParaRPr>
          </a:p>
        </p:txBody>
      </p:sp>
    </p:spTree>
    <p:extLst>
      <p:ext uri="{BB962C8B-B14F-4D97-AF65-F5344CB8AC3E}">
        <p14:creationId xmlns:p14="http://schemas.microsoft.com/office/powerpoint/2010/main" val="8321449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750" advTm="17000">
        <p15:prstTrans prst="drape"/>
      </p:transition>
    </mc:Choice>
    <mc:Fallback>
      <p:transition spd="slow" advTm="17000">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34</TotalTime>
  <Words>279</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Tahoma</vt:lpstr>
      <vt:lpstr>Times New Roman</vt:lpstr>
      <vt:lpstr>Tw Cen MT</vt:lpstr>
      <vt:lpstr>Droplet</vt:lpstr>
      <vt:lpstr>التعلم الحركي والأداء الحركي</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اية</dc:creator>
  <cp:lastModifiedBy>اية</cp:lastModifiedBy>
  <cp:revision>4</cp:revision>
  <dcterms:created xsi:type="dcterms:W3CDTF">2019-02-02T14:14:14Z</dcterms:created>
  <dcterms:modified xsi:type="dcterms:W3CDTF">2019-02-02T14:48:31Z</dcterms:modified>
</cp:coreProperties>
</file>