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2/2/2019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2/2/2019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2/2/2019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2/2/2019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2/2/2019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2/2/2019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hf sldNum="0" hdr="0" ftr="0" dt="0"/>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8822" y="1244601"/>
            <a:ext cx="8825658" cy="2762956"/>
          </a:xfrm>
        </p:spPr>
        <p:txBody>
          <a:bodyPr/>
          <a:lstStyle/>
          <a:p>
            <a:pPr algn="ctr"/>
            <a:r>
              <a:rPr lang="ar-IQ" sz="9600" b="1" i="1" dirty="0" smtClean="0">
                <a:solidFill>
                  <a:schemeClr val="accent3"/>
                </a:solidFill>
              </a:rPr>
              <a:t>التعلم والتعلم الحركي</a:t>
            </a:r>
            <a:endParaRPr lang="ar-IQ" sz="9600" b="1" i="1" dirty="0">
              <a:solidFill>
                <a:schemeClr val="accent3"/>
              </a:solidFill>
            </a:endParaRPr>
          </a:p>
        </p:txBody>
      </p:sp>
    </p:spTree>
    <p:extLst>
      <p:ext uri="{BB962C8B-B14F-4D97-AF65-F5344CB8AC3E}">
        <p14:creationId xmlns:p14="http://schemas.microsoft.com/office/powerpoint/2010/main" val="2059509912"/>
      </p:ext>
    </p:extLst>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1" y="203201"/>
            <a:ext cx="11571110" cy="6152443"/>
          </a:xfrm>
        </p:spPr>
        <p:txBody>
          <a:bodyPr>
            <a:normAutofit/>
          </a:bodyPr>
          <a:lstStyle/>
          <a:p>
            <a:pPr algn="just"/>
            <a:r>
              <a:rPr lang="ar-IQ" b="1" dirty="0"/>
              <a:t>- </a:t>
            </a:r>
            <a:r>
              <a:rPr lang="ar-IQ" sz="3200" b="1" u="sng" dirty="0">
                <a:solidFill>
                  <a:srgbClr val="92D050"/>
                </a:solidFill>
              </a:rPr>
              <a:t>التعلم والتعلم الحركي</a:t>
            </a:r>
            <a:r>
              <a:rPr lang="ar-IQ" sz="3200" b="1" u="sng" dirty="0" smtClean="0">
                <a:solidFill>
                  <a:srgbClr val="92D050"/>
                </a:solidFill>
              </a:rPr>
              <a:t>:</a:t>
            </a:r>
          </a:p>
          <a:p>
            <a:pPr algn="just"/>
            <a:r>
              <a:rPr lang="ar-IQ" sz="3200" dirty="0"/>
              <a:t> ان الطبيعة الخاصة بمفهوم التعلم الحركي كما نفهمها هي تعلم الحركات بصورة عامة وتشتمل على حركات الإنسان كافة بما فيها حركات العمل والرياضة. وقد أخذت طبيعة حركات العمل منذ الخليقة مفهومها من الحياة التي عاشها الإنسان، وتطورت حركاته مع تطور حياته فأخذت صورا وأشكالا متعددة ومتغيرة بين الحين والأخر، وأول شيء سجله العلماء في هذا المجال هو اكتشاف اللغة التي أسهمت في التعبير عن الأشياء لدى الإنسان وربطها المدلولات الصورية بالرموز اللفظية التي أسهمت في نقلة نوعية لحفظ الحركات ونقل الخبرات الى الآخرين والبدء من نقطة النهاية لما يصله أفراد الجنس الواحد. وساعدت الاكتشافات والاختراعات بشتى مجالاتها من تغيير في جوهر حركات الإنسان ولاسيما فيما يتعلق بطبيعة حركته وعلى مستوى نواحي حياته المختلفة وفي الأصعدة كافة.</a:t>
            </a:r>
          </a:p>
        </p:txBody>
      </p:sp>
    </p:spTree>
    <p:extLst>
      <p:ext uri="{BB962C8B-B14F-4D97-AF65-F5344CB8AC3E}">
        <p14:creationId xmlns:p14="http://schemas.microsoft.com/office/powerpoint/2010/main" val="1806225814"/>
      </p:ext>
    </p:extLst>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1868" y="1399823"/>
            <a:ext cx="11074400" cy="4188177"/>
          </a:xfrm>
        </p:spPr>
        <p:txBody>
          <a:bodyPr>
            <a:normAutofit/>
          </a:bodyPr>
          <a:lstStyle/>
          <a:p>
            <a:pPr algn="just"/>
            <a:r>
              <a:rPr lang="ar-IQ" sz="3200" b="1" u="sng" smtClean="0">
                <a:solidFill>
                  <a:srgbClr val="92D050"/>
                </a:solidFill>
              </a:rPr>
              <a:t>التعلم كما عرفه عادل فاضل علي  </a:t>
            </a:r>
            <a:r>
              <a:rPr lang="ar-IQ" sz="3200" b="1" u="sng" dirty="0" smtClean="0">
                <a:solidFill>
                  <a:srgbClr val="92D050"/>
                </a:solidFill>
              </a:rPr>
              <a:t>يعرف  :</a:t>
            </a:r>
            <a:endParaRPr lang="ar-IQ" sz="3200" b="1" u="sng" dirty="0">
              <a:solidFill>
                <a:srgbClr val="92D050"/>
              </a:solidFill>
            </a:endParaRPr>
          </a:p>
          <a:p>
            <a:pPr algn="just"/>
            <a:r>
              <a:rPr lang="ar-IQ" sz="3200" dirty="0" smtClean="0"/>
              <a:t>التعلم </a:t>
            </a:r>
            <a:r>
              <a:rPr lang="ar-IQ" sz="3200" dirty="0"/>
              <a:t>عملية معقدة وتفرق حياة الفرد بأكملها وتشمل أنواعا مختلفة من النشاط والخبرات متعددة بتعدد مواقف الحياة، لذلك كان من الصعب ان نضع لها تعريفا جامعاً شاملاً يتفق عليه علماء النفس جميعهم اتفاقاً تاما. فهو كل ما يسعى اليه الفرد من تحصيل معلومات وما يكتسبه من اتجاهات وعادات مختلفة ومهارات بمختلف أنواعها. عقلية او حركية او وجدانية او خلقية سواء كان هذا الاكتساب شعوريا او لا شعوريا.</a:t>
            </a:r>
          </a:p>
        </p:txBody>
      </p:sp>
    </p:spTree>
    <p:extLst>
      <p:ext uri="{BB962C8B-B14F-4D97-AF65-F5344CB8AC3E}">
        <p14:creationId xmlns:p14="http://schemas.microsoft.com/office/powerpoint/2010/main" val="3425952414"/>
      </p:ext>
    </p:extLst>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4133" y="361244"/>
            <a:ext cx="11255022" cy="6186312"/>
          </a:xfrm>
        </p:spPr>
        <p:txBody>
          <a:bodyPr>
            <a:normAutofit/>
          </a:bodyPr>
          <a:lstStyle/>
          <a:p>
            <a:pPr algn="just"/>
            <a:r>
              <a:rPr lang="ar-IQ" dirty="0"/>
              <a:t> </a:t>
            </a:r>
            <a:r>
              <a:rPr lang="ar-IQ" sz="2800" b="1" dirty="0">
                <a:solidFill>
                  <a:srgbClr val="92D050"/>
                </a:solidFill>
              </a:rPr>
              <a:t>اما التعلم الحركي </a:t>
            </a:r>
            <a:r>
              <a:rPr lang="ar-IQ" sz="2800" dirty="0"/>
              <a:t>فهو سلسلة من المتغيرات تحدث خلال خبرة مكتسبة لتعديل سلوك الإنسان وهو عملية تكيف الاستجابات لتناسب المواقف المختلفة التي تعبر عن خبراته وتلائمه مع المحيط. وهو عملية اكتساب وتطوير وتثبيت المهارات الحركية كذلك القدرة على استخدامها والاحتفاظ بها، بحيث ترتبط العملية التعليمية ببناء وتطوير الشخصية، كذلك اكتساب المعارف المختلفة عن الحركة وتحسين القدرات التوافقية والبدنيــة. ومن خلالها يستطيع المتعلم تكوين قابليات حركية جديدة أو تبديل قابلياته الحركية عن طريق الممارسة والتجربة. وبهذا يعد بأنه النمو بالقدرة على الأداء الحركي وهو مجموعة من العمليات المرتبطة بالتدريب والخبرة والذي يقود إلى تغيرات في قابليات الفرد على الأداء المهاري.</a:t>
            </a:r>
          </a:p>
          <a:p>
            <a:pPr algn="just"/>
            <a:r>
              <a:rPr lang="ar-IQ" sz="2800" dirty="0" smtClean="0"/>
              <a:t>ويعد </a:t>
            </a:r>
            <a:r>
              <a:rPr lang="ar-IQ" sz="2800" dirty="0"/>
              <a:t>التعلم الحركي احد فروع العملية التعليمية العامة والتي تميز حياة الكائن الحي منذ ولادته وحتى وفاته، حيث لايخلو النشاط </a:t>
            </a:r>
            <a:r>
              <a:rPr lang="ar-IQ" sz="2800" dirty="0" smtClean="0"/>
              <a:t>ال</a:t>
            </a:r>
            <a:r>
              <a:rPr lang="ar-IQ" sz="2800" dirty="0"/>
              <a:t>التي تحدث </a:t>
            </a:r>
            <a:r>
              <a:rPr lang="ar-IQ" sz="2800" dirty="0" smtClean="0"/>
              <a:t>بشري </a:t>
            </a:r>
            <a:r>
              <a:rPr lang="ar-IQ" sz="2800" dirty="0"/>
              <a:t>بمختلف انواعه من التعلم والتعلم الحركي، وتتفق عملية التعلم الحركي مع التدريب الرياضي في عملية انتقال المعلومات من المدرب او المدرس الى اللاعب او التلميذ، كذلك في التغيرات </a:t>
            </a:r>
            <a:r>
              <a:rPr lang="ar-IQ" sz="2800" dirty="0" smtClean="0"/>
              <a:t>في </a:t>
            </a:r>
            <a:r>
              <a:rPr lang="ar-IQ" sz="2800" dirty="0"/>
              <a:t>السلوك الحركي والناتجة من العملية التعليمية والتي تهدف الى إكساب الفرد المتعلم أو اللاعب صفات بدنية او قدرات حركية مهارية.</a:t>
            </a:r>
          </a:p>
          <a:p>
            <a:endParaRPr lang="ar-IQ" dirty="0"/>
          </a:p>
        </p:txBody>
      </p:sp>
    </p:spTree>
    <p:extLst>
      <p:ext uri="{BB962C8B-B14F-4D97-AF65-F5344CB8AC3E}">
        <p14:creationId xmlns:p14="http://schemas.microsoft.com/office/powerpoint/2010/main" val="1721182009"/>
      </p:ext>
    </p:extLst>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9289" y="733778"/>
            <a:ext cx="11085689" cy="5514621"/>
          </a:xfrm>
        </p:spPr>
        <p:txBody>
          <a:bodyPr>
            <a:normAutofit/>
          </a:bodyPr>
          <a:lstStyle/>
          <a:p>
            <a:r>
              <a:rPr lang="ar-IQ" sz="3600" b="1" u="sng" dirty="0"/>
              <a:t>ويمكن ان نورد بعض التعاريف لمجموعة من العلماء في مجال التعلم الحركي ومنهم:</a:t>
            </a:r>
          </a:p>
          <a:p>
            <a:pPr algn="just"/>
            <a:r>
              <a:rPr lang="ar-IQ" sz="3600" dirty="0"/>
              <a:t>- </a:t>
            </a:r>
            <a:r>
              <a:rPr lang="ar-IQ" sz="3600" b="1" dirty="0" smtClean="0">
                <a:solidFill>
                  <a:srgbClr val="FFC000"/>
                </a:solidFill>
              </a:rPr>
              <a:t>شمت </a:t>
            </a:r>
            <a:r>
              <a:rPr lang="ar-IQ" sz="3600" b="1" dirty="0">
                <a:solidFill>
                  <a:srgbClr val="FFC000"/>
                </a:solidFill>
              </a:rPr>
              <a:t>(1991): </a:t>
            </a:r>
            <a:r>
              <a:rPr lang="ar-IQ" sz="3600" dirty="0"/>
              <a:t>ذكر بأن التعلم الحركي هو: النمو بالقدرات على الأداء الحركي وهو مجموعة من العمليات المرتبطة بالتدريب والخبرة والذي يقود الى تغيرات ثابتة نسبيا في قابلية الفرد على الأداء المهاري.</a:t>
            </a:r>
          </a:p>
          <a:p>
            <a:pPr algn="just"/>
            <a:r>
              <a:rPr lang="ar-IQ" sz="3600" dirty="0"/>
              <a:t>- </a:t>
            </a:r>
            <a:r>
              <a:rPr lang="ar-IQ" sz="3600" b="1" dirty="0" smtClean="0">
                <a:solidFill>
                  <a:srgbClr val="FFC000"/>
                </a:solidFill>
              </a:rPr>
              <a:t>كورت </a:t>
            </a:r>
            <a:r>
              <a:rPr lang="ar-IQ" sz="3600" b="1" dirty="0">
                <a:solidFill>
                  <a:srgbClr val="FFC000"/>
                </a:solidFill>
              </a:rPr>
              <a:t>ماينل: </a:t>
            </a:r>
            <a:r>
              <a:rPr lang="ar-IQ" sz="3600" dirty="0"/>
              <a:t>عرفه بأنه اكتساب وتحسين وتثبيت واستعمال المهارات الحركية او هو تطور وتطبع وتكامل التصرفات  والأشكال الحركية.</a:t>
            </a:r>
          </a:p>
          <a:p>
            <a:endParaRPr lang="ar-IQ" dirty="0"/>
          </a:p>
        </p:txBody>
      </p:sp>
    </p:spTree>
    <p:extLst>
      <p:ext uri="{BB962C8B-B14F-4D97-AF65-F5344CB8AC3E}">
        <p14:creationId xmlns:p14="http://schemas.microsoft.com/office/powerpoint/2010/main" val="1377199459"/>
      </p:ext>
    </p:extLst>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4444" y="1083733"/>
            <a:ext cx="11108267" cy="5192889"/>
          </a:xfrm>
        </p:spPr>
        <p:txBody>
          <a:bodyPr>
            <a:normAutofit fontScale="92500" lnSpcReduction="10000"/>
          </a:bodyPr>
          <a:lstStyle/>
          <a:p>
            <a:pPr algn="just"/>
            <a:r>
              <a:rPr lang="ar-IQ" dirty="0" smtClean="0"/>
              <a:t>-</a:t>
            </a:r>
            <a:r>
              <a:rPr lang="ar-IQ" sz="2800" dirty="0"/>
              <a:t>  </a:t>
            </a:r>
            <a:r>
              <a:rPr lang="ar-IQ" sz="3200" dirty="0"/>
              <a:t> </a:t>
            </a:r>
            <a:r>
              <a:rPr lang="ar-IQ" sz="3200" b="1" dirty="0">
                <a:solidFill>
                  <a:srgbClr val="FFC000"/>
                </a:solidFill>
              </a:rPr>
              <a:t>شنابل (1978): </a:t>
            </a:r>
            <a:r>
              <a:rPr lang="ar-IQ" sz="3200" dirty="0"/>
              <a:t>ان التعلم الحركي عبارة عن عملية الحصول على المعلومات الأولية للحركة والتجارب الأولية للأداء وتحسينها ثم تثبيتها وتعتبر هذه العملية جزء من عملية التطور العام للشخصية.</a:t>
            </a:r>
          </a:p>
          <a:p>
            <a:pPr algn="just"/>
            <a:r>
              <a:rPr lang="ar-IQ" sz="3200" dirty="0" smtClean="0"/>
              <a:t>-</a:t>
            </a:r>
            <a:r>
              <a:rPr lang="ar-IQ" sz="3200" b="1" dirty="0" smtClean="0">
                <a:solidFill>
                  <a:srgbClr val="FFC000"/>
                </a:solidFill>
              </a:rPr>
              <a:t>اونجر </a:t>
            </a:r>
            <a:r>
              <a:rPr lang="ar-IQ" sz="3200" b="1" dirty="0">
                <a:solidFill>
                  <a:srgbClr val="FFC000"/>
                </a:solidFill>
              </a:rPr>
              <a:t>وجروسنج (1980): </a:t>
            </a:r>
            <a:r>
              <a:rPr lang="ar-IQ" sz="3200" dirty="0"/>
              <a:t>عرفا التعلم الحركي بأنه عملية التغير في السلوك الحركي للفرد والتي تنتج اساسا من خلال ممارسة فعلية للأداء ولاتكون ناتجة من عمليات مؤقتة كالتعب او النضج او تعاطي المنشطات وغير ذلك من العوامل التي تؤثر وقتيا في السلوك الحركي.</a:t>
            </a:r>
          </a:p>
          <a:p>
            <a:pPr algn="just"/>
            <a:r>
              <a:rPr lang="ar-IQ" sz="3200" dirty="0"/>
              <a:t>-  </a:t>
            </a:r>
            <a:r>
              <a:rPr lang="ar-IQ" sz="3200" b="1" dirty="0">
                <a:solidFill>
                  <a:srgbClr val="FFC000"/>
                </a:solidFill>
              </a:rPr>
              <a:t>بيتر ج.ل. تومبسون (1996): </a:t>
            </a:r>
            <a:r>
              <a:rPr lang="ar-IQ" sz="3200" dirty="0"/>
              <a:t>عرف التعلم الحركي بأنه عملية غير مرئية ويمكن رؤية نتائج التعلم المهاري في تحسن الاداء ولكن عملية التعلم تكون داخل الجسم والعقل ويشترك فيها الجهاز العصبي والمخ والذاكرة، والذاكرة العقلية لتكنيك معين تسمى (البرنامج الحركي) والذي يبدأ تكوينه في المراحل الاولى للتعلم المهاري.</a:t>
            </a:r>
          </a:p>
          <a:p>
            <a:endParaRPr lang="ar-IQ" dirty="0"/>
          </a:p>
        </p:txBody>
      </p:sp>
    </p:spTree>
    <p:extLst>
      <p:ext uri="{BB962C8B-B14F-4D97-AF65-F5344CB8AC3E}">
        <p14:creationId xmlns:p14="http://schemas.microsoft.com/office/powerpoint/2010/main" val="1812200889"/>
      </p:ext>
    </p:extLst>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1356" y="1849718"/>
            <a:ext cx="8946541" cy="4195481"/>
          </a:xfrm>
        </p:spPr>
        <p:txBody>
          <a:bodyPr>
            <a:normAutofit/>
          </a:bodyPr>
          <a:lstStyle/>
          <a:p>
            <a:pPr marL="0" indent="0" algn="ctr">
              <a:buNone/>
            </a:pPr>
            <a:r>
              <a:rPr lang="ar-IQ" sz="9600" b="1" i="1" dirty="0" smtClean="0">
                <a:solidFill>
                  <a:schemeClr val="accent3"/>
                </a:solidFill>
              </a:rPr>
              <a:t>شكــــــــرا لكـــــــم</a:t>
            </a:r>
            <a:endParaRPr lang="ar-IQ" sz="9600" b="1" i="1" dirty="0">
              <a:solidFill>
                <a:schemeClr val="accent3"/>
              </a:solidFill>
            </a:endParaRPr>
          </a:p>
        </p:txBody>
      </p:sp>
    </p:spTree>
    <p:extLst>
      <p:ext uri="{BB962C8B-B14F-4D97-AF65-F5344CB8AC3E}">
        <p14:creationId xmlns:p14="http://schemas.microsoft.com/office/powerpoint/2010/main" val="2873067716"/>
      </p:ext>
    </p:extLst>
  </p:cSld>
  <p:clrMapOvr>
    <a:masterClrMapping/>
  </p:clrMapOvr>
  <mc:AlternateContent xmlns:mc="http://schemas.openxmlformats.org/markup-compatibility/2006" xmlns:p14="http://schemas.microsoft.com/office/powerpoint/2010/main">
    <mc:Choice Requires="p14">
      <p:transition spd="slow" p14:dur="4400" advTm="16000">
        <p14:honeycomb/>
      </p:transition>
    </mc:Choice>
    <mc:Fallback xmlns="">
      <p:transition spd="slow" advTm="16000">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93</TotalTime>
  <Words>101</Words>
  <Application>Microsoft Office PowerPoint</Application>
  <PresentationFormat>Widescreen</PresentationFormat>
  <Paragraphs>14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Times New Roman</vt:lpstr>
      <vt:lpstr>Wingdings 3</vt:lpstr>
      <vt:lpstr>Ion</vt:lpstr>
      <vt:lpstr>التعلم والتعلم الحركي</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اية</dc:creator>
  <cp:lastModifiedBy>اية</cp:lastModifiedBy>
  <cp:revision>6</cp:revision>
  <dcterms:created xsi:type="dcterms:W3CDTF">2019-02-02T12:35:50Z</dcterms:created>
  <dcterms:modified xsi:type="dcterms:W3CDTF">2019-02-02T14:11:54Z</dcterms:modified>
</cp:coreProperties>
</file>