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6" d="100"/>
          <a:sy n="86" d="100"/>
        </p:scale>
        <p:origin x="1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audio" Target="../media/audio1.wav"/><Relationship Id="rId4"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Content Placeholder 3"/>
          <p:cNvSpPr>
            <a:spLocks noGrp="1"/>
          </p:cNvSpPr>
          <p:nvPr>
            <p:ph sz="quarter" idx="13"/>
          </p:nvPr>
        </p:nvSpPr>
        <p:spPr>
          <a:xfrm>
            <a:off x="913774" y="3051012"/>
            <a:ext cx="5106027" cy="27401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3" name="Content Placeholder 5"/>
          <p:cNvSpPr>
            <a:spLocks noGrp="1"/>
          </p:cNvSpPr>
          <p:nvPr>
            <p:ph sz="quarter" idx="14"/>
          </p:nvPr>
        </p:nvSpPr>
        <p:spPr>
          <a:xfrm>
            <a:off x="6172200" y="3051012"/>
            <a:ext cx="5105401" cy="2740187"/>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1" name="type.wav"/>
          </p:stSnd>
        </p:sndAc>
      </p:transition>
    </mc:Choice>
    <mc:Fallback xmlns="">
      <p:transition spd="slow" advTm="14000">
        <p:fade/>
        <p:sndAc>
          <p:stSnd>
            <p:snd r:embed="rId4" name="type.wav"/>
          </p:stSnd>
        </p:sndAc>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audio" Target="../media/audio1.wav"/><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audio" Target="../media/audio1.wav"/><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1/5/2019</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3250" advTm="14000">
        <p14:shred/>
        <p:sndAc>
          <p:stSnd>
            <p:snd r:embed="rId19" name="type.wav"/>
          </p:stSnd>
        </p:sndAc>
      </p:transition>
    </mc:Choice>
    <mc:Fallback xmlns="">
      <p:transition spd="slow" advTm="14000">
        <p:fade/>
        <p:sndAc>
          <p:stSnd>
            <p:snd r:embed="rId21" name="type.wav"/>
          </p:stSnd>
        </p:sndAc>
      </p:transition>
    </mc:Fallback>
  </mc:AlternateContent>
  <p:txStyles>
    <p:titleStyle>
      <a:lvl1pPr algn="ctr" defTabSz="914400" rtl="1"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600200" y="1231900"/>
            <a:ext cx="8953500" cy="3365500"/>
          </a:xfrm>
        </p:spPr>
        <p:txBody>
          <a:bodyPr>
            <a:normAutofit/>
          </a:bodyPr>
          <a:lstStyle/>
          <a:p>
            <a:r>
              <a:rPr lang="ar-IQ" sz="9600" b="1" i="1" dirty="0" smtClean="0">
                <a:solidFill>
                  <a:schemeClr val="accent1">
                    <a:lumMod val="75000"/>
                  </a:schemeClr>
                </a:solidFill>
              </a:rPr>
              <a:t>مقاسات ملعب كرة السلة</a:t>
            </a:r>
            <a:endParaRPr lang="ar-IQ" sz="9600" b="1" i="1" dirty="0">
              <a:solidFill>
                <a:schemeClr val="accent1">
                  <a:lumMod val="75000"/>
                </a:schemeClr>
              </a:solidFill>
            </a:endParaRPr>
          </a:p>
        </p:txBody>
      </p:sp>
    </p:spTree>
    <p:extLst>
      <p:ext uri="{BB962C8B-B14F-4D97-AF65-F5344CB8AC3E}">
        <p14:creationId xmlns:p14="http://schemas.microsoft.com/office/powerpoint/2010/main" val="461620069"/>
      </p:ext>
    </p:extLst>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2" name="type.wav"/>
          </p:stSnd>
        </p:sndAc>
      </p:transition>
    </mc:Choice>
    <mc:Fallback xmlns="">
      <p:transition spd="slow" advTm="14000">
        <p:fade/>
        <p:sndAc>
          <p:stSnd>
            <p:snd r:embed="rId3" name="type.wav"/>
          </p:stSnd>
        </p:sndAc>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774700" y="889000"/>
            <a:ext cx="10769600" cy="4889499"/>
          </a:xfrm>
        </p:spPr>
        <p:txBody>
          <a:bodyPr>
            <a:normAutofit/>
          </a:bodyPr>
          <a:lstStyle/>
          <a:p>
            <a:r>
              <a:rPr lang="ar-IQ" sz="3600" b="1" dirty="0" smtClean="0"/>
              <a:t>مقاسات ملعب كرة السلة هي :</a:t>
            </a:r>
          </a:p>
          <a:p>
            <a:pPr algn="just"/>
            <a:r>
              <a:rPr lang="ar-IQ" sz="3600" b="1" dirty="0" smtClean="0"/>
              <a:t>يُشترط </a:t>
            </a:r>
            <a:r>
              <a:rPr lang="ar-IQ" sz="3600" b="1" dirty="0"/>
              <a:t>في ملاعب كرة السلة الدولية والقانونية أن تكون داخليةً ومغطاةً، أمّا أرضياتها فيجب أن تكون مصنوعةً من الخشب، وقد وضع الاتحاد الدولي لكرة السلة عدداً من القوانين التي توضح وتحدّد مقاسات ملعب كرة السلة، وهي </a:t>
            </a:r>
            <a:r>
              <a:rPr lang="ar-IQ" sz="3600" b="1" dirty="0" err="1"/>
              <a:t>كالأتي</a:t>
            </a:r>
            <a:r>
              <a:rPr lang="ar-IQ" sz="3600" b="1" dirty="0"/>
              <a:t>:</a:t>
            </a:r>
          </a:p>
          <a:p>
            <a:endParaRPr lang="ar-IQ" dirty="0"/>
          </a:p>
          <a:p>
            <a:pPr marL="0" indent="0">
              <a:buNone/>
            </a:pPr>
            <a:endParaRPr lang="ar-IQ" dirty="0"/>
          </a:p>
        </p:txBody>
      </p:sp>
    </p:spTree>
    <p:extLst>
      <p:ext uri="{BB962C8B-B14F-4D97-AF65-F5344CB8AC3E}">
        <p14:creationId xmlns:p14="http://schemas.microsoft.com/office/powerpoint/2010/main" val="2569728291"/>
      </p:ext>
    </p:extLst>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2" name="type.wav"/>
          </p:stSnd>
        </p:sndAc>
      </p:transition>
    </mc:Choice>
    <mc:Fallback xmlns="">
      <p:transition spd="slow" advTm="14000">
        <p:fade/>
        <p:sndAc>
          <p:stSnd>
            <p:snd r:embed="rId3" name="type.wav"/>
          </p:stSnd>
        </p:sndAc>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635000" y="939800"/>
            <a:ext cx="10896600" cy="4851399"/>
          </a:xfrm>
        </p:spPr>
        <p:txBody>
          <a:bodyPr>
            <a:normAutofit/>
          </a:bodyPr>
          <a:lstStyle/>
          <a:p>
            <a:pPr algn="just"/>
            <a:r>
              <a:rPr lang="ar-IQ" sz="3200" b="1" dirty="0" smtClean="0"/>
              <a:t>يحدد </a:t>
            </a:r>
            <a:r>
              <a:rPr lang="ar-IQ" sz="3200" b="1" dirty="0"/>
              <a:t>الملعب من الخارج والداخل بخطوطٍ واضحةٍ بعرض 5 سنتيمترات. يبلغ عرض ملعب كرة السلة 15متراً، أيّ 50 قدماً. يبلغ طول الملعب 28 متراً، </a:t>
            </a:r>
            <a:r>
              <a:rPr lang="ar-IQ" sz="3200" b="1" dirty="0" smtClean="0"/>
              <a:t>      أي </a:t>
            </a:r>
            <a:r>
              <a:rPr lang="ar-IQ" sz="3200" b="1" dirty="0"/>
              <a:t>92 قدماً. </a:t>
            </a:r>
            <a:endParaRPr lang="ar-IQ" sz="3200" b="1" dirty="0" smtClean="0"/>
          </a:p>
          <a:p>
            <a:pPr algn="just"/>
            <a:r>
              <a:rPr lang="ar-IQ" sz="3200" b="1" dirty="0" smtClean="0"/>
              <a:t>يُقسم </a:t>
            </a:r>
            <a:r>
              <a:rPr lang="ar-IQ" sz="3200" b="1" dirty="0"/>
              <a:t>الملعب عرضياً إلى نصفين متساويين من حيث الطول، ويحتوي كلّ نصفٍ منهما على منطقة تسديد المتمثلة بالسلة (الشبكة</a:t>
            </a:r>
            <a:r>
              <a:rPr lang="ar-IQ" sz="3200" b="1" dirty="0" smtClean="0"/>
              <a:t>).</a:t>
            </a:r>
          </a:p>
          <a:p>
            <a:pPr algn="just"/>
            <a:r>
              <a:rPr lang="ar-IQ" sz="3200" b="1" dirty="0" smtClean="0"/>
              <a:t> </a:t>
            </a:r>
            <a:r>
              <a:rPr lang="ar-IQ" sz="3200" b="1" dirty="0"/>
              <a:t>يبلغ ارتفاع الحلقة المعدنية التي تثبت عليها السلة 3.05 أمتار عن مستوى الأرض، أي 10 أقدامٍ.</a:t>
            </a:r>
          </a:p>
          <a:p>
            <a:pPr marL="0" indent="0">
              <a:buNone/>
            </a:pPr>
            <a:endParaRPr lang="ar-IQ" dirty="0"/>
          </a:p>
        </p:txBody>
      </p:sp>
    </p:spTree>
    <p:extLst>
      <p:ext uri="{BB962C8B-B14F-4D97-AF65-F5344CB8AC3E}">
        <p14:creationId xmlns:p14="http://schemas.microsoft.com/office/powerpoint/2010/main" val="2415722474"/>
      </p:ext>
    </p:extLst>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2" name="type.wav"/>
          </p:stSnd>
        </p:sndAc>
      </p:transition>
    </mc:Choice>
    <mc:Fallback xmlns="">
      <p:transition spd="slow" advTm="14000">
        <p:fade/>
        <p:sndAc>
          <p:stSnd>
            <p:snd r:embed="rId3" name="type.wav"/>
          </p:stSnd>
        </p:sndAc>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a:xfrm>
            <a:off x="304800" y="685800"/>
            <a:ext cx="11671300" cy="5156200"/>
          </a:xfrm>
        </p:spPr>
        <p:txBody>
          <a:bodyPr/>
          <a:lstStyle/>
          <a:p>
            <a:pPr algn="just"/>
            <a:r>
              <a:rPr lang="ar-IQ" sz="3200" b="1" dirty="0"/>
              <a:t>تتشكل السلة من دائرةٍ حديدية بقطر 45 سنتيمتراً، وسمك 20 ملليمتراً، بالإضافة إلى شبكةٍ واسعة الفتحات متدلية منها، ويُشترط أن تُصنع هذه الشبكة من القطن أو النسيج الاصطناعيّ، أمّا اللوح الذي تثبت السلة عليه فيصنع من الزجاج الليفيّ أو المعدن القويّ. </a:t>
            </a:r>
            <a:endParaRPr lang="ar-IQ" sz="3200" b="1" dirty="0" smtClean="0"/>
          </a:p>
          <a:p>
            <a:pPr algn="just"/>
            <a:r>
              <a:rPr lang="ar-IQ" sz="3200" b="1" dirty="0" smtClean="0"/>
              <a:t>تتخذ </a:t>
            </a:r>
            <a:r>
              <a:rPr lang="ar-IQ" sz="3200" b="1" dirty="0"/>
              <a:t>الكرة المستخدمة في هذه اللعبة الشكل البيضاويّ ويتراوح قطرها بين 75 إلى 78 </a:t>
            </a:r>
            <a:r>
              <a:rPr lang="ar-IQ" sz="3200" b="1" dirty="0" err="1"/>
              <a:t>سنتيمراً</a:t>
            </a:r>
            <a:r>
              <a:rPr lang="ar-IQ" sz="3200" b="1" dirty="0"/>
              <a:t>، أمّا وزنها فيتراوح بين 600 غرامٍ إلى 650 غراماً، وتُصنع من الجلد، وتشتمل من الخارج على أربعة </a:t>
            </a:r>
            <a:r>
              <a:rPr lang="ar-IQ" sz="3200" b="1" dirty="0" smtClean="0"/>
              <a:t>خطوط .</a:t>
            </a:r>
            <a:endParaRPr lang="ar-IQ" sz="3200" b="1" dirty="0"/>
          </a:p>
          <a:p>
            <a:endParaRPr lang="ar-IQ" dirty="0"/>
          </a:p>
          <a:p>
            <a:pPr marL="0" indent="0">
              <a:buNone/>
            </a:pPr>
            <a:endParaRPr lang="ar-IQ" dirty="0"/>
          </a:p>
        </p:txBody>
      </p:sp>
    </p:spTree>
    <p:extLst>
      <p:ext uri="{BB962C8B-B14F-4D97-AF65-F5344CB8AC3E}">
        <p14:creationId xmlns:p14="http://schemas.microsoft.com/office/powerpoint/2010/main" val="3765682305"/>
      </p:ext>
    </p:extLst>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2" name="type.wav"/>
          </p:stSnd>
        </p:sndAc>
      </p:transition>
    </mc:Choice>
    <mc:Fallback xmlns="">
      <p:transition spd="slow" advTm="14000">
        <p:fade/>
        <p:sndAc>
          <p:stSnd>
            <p:snd r:embed="rId3" name="type.wav"/>
          </p:stSnd>
        </p:sndAc>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3"/>
          </p:nvPr>
        </p:nvSpPr>
        <p:spPr/>
        <p:txBody>
          <a:bodyPr>
            <a:normAutofit/>
          </a:bodyPr>
          <a:lstStyle/>
          <a:p>
            <a:pPr marL="0" indent="0" algn="ctr">
              <a:buNone/>
            </a:pPr>
            <a:r>
              <a:rPr lang="ar-IQ" sz="9600" b="1" i="1" dirty="0" smtClean="0"/>
              <a:t> </a:t>
            </a:r>
            <a:r>
              <a:rPr lang="ar-IQ" sz="9600" b="1" i="1" dirty="0" smtClean="0">
                <a:solidFill>
                  <a:schemeClr val="accent1">
                    <a:lumMod val="75000"/>
                  </a:schemeClr>
                </a:solidFill>
              </a:rPr>
              <a:t>شكــــــــرا لكـــــــــم </a:t>
            </a:r>
            <a:endParaRPr lang="ar-IQ" sz="9600" b="1" i="1" dirty="0">
              <a:solidFill>
                <a:schemeClr val="accent1">
                  <a:lumMod val="75000"/>
                </a:schemeClr>
              </a:solidFill>
            </a:endParaRPr>
          </a:p>
        </p:txBody>
      </p:sp>
    </p:spTree>
    <p:extLst>
      <p:ext uri="{BB962C8B-B14F-4D97-AF65-F5344CB8AC3E}">
        <p14:creationId xmlns:p14="http://schemas.microsoft.com/office/powerpoint/2010/main" val="690364411"/>
      </p:ext>
    </p:extLst>
  </p:cSld>
  <p:clrMapOvr>
    <a:masterClrMapping/>
  </p:clrMapOvr>
  <mc:AlternateContent xmlns:mc="http://schemas.openxmlformats.org/markup-compatibility/2006" xmlns:p14="http://schemas.microsoft.com/office/powerpoint/2010/main">
    <mc:Choice Requires="p14">
      <p:transition spd="slow" p14:dur="3250" advTm="14000">
        <p14:shred/>
        <p:sndAc>
          <p:stSnd>
            <p:snd r:embed="rId2" name="type.wav"/>
          </p:stSnd>
        </p:sndAc>
      </p:transition>
    </mc:Choice>
    <mc:Fallback xmlns="">
      <p:transition spd="slow" advTm="14000">
        <p:fade/>
        <p:sndAc>
          <p:stSnd>
            <p:snd r:embed="rId3" name="type.wav"/>
          </p:stSnd>
        </p:sndAc>
      </p:transition>
    </mc:Fallback>
  </mc:AlternateContent>
  <p:timing>
    <p:tnLst>
      <p:par>
        <p:cTn id="1" dur="indefinite" restart="never" nodeType="tmRoot"/>
      </p:par>
    </p:tnLst>
  </p:timing>
</p:sld>
</file>

<file path=ppt/theme/theme1.xml><?xml version="1.0" encoding="utf-8"?>
<a:theme xmlns:a="http://schemas.openxmlformats.org/drawingml/2006/main" name="قطرة">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TM04033925[[fn=قطرة]]</Template>
  <TotalTime>11</TotalTime>
  <Words>210</Words>
  <Application>Microsoft Office PowerPoint</Application>
  <PresentationFormat>Widescreen</PresentationFormat>
  <Paragraphs>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 New Roman</vt:lpstr>
      <vt:lpstr>Tw Cen MT</vt:lpstr>
      <vt:lpstr>قطرة</vt:lpstr>
      <vt:lpstr>مقاسات ملعب كرة السلة</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مقاسات ملعب كرة السلة</dc:title>
  <dc:creator>DR.Ahmed Saker 2O14</dc:creator>
  <cp:lastModifiedBy>اية</cp:lastModifiedBy>
  <cp:revision>2</cp:revision>
  <dcterms:created xsi:type="dcterms:W3CDTF">2018-10-18T18:17:29Z</dcterms:created>
  <dcterms:modified xsi:type="dcterms:W3CDTF">2019-01-05T14:53:25Z</dcterms:modified>
</cp:coreProperties>
</file>