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Tm="16000">
        <p15:prstTrans prst="crush"/>
      </p:transition>
    </mc:Choice>
    <mc:Fallback xmlns="">
      <p:transition spd="slow" advTm="1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Tm="16000">
        <p15:prstTrans prst="crush"/>
      </p:transition>
    </mc:Choice>
    <mc:Fallback xmlns="">
      <p:transition spd="slow" advTm="1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Tm="16000">
        <p15:prstTrans prst="crush"/>
      </p:transition>
    </mc:Choice>
    <mc:Fallback xmlns="">
      <p:transition spd="slow" advTm="16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Tm="16000">
        <p15:prstTrans prst="crush"/>
      </p:transition>
    </mc:Choice>
    <mc:Fallback xmlns="">
      <p:transition spd="slow" advTm="16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Tm="16000">
        <p15:prstTrans prst="crush"/>
      </p:transition>
    </mc:Choice>
    <mc:Fallback xmlns="">
      <p:transition spd="slow" advTm="16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Tm="16000">
        <p15:prstTrans prst="crush"/>
      </p:transition>
    </mc:Choice>
    <mc:Fallback xmlns="">
      <p:transition spd="slow" advTm="16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Tm="16000">
        <p15:prstTrans prst="crush"/>
      </p:transition>
    </mc:Choice>
    <mc:Fallback xmlns="">
      <p:transition spd="slow" advTm="16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Tm="16000">
        <p15:prstTrans prst="crush"/>
      </p:transition>
    </mc:Choice>
    <mc:Fallback xmlns="">
      <p:transition spd="slow" advTm="16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Tm="16000">
        <p15:prstTrans prst="crush"/>
      </p:transition>
    </mc:Choice>
    <mc:Fallback xmlns="">
      <p:transition spd="slow" advTm="16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Tm="16000">
        <p15:prstTrans prst="crush"/>
      </p:transition>
    </mc:Choice>
    <mc:Fallback xmlns="">
      <p:transition spd="slow" advTm="1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Tm="16000">
        <p15:prstTrans prst="crush"/>
      </p:transition>
    </mc:Choice>
    <mc:Fallback xmlns="">
      <p:transition spd="slow" advTm="1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Tm="16000">
        <p15:prstTrans prst="crush"/>
      </p:transition>
    </mc:Choice>
    <mc:Fallback xmlns="">
      <p:transition spd="slow" advTm="1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Tm="16000">
        <p15:prstTrans prst="crush"/>
      </p:transition>
    </mc:Choice>
    <mc:Fallback xmlns="">
      <p:transition spd="slow" advTm="1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Tm="16000">
        <p15:prstTrans prst="crush"/>
      </p:transition>
    </mc:Choice>
    <mc:Fallback xmlns="">
      <p:transition spd="slow" advTm="1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Tm="16000">
        <p15:prstTrans prst="crush"/>
      </p:transition>
    </mc:Choice>
    <mc:Fallback xmlns="">
      <p:transition spd="slow" advTm="1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Tm="16000">
        <p15:prstTrans prst="crush"/>
      </p:transition>
    </mc:Choice>
    <mc:Fallback xmlns="">
      <p:transition spd="slow" advTm="1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Tm="16000">
        <p15:prstTrans prst="crush"/>
      </p:transition>
    </mc:Choice>
    <mc:Fallback xmlns="">
      <p:transition spd="slow" advTm="1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Tm="16000">
        <p15:prstTrans prst="crush"/>
      </p:transition>
    </mc:Choice>
    <mc:Fallback xmlns="">
      <p:transition spd="slow" advTm="16000">
        <p:fade/>
      </p:transition>
    </mc:Fallback>
  </mc:AlternateConten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49300" y="927100"/>
            <a:ext cx="10198100" cy="4254501"/>
          </a:xfrm>
        </p:spPr>
        <p:txBody>
          <a:bodyPr>
            <a:noAutofit/>
          </a:bodyPr>
          <a:lstStyle/>
          <a:p>
            <a:pPr algn="ctr"/>
            <a:r>
              <a:rPr lang="ar-IQ" sz="9600" i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خسارة المباراة بالانسحاب </a:t>
            </a:r>
            <a:br>
              <a:rPr lang="ar-IQ" sz="9600" i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ar-IQ" sz="9600" i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خسارة المباراة بالإخفاق</a:t>
            </a:r>
            <a:br>
              <a:rPr lang="ar-IQ" sz="9600" i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ar-IQ" sz="9600" i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في لعبة كرة السلة </a:t>
            </a:r>
            <a:endParaRPr lang="ar-IQ" sz="9600" i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3977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Tm="16000">
        <p15:prstTrans prst="crush"/>
      </p:transition>
    </mc:Choice>
    <mc:Fallback xmlns=""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393700"/>
            <a:ext cx="10947400" cy="5981700"/>
          </a:xfrm>
        </p:spPr>
        <p:txBody>
          <a:bodyPr>
            <a:normAutofit/>
          </a:bodyPr>
          <a:lstStyle/>
          <a:p>
            <a:r>
              <a:rPr lang="ar-IQ" sz="3600" b="1" u="sng" dirty="0" smtClean="0">
                <a:solidFill>
                  <a:srgbClr val="FFFF00"/>
                </a:solidFill>
              </a:rPr>
              <a:t>خسارة المباراة بالانسحاب :</a:t>
            </a:r>
          </a:p>
          <a:p>
            <a:pPr marL="0" indent="0" algn="just">
              <a:buNone/>
            </a:pPr>
            <a:r>
              <a:rPr lang="ar-IQ" sz="3600"/>
              <a:t> </a:t>
            </a:r>
            <a:r>
              <a:rPr lang="ar-IQ" sz="3600" smtClean="0"/>
              <a:t>  تمر هذه </a:t>
            </a:r>
            <a:r>
              <a:rPr lang="ar-IQ" sz="3600" dirty="0" smtClean="0"/>
              <a:t>الخسارة بالمباراة بحالتين هما :</a:t>
            </a:r>
          </a:p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600" dirty="0" smtClean="0"/>
              <a:t>1- عند عدم اكتمال الفريق اثناء المباراة ، حيث يعطي الحكم (15 دقيقة ) انتظار الفريق يكتمل ن واذا لم يكتمل خلال هذه المدة يعلن الحكم خسارة الفريق بالانسحاب .</a:t>
            </a:r>
          </a:p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600" dirty="0" smtClean="0"/>
              <a:t>2- هو عدم إرضاء احد الفرق على الجمهور او على لون الدريس أي لون الزي او ليس لدية رغبة بالنزول واللعب ، فيعلن الحكم خسارة الفريق بالانسحاب .</a:t>
            </a:r>
          </a:p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600" dirty="0" smtClean="0">
                <a:solidFill>
                  <a:srgbClr val="FFFF00"/>
                </a:solidFill>
              </a:rPr>
              <a:t>- </a:t>
            </a:r>
            <a:r>
              <a:rPr lang="ar-IQ" sz="3600" dirty="0" smtClean="0"/>
              <a:t>حيث تكون النتيجة بي خسارة المباراة بالانسحاب ( 20 – صفر )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23765959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Tm="16000">
        <p15:prstTrans prst="crush"/>
      </p:transition>
    </mc:Choice>
    <mc:Fallback xmlns=""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31800" y="558800"/>
            <a:ext cx="11074400" cy="5659885"/>
          </a:xfrm>
        </p:spPr>
        <p:txBody>
          <a:bodyPr>
            <a:normAutofit/>
          </a:bodyPr>
          <a:lstStyle/>
          <a:p>
            <a:pPr algn="just"/>
            <a:r>
              <a:rPr lang="ar-IQ" sz="3200" b="1" u="sng" dirty="0" smtClean="0">
                <a:solidFill>
                  <a:srgbClr val="FFFF00"/>
                </a:solidFill>
              </a:rPr>
              <a:t>خسارة  المباراة بالإخفاق :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 تكون هذه الخسارة كما يلي :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 هو خسارة الفريق بالعدد أي بمعنى اثناء اللعب يتناقص عدد اللاعبين اثناء المباراة الى ان يصبح وجود </a:t>
            </a:r>
            <a:r>
              <a:rPr lang="ar-IQ" sz="3200" dirty="0" smtClean="0">
                <a:solidFill>
                  <a:srgbClr val="FFFF00"/>
                </a:solidFill>
              </a:rPr>
              <a:t>لاعب واحد  فقط  </a:t>
            </a:r>
            <a:r>
              <a:rPr lang="ar-IQ" sz="3200" dirty="0" smtClean="0"/>
              <a:t>، فيعلن الحكم  توقف المباراة ، ويعلن خسارة المباراة بالإخفاق .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>
                <a:solidFill>
                  <a:srgbClr val="FFFF00"/>
                </a:solidFill>
              </a:rPr>
              <a:t>- </a:t>
            </a:r>
            <a:r>
              <a:rPr lang="ar-IQ" sz="3200" dirty="0" smtClean="0"/>
              <a:t>حيث تكون النتيجة في هذه الحالة بمرحلتين وهما :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>
                <a:solidFill>
                  <a:srgbClr val="FFFF00"/>
                </a:solidFill>
              </a:rPr>
              <a:t>1-</a:t>
            </a:r>
            <a:r>
              <a:rPr lang="ar-IQ" sz="3200" dirty="0" smtClean="0"/>
              <a:t> اذا كان الفريق المخفق كانت نقاطة النهائية اعلى من الفريق الاخر ، سوف تشطب نتيجته وتكتب بدلها ( 2- صفر ).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>
                <a:solidFill>
                  <a:srgbClr val="FFFF00"/>
                </a:solidFill>
              </a:rPr>
              <a:t>2- </a:t>
            </a:r>
            <a:r>
              <a:rPr lang="ar-IQ" sz="3200" dirty="0" smtClean="0"/>
              <a:t>اما اذا كان الفريق المخفق نقاطة  النهائية ادنى من الفريق الاخر ، سوف تبقى النتيجة ولا تتغير ، لان الفريق الاخر هو المتقدم على الفريق المخفق . 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37050734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Tm="16000">
        <p15:prstTrans prst="crush"/>
      </p:transition>
    </mc:Choice>
    <mc:Fallback xmlns=""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chemeClr val="accent5"/>
                </a:solidFill>
              </a:rPr>
              <a:t>شكــــــــــرا لكــــــــــم </a:t>
            </a:r>
            <a:endParaRPr lang="ar-IQ" sz="9600" b="1" i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6821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 advTm="16000">
        <p15:prstTrans prst="crush"/>
      </p:transition>
    </mc:Choice>
    <mc:Fallback xmlns=""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مسلك بخاري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TM04033937[[fn=مسلك بخاري]]</Template>
  <TotalTime>36</TotalTime>
  <Words>199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مسلك بخاري</vt:lpstr>
      <vt:lpstr>خسارة المباراة بالانسحاب  خسارة المباراة بالإخفاق في لعبة كرة السلة 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خسارة المباراة بالانسحاب  خسارة المباراة بالإخفاق</dc:title>
  <dc:creator>DR.Ahmed Saker 2O14</dc:creator>
  <cp:lastModifiedBy>اية</cp:lastModifiedBy>
  <cp:revision>5</cp:revision>
  <dcterms:created xsi:type="dcterms:W3CDTF">2018-11-18T19:41:35Z</dcterms:created>
  <dcterms:modified xsi:type="dcterms:W3CDTF">2019-01-03T21:27:01Z</dcterms:modified>
</cp:coreProperties>
</file>