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4" d="100"/>
          <a:sy n="74" d="100"/>
        </p:scale>
        <p:origin x="27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500" advTm="17000">
        <p14:ripple/>
      </p:transition>
    </mc:Choice>
    <mc:Fallback>
      <p:transition spd="slow" advTm="17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Tm="17000">
        <p14:ripple/>
      </p:transition>
    </mc:Choice>
    <mc:Fallback>
      <p:transition spd="slow" advTm="17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Tm="17000">
        <p14:ripple/>
      </p:transition>
    </mc:Choice>
    <mc:Fallback>
      <p:transition spd="slow" advTm="17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Tm="17000">
        <p14:ripple/>
      </p:transition>
    </mc:Choice>
    <mc:Fallback>
      <p:transition spd="slow" advTm="17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Tm="17000">
        <p14:ripple/>
      </p:transition>
    </mc:Choice>
    <mc:Fallback>
      <p:transition spd="slow" advTm="17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Tm="17000">
        <p14:ripple/>
      </p:transition>
    </mc:Choice>
    <mc:Fallback>
      <p:transition spd="slow" advTm="17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Tm="17000">
        <p14:ripple/>
      </p:transition>
    </mc:Choice>
    <mc:Fallback>
      <p:transition spd="slow" advTm="17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Tm="17000">
        <p14:ripple/>
      </p:transition>
    </mc:Choice>
    <mc:Fallback>
      <p:transition spd="slow" advTm="17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Tm="17000">
        <p14:ripple/>
      </p:transition>
    </mc:Choice>
    <mc:Fallback>
      <p:transition spd="slow" advTm="17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Tm="17000">
        <p14:ripple/>
      </p:transition>
    </mc:Choice>
    <mc:Fallback>
      <p:transition spd="slow" advTm="17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Tm="17000">
        <p14:ripple/>
      </p:transition>
    </mc:Choice>
    <mc:Fallback>
      <p:transition spd="slow" advTm="17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Tm="17000">
        <p14:ripple/>
      </p:transition>
    </mc:Choice>
    <mc:Fallback>
      <p:transition spd="slow" advTm="17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Tm="17000">
        <p14:ripple/>
      </p:transition>
    </mc:Choice>
    <mc:Fallback>
      <p:transition spd="slow" advTm="17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Tm="17000">
        <p14:ripple/>
      </p:transition>
    </mc:Choice>
    <mc:Fallback>
      <p:transition spd="slow" advTm="17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Tm="17000">
        <p14:ripple/>
      </p:transition>
    </mc:Choice>
    <mc:Fallback>
      <p:transition spd="slow" advTm="17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Tm="17000">
        <p14:ripple/>
      </p:transition>
    </mc:Choice>
    <mc:Fallback>
      <p:transition spd="slow" advTm="17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Tm="17000">
        <p14:ripple/>
      </p:transition>
    </mc:Choice>
    <mc:Fallback>
      <p:transition spd="slow" advTm="17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>
    <mc:Choice xmlns:p14="http://schemas.microsoft.com/office/powerpoint/2010/main" Requires="p14">
      <p:transition spd="slow" p14:dur="2500" advTm="17000">
        <p14:ripple/>
      </p:transition>
    </mc:Choice>
    <mc:Fallback>
      <p:transition spd="slow" advTm="17000">
        <p:fade/>
      </p:transition>
    </mc:Fallback>
  </mc:AlternateContent>
  <p:txStyles>
    <p:titleStyle>
      <a:lvl1pPr algn="l" defTabSz="457200" rtl="1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931831" y="1455313"/>
            <a:ext cx="8010659" cy="3072085"/>
          </a:xfrm>
        </p:spPr>
        <p:txBody>
          <a:bodyPr>
            <a:noAutofit/>
          </a:bodyPr>
          <a:lstStyle/>
          <a:p>
            <a:pPr algn="ctr"/>
            <a:r>
              <a:rPr lang="ar-IQ" sz="9600" b="1" i="1" dirty="0" smtClean="0">
                <a:solidFill>
                  <a:srgbClr val="FFFF00"/>
                </a:solidFill>
              </a:rPr>
              <a:t>دفاع المختلط في لعبة كرة السلة</a:t>
            </a:r>
            <a:endParaRPr lang="ar-IQ" sz="9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992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Tm="17000">
        <p14:ripple/>
      </p:transition>
    </mc:Choice>
    <mc:Fallback>
      <p:transition spd="slow" advTm="17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25003" y="257577"/>
            <a:ext cx="11410682" cy="6091708"/>
          </a:xfrm>
        </p:spPr>
        <p:txBody>
          <a:bodyPr>
            <a:noAutofit/>
          </a:bodyPr>
          <a:lstStyle/>
          <a:p>
            <a:r>
              <a:rPr lang="ar-IQ" sz="4000" b="1" u="sng" dirty="0">
                <a:solidFill>
                  <a:srgbClr val="FFC000"/>
                </a:solidFill>
              </a:rPr>
              <a:t>ا</a:t>
            </a:r>
            <a:r>
              <a:rPr lang="ar-IQ" sz="4000" b="1" u="sng" dirty="0" smtClean="0">
                <a:solidFill>
                  <a:srgbClr val="FFC000"/>
                </a:solidFill>
              </a:rPr>
              <a:t>لدفاع </a:t>
            </a:r>
            <a:r>
              <a:rPr lang="ar-IQ" sz="4000" b="1" u="sng" dirty="0">
                <a:solidFill>
                  <a:srgbClr val="FFC000"/>
                </a:solidFill>
              </a:rPr>
              <a:t>مختلط [المركب]</a:t>
            </a:r>
            <a:r>
              <a:rPr lang="ar-IQ" sz="4000" dirty="0"/>
              <a:t/>
            </a:r>
            <a:br>
              <a:rPr lang="ar-IQ" sz="4000" dirty="0"/>
            </a:br>
            <a:r>
              <a:rPr lang="ar-IQ" sz="4000" dirty="0"/>
              <a:t>لقد جاءت فكرة هذا النوع من أنواع الدفاع لغرض الحد من خطورة لاعب مهاجم أو أكثر و من تسميته نستطيع أن نفهم بأن هذا النوع من جمع نوعين من الدفاع في أن واحد و هما دفاع المنقطة و دفاع رجل لرجل . حيث يجمع هذا النوع الخليط بين الصفات الفردية و الجماعية في الدفاع . </a:t>
            </a:r>
            <a:r>
              <a:rPr lang="ar-IQ" sz="4000" dirty="0"/>
              <a:t/>
            </a:r>
            <a:br>
              <a:rPr lang="ar-IQ" sz="4000" dirty="0"/>
            </a:br>
            <a:r>
              <a:rPr lang="ar-IQ" sz="4000" dirty="0"/>
              <a:t>أن مثل هذا الدفاع يستخدم عادة ضد الفريق الذي يركز في خطته الهجومية على لاعب جيد أو أكثر حيث يستخدم طريقة دفاع رجل لرجل مع اللاعبين الجيدين و البقية من اللاعبين المدافعين يلعبون بطريقة دفاع </a:t>
            </a:r>
            <a:r>
              <a:rPr lang="ar-IQ" sz="4000" dirty="0" smtClean="0"/>
              <a:t>المنطقة .</a:t>
            </a: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28321688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Tm="17000">
        <p14:ripple/>
      </p:transition>
    </mc:Choice>
    <mc:Fallback>
      <p:transition spd="slow" advTm="17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92618" y="360607"/>
            <a:ext cx="11317309" cy="5859889"/>
          </a:xfrm>
        </p:spPr>
        <p:txBody>
          <a:bodyPr>
            <a:normAutofit/>
          </a:bodyPr>
          <a:lstStyle/>
          <a:p>
            <a:pPr algn="just"/>
            <a:r>
              <a:rPr lang="ar-IQ" sz="3800" dirty="0" smtClean="0"/>
              <a:t>حيث يستطيع </a:t>
            </a:r>
            <a:r>
              <a:rPr lang="ar-IQ" sz="3800" dirty="0"/>
              <a:t>مثل هذا الدفاع أن ينهي دور اللاعب المهاجم الهدف من بعيد و ذلك بمدافعه بطريقة رجل لرجل و كذلك أذا كان هناك لاعب مهاجم جيد تحت سلة حيث يمكن ملازمته و بالطريق نفسها أن عملية خلط نوعين من الدفاع و الخروج بدفاع واحد لا يكون سهل التطبيق حيث يتطلب قدرات بدنية و ذهنية عالية كما أنه لا يمكن تنظيم مثل هذه الدفاع بسرعة حيث انه يحتاج إلى وقت أكثر و تظهر صعوبات في مثل هذا النوع خاصة إذا ما نجح المهاجم أو المهاجمين من الإفلات من خصومهم المدافعين و لهذا النوع من الدفاع عدة أشكال تنظيمية يمكن تطبيقها في اللعب و سنتطرق الى بعض هذه الأشكال المهمة 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407027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Tm="17000">
        <p14:ripple/>
      </p:transition>
    </mc:Choice>
    <mc:Fallback>
      <p:transition spd="slow" advTm="17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5801" y="283335"/>
            <a:ext cx="11072610" cy="6014434"/>
          </a:xfrm>
        </p:spPr>
        <p:txBody>
          <a:bodyPr>
            <a:noAutofit/>
          </a:bodyPr>
          <a:lstStyle/>
          <a:p>
            <a:r>
              <a:rPr lang="ar-IQ" sz="3600" b="1" u="sng" dirty="0" smtClean="0">
                <a:solidFill>
                  <a:srgbClr val="FFC000"/>
                </a:solidFill>
              </a:rPr>
              <a:t>طرق استخدام دفاع المختلط :</a:t>
            </a:r>
            <a:endParaRPr lang="ar-IQ" sz="3600" b="1" u="sng" dirty="0">
              <a:solidFill>
                <a:srgbClr val="FFC000"/>
              </a:solidFill>
            </a:endParaRPr>
          </a:p>
          <a:p>
            <a:pPr algn="just"/>
            <a:r>
              <a:rPr lang="ar-IQ" sz="3600" dirty="0" smtClean="0">
                <a:solidFill>
                  <a:srgbClr val="FFC000"/>
                </a:solidFill>
              </a:rPr>
              <a:t>1- </a:t>
            </a:r>
            <a:r>
              <a:rPr lang="ar-IQ" sz="3600" dirty="0" smtClean="0"/>
              <a:t>لاعب </a:t>
            </a:r>
            <a:r>
              <a:rPr lang="ar-IQ" sz="3600" dirty="0"/>
              <a:t>يدافع رجل لرجل و أربعة لاعبين يدافعون دفاع المنطقة في هذه الطريقة من الدفاع المختلط بشكل أربعة لاعبين مدافعين دفاع المنطقة و لاعب الخامس يطبق دفاع رجل لرجل ضد أحد المهاجمين و هنا تكون خطوط أثنين للخلف و أثنين للأمام في دفاعهم عن منطقة و لاعب الخامس فأنه سيدافع أحد اللاعبين المهاجمين الذين يمتلكون القدرة على التصويب البعيد بشكل جيد بنسبة عالية بطريقة رجل لرجل للحد من خطورته و منعه من التهديف و في هذا النوع من الدفاع يمكن أن تكون هناك عدة تشكيلات دفاعية بالنسبة إلى اللاعبين المدافعين بطريقة دفاع المنطقة .</a:t>
            </a:r>
          </a:p>
        </p:txBody>
      </p:sp>
    </p:spTree>
    <p:extLst>
      <p:ext uri="{BB962C8B-B14F-4D97-AF65-F5344CB8AC3E}">
        <p14:creationId xmlns:p14="http://schemas.microsoft.com/office/powerpoint/2010/main" val="8295706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Tm="17000">
        <p14:ripple/>
      </p:transition>
    </mc:Choice>
    <mc:Fallback>
      <p:transition spd="slow" advTm="17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5801" y="515155"/>
            <a:ext cx="10905185" cy="5679583"/>
          </a:xfrm>
        </p:spPr>
        <p:txBody>
          <a:bodyPr>
            <a:noAutofit/>
          </a:bodyPr>
          <a:lstStyle/>
          <a:p>
            <a:pPr algn="just"/>
            <a:r>
              <a:rPr lang="ar-IQ" sz="4000" dirty="0" smtClean="0">
                <a:solidFill>
                  <a:srgbClr val="FFC000"/>
                </a:solidFill>
              </a:rPr>
              <a:t>2-</a:t>
            </a:r>
            <a:r>
              <a:rPr lang="ar-IQ" sz="4000" dirty="0"/>
              <a:t>	لاعبان يدافعان بطرقة رجل لرجل و ثلاثة لاعبين يدفعون بطريقة دفاع المنطقة ،</a:t>
            </a:r>
            <a:r>
              <a:rPr lang="ar-IQ" sz="4000" dirty="0" smtClean="0"/>
              <a:t> </a:t>
            </a:r>
            <a:r>
              <a:rPr lang="ar-IQ" sz="4000" dirty="0"/>
              <a:t>وفي هذا النوع من الدفاع يستخدم اذا كان في الفريق الخصم لاعبان مهاجمان يجيدان التصويب من مسافة بعيدة و بنسبة عالية جداً حيث سيلعب ضده لاعبان مدافعان بطريقة دفاع رجل لرجل للحد من خطورتهما . أما بقية اللاعبين المدافعين فسيلعبون بطريقة دفاع المنطقة و هذا النوع من الدفاع يمكن ان يشكل مثلث دفاعي جيد تحت السلة للحصول على الكرات المرتدة </a:t>
            </a:r>
            <a:r>
              <a:rPr lang="ar-IQ" sz="4000" dirty="0" smtClean="0"/>
              <a:t>.</a:t>
            </a: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3950660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Tm="17000">
        <p14:ripple/>
      </p:transition>
    </mc:Choice>
    <mc:Fallback>
      <p:transition spd="slow" advTm="17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89398" y="296215"/>
            <a:ext cx="11127347" cy="6104586"/>
          </a:xfrm>
        </p:spPr>
        <p:txBody>
          <a:bodyPr>
            <a:noAutofit/>
          </a:bodyPr>
          <a:lstStyle/>
          <a:p>
            <a:pPr algn="just"/>
            <a:r>
              <a:rPr lang="ar-IQ" sz="3200" dirty="0" smtClean="0">
                <a:solidFill>
                  <a:srgbClr val="FFC000"/>
                </a:solidFill>
              </a:rPr>
              <a:t>3-</a:t>
            </a:r>
            <a:r>
              <a:rPr lang="ar-IQ" sz="3200" dirty="0">
                <a:solidFill>
                  <a:srgbClr val="FFC000"/>
                </a:solidFill>
              </a:rPr>
              <a:t>	</a:t>
            </a:r>
            <a:r>
              <a:rPr lang="ar-IQ" sz="3200" dirty="0"/>
              <a:t>ثلاثة لاعبين يدافعون بطريقة رجل لرجل و لاعبان يدافعان بطريقة دفاع المنطقة </a:t>
            </a:r>
            <a:r>
              <a:rPr lang="ar-IQ" sz="3200" dirty="0" smtClean="0"/>
              <a:t>، حيث </a:t>
            </a:r>
            <a:r>
              <a:rPr lang="ar-IQ" sz="3200" dirty="0"/>
              <a:t>أن هذه الطريقة تستخدم ضد الفريق المهاجم الذي يضم ثلاثة لاعبين و مهاجمين جيدين </a:t>
            </a:r>
            <a:r>
              <a:rPr lang="ar-IQ" sz="3200" dirty="0" smtClean="0"/>
              <a:t>اثنان </a:t>
            </a:r>
            <a:r>
              <a:rPr lang="ar-IQ" sz="3200" dirty="0"/>
              <a:t>فهم يلعبون الى الجانب و الآخر لاعب مخول جيد أما اللاعبان الآخران فهما لاعبا ارتكاز ولكن يلعبان بشكل ضعيف و محدود </a:t>
            </a:r>
            <a:r>
              <a:rPr lang="ar-IQ" sz="3200" dirty="0" smtClean="0"/>
              <a:t>، كما </a:t>
            </a:r>
            <a:r>
              <a:rPr lang="ar-IQ" sz="3200" dirty="0"/>
              <a:t>إن هذه الطريقة يمكن أن تتضمن القيام بمجرد مضاد منضم . </a:t>
            </a:r>
          </a:p>
          <a:p>
            <a:pPr algn="just"/>
            <a:r>
              <a:rPr lang="ar-IQ" sz="3200" dirty="0"/>
              <a:t>أما بالنسبة الى وضع وقفة المدافعين بطريقة دفاع المنطقة فيمكن أن يقفوا متوازيين أو يقف لاعب خلف لاعب </a:t>
            </a:r>
          </a:p>
          <a:p>
            <a:pPr algn="just"/>
            <a:r>
              <a:rPr lang="ar-IQ" sz="3200" dirty="0" smtClean="0">
                <a:solidFill>
                  <a:srgbClr val="FFC000"/>
                </a:solidFill>
              </a:rPr>
              <a:t>4- </a:t>
            </a:r>
            <a:r>
              <a:rPr lang="ar-IQ" sz="3200" dirty="0" smtClean="0"/>
              <a:t>أربعة </a:t>
            </a:r>
            <a:r>
              <a:rPr lang="ar-IQ" sz="3200" dirty="0"/>
              <a:t>لاعبين يدافعون بطريقة رجل لرجل و لاعب واحد يدافع دفاع </a:t>
            </a:r>
            <a:r>
              <a:rPr lang="ar-IQ" sz="3200" dirty="0" smtClean="0"/>
              <a:t>المنطقة، </a:t>
            </a:r>
            <a:r>
              <a:rPr lang="ar-IQ" sz="3200" dirty="0"/>
              <a:t>وهذا النوع من الدفاع يستخدم ضد فريق مهاجم ليس لديه لاعب </a:t>
            </a:r>
            <a:r>
              <a:rPr lang="ar-IQ" sz="3200" dirty="0" err="1"/>
              <a:t>أرتكاز</a:t>
            </a:r>
            <a:r>
              <a:rPr lang="ar-IQ" sz="3200" dirty="0"/>
              <a:t> يكون خطرا تحت السلة .</a:t>
            </a:r>
          </a:p>
        </p:txBody>
      </p:sp>
    </p:spTree>
    <p:extLst>
      <p:ext uri="{BB962C8B-B14F-4D97-AF65-F5344CB8AC3E}">
        <p14:creationId xmlns:p14="http://schemas.microsoft.com/office/powerpoint/2010/main" val="250195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Tm="17000">
        <p14:ripple/>
      </p:transition>
    </mc:Choice>
    <mc:Fallback>
      <p:transition spd="slow" advTm="1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11559" y="1094704"/>
            <a:ext cx="10158210" cy="37692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IQ" sz="9600" b="1" i="1" dirty="0" smtClean="0">
                <a:solidFill>
                  <a:srgbClr val="FFFF00"/>
                </a:solidFill>
              </a:rPr>
              <a:t>شكـــــــرا لكــــــــم </a:t>
            </a:r>
            <a:endParaRPr lang="ar-IQ" sz="9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324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Tm="17000">
        <p14:ripple/>
      </p:transition>
    </mc:Choice>
    <mc:Fallback>
      <p:transition spd="slow" advTm="1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سماوي">
  <a:themeElements>
    <a:clrScheme name="Celestial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TM03457452[[fn=سماوي]]</Template>
  <TotalTime>23</TotalTime>
  <Words>225</Words>
  <Application>Microsoft Office PowerPoint</Application>
  <PresentationFormat>ملء الشاشة</PresentationFormat>
  <Paragraphs>10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سماوي</vt:lpstr>
      <vt:lpstr>دفاع المختلط في لعبة كرة السلة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دفاع المختلط في لعبة كرة السلة</dc:title>
  <dc:creator>DR.Ahmed Saker 2O14</dc:creator>
  <cp:lastModifiedBy>DR.Ahmed Saker 2O14</cp:lastModifiedBy>
  <cp:revision>3</cp:revision>
  <dcterms:created xsi:type="dcterms:W3CDTF">2018-12-22T13:56:24Z</dcterms:created>
  <dcterms:modified xsi:type="dcterms:W3CDTF">2018-12-22T14:20:18Z</dcterms:modified>
</cp:coreProperties>
</file>