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A9574F2-3762-4C31-B210-24056D61B494}" type="datetimeFigureOut">
              <a:rPr lang="ar-IQ" smtClean="0"/>
              <a:t>07/03/1439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ADC54BC-0CC0-4F07-8DC3-7F459B7EDA56}" type="slidenum">
              <a:rPr lang="ar-IQ" smtClean="0"/>
              <a:t>‹#›</a:t>
            </a:fld>
            <a:endParaRPr lang="ar-IQ"/>
          </a:p>
        </p:txBody>
      </p:sp>
    </p:spTree>
    <p:extLst>
      <p:ext uri="{BB962C8B-B14F-4D97-AF65-F5344CB8AC3E}">
        <p14:creationId xmlns:p14="http://schemas.microsoft.com/office/powerpoint/2010/main" val="1645243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A9574F2-3762-4C31-B210-24056D61B494}" type="datetimeFigureOut">
              <a:rPr lang="ar-IQ" smtClean="0"/>
              <a:t>07/03/1439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ADC54BC-0CC0-4F07-8DC3-7F459B7EDA56}" type="slidenum">
              <a:rPr lang="ar-IQ" smtClean="0"/>
              <a:t>‹#›</a:t>
            </a:fld>
            <a:endParaRPr lang="ar-IQ"/>
          </a:p>
        </p:txBody>
      </p:sp>
    </p:spTree>
    <p:extLst>
      <p:ext uri="{BB962C8B-B14F-4D97-AF65-F5344CB8AC3E}">
        <p14:creationId xmlns:p14="http://schemas.microsoft.com/office/powerpoint/2010/main" val="1877286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A9574F2-3762-4C31-B210-24056D61B494}" type="datetimeFigureOut">
              <a:rPr lang="ar-IQ" smtClean="0"/>
              <a:t>07/03/1439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ADC54BC-0CC0-4F07-8DC3-7F459B7EDA56}" type="slidenum">
              <a:rPr lang="ar-IQ" smtClean="0"/>
              <a:t>‹#›</a:t>
            </a:fld>
            <a:endParaRPr lang="ar-IQ"/>
          </a:p>
        </p:txBody>
      </p:sp>
    </p:spTree>
    <p:extLst>
      <p:ext uri="{BB962C8B-B14F-4D97-AF65-F5344CB8AC3E}">
        <p14:creationId xmlns:p14="http://schemas.microsoft.com/office/powerpoint/2010/main" val="35280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A9574F2-3762-4C31-B210-24056D61B494}" type="datetimeFigureOut">
              <a:rPr lang="ar-IQ" smtClean="0"/>
              <a:t>07/03/1439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ADC54BC-0CC0-4F07-8DC3-7F459B7EDA56}" type="slidenum">
              <a:rPr lang="ar-IQ" smtClean="0"/>
              <a:t>‹#›</a:t>
            </a:fld>
            <a:endParaRPr lang="ar-IQ"/>
          </a:p>
        </p:txBody>
      </p:sp>
    </p:spTree>
    <p:extLst>
      <p:ext uri="{BB962C8B-B14F-4D97-AF65-F5344CB8AC3E}">
        <p14:creationId xmlns:p14="http://schemas.microsoft.com/office/powerpoint/2010/main" val="117681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A9574F2-3762-4C31-B210-24056D61B494}" type="datetimeFigureOut">
              <a:rPr lang="ar-IQ" smtClean="0"/>
              <a:t>07/03/1439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ADC54BC-0CC0-4F07-8DC3-7F459B7EDA56}" type="slidenum">
              <a:rPr lang="ar-IQ" smtClean="0"/>
              <a:t>‹#›</a:t>
            </a:fld>
            <a:endParaRPr lang="ar-IQ"/>
          </a:p>
        </p:txBody>
      </p:sp>
    </p:spTree>
    <p:extLst>
      <p:ext uri="{BB962C8B-B14F-4D97-AF65-F5344CB8AC3E}">
        <p14:creationId xmlns:p14="http://schemas.microsoft.com/office/powerpoint/2010/main" val="1448566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A9574F2-3762-4C31-B210-24056D61B494}" type="datetimeFigureOut">
              <a:rPr lang="ar-IQ" smtClean="0"/>
              <a:t>07/03/1439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ADC54BC-0CC0-4F07-8DC3-7F459B7EDA56}" type="slidenum">
              <a:rPr lang="ar-IQ" smtClean="0"/>
              <a:t>‹#›</a:t>
            </a:fld>
            <a:endParaRPr lang="ar-IQ"/>
          </a:p>
        </p:txBody>
      </p:sp>
    </p:spTree>
    <p:extLst>
      <p:ext uri="{BB962C8B-B14F-4D97-AF65-F5344CB8AC3E}">
        <p14:creationId xmlns:p14="http://schemas.microsoft.com/office/powerpoint/2010/main" val="40392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A9574F2-3762-4C31-B210-24056D61B494}" type="datetimeFigureOut">
              <a:rPr lang="ar-IQ" smtClean="0"/>
              <a:t>07/03/1439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ADC54BC-0CC0-4F07-8DC3-7F459B7EDA56}" type="slidenum">
              <a:rPr lang="ar-IQ" smtClean="0"/>
              <a:t>‹#›</a:t>
            </a:fld>
            <a:endParaRPr lang="ar-IQ"/>
          </a:p>
        </p:txBody>
      </p:sp>
    </p:spTree>
    <p:extLst>
      <p:ext uri="{BB962C8B-B14F-4D97-AF65-F5344CB8AC3E}">
        <p14:creationId xmlns:p14="http://schemas.microsoft.com/office/powerpoint/2010/main" val="2457740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A9574F2-3762-4C31-B210-24056D61B494}" type="datetimeFigureOut">
              <a:rPr lang="ar-IQ" smtClean="0"/>
              <a:t>07/03/1439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ADC54BC-0CC0-4F07-8DC3-7F459B7EDA56}" type="slidenum">
              <a:rPr lang="ar-IQ" smtClean="0"/>
              <a:t>‹#›</a:t>
            </a:fld>
            <a:endParaRPr lang="ar-IQ"/>
          </a:p>
        </p:txBody>
      </p:sp>
    </p:spTree>
    <p:extLst>
      <p:ext uri="{BB962C8B-B14F-4D97-AF65-F5344CB8AC3E}">
        <p14:creationId xmlns:p14="http://schemas.microsoft.com/office/powerpoint/2010/main" val="4128398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A9574F2-3762-4C31-B210-24056D61B494}" type="datetimeFigureOut">
              <a:rPr lang="ar-IQ" smtClean="0"/>
              <a:t>07/03/1439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ADC54BC-0CC0-4F07-8DC3-7F459B7EDA56}" type="slidenum">
              <a:rPr lang="ar-IQ" smtClean="0"/>
              <a:t>‹#›</a:t>
            </a:fld>
            <a:endParaRPr lang="ar-IQ"/>
          </a:p>
        </p:txBody>
      </p:sp>
    </p:spTree>
    <p:extLst>
      <p:ext uri="{BB962C8B-B14F-4D97-AF65-F5344CB8AC3E}">
        <p14:creationId xmlns:p14="http://schemas.microsoft.com/office/powerpoint/2010/main" val="195915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A9574F2-3762-4C31-B210-24056D61B494}" type="datetimeFigureOut">
              <a:rPr lang="ar-IQ" smtClean="0"/>
              <a:t>07/03/1439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ADC54BC-0CC0-4F07-8DC3-7F459B7EDA56}" type="slidenum">
              <a:rPr lang="ar-IQ" smtClean="0"/>
              <a:t>‹#›</a:t>
            </a:fld>
            <a:endParaRPr lang="ar-IQ"/>
          </a:p>
        </p:txBody>
      </p:sp>
    </p:spTree>
    <p:extLst>
      <p:ext uri="{BB962C8B-B14F-4D97-AF65-F5344CB8AC3E}">
        <p14:creationId xmlns:p14="http://schemas.microsoft.com/office/powerpoint/2010/main" val="843637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A9574F2-3762-4C31-B210-24056D61B494}" type="datetimeFigureOut">
              <a:rPr lang="ar-IQ" smtClean="0"/>
              <a:t>07/03/1439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ADC54BC-0CC0-4F07-8DC3-7F459B7EDA56}" type="slidenum">
              <a:rPr lang="ar-IQ" smtClean="0"/>
              <a:t>‹#›</a:t>
            </a:fld>
            <a:endParaRPr lang="ar-IQ"/>
          </a:p>
        </p:txBody>
      </p:sp>
    </p:spTree>
    <p:extLst>
      <p:ext uri="{BB962C8B-B14F-4D97-AF65-F5344CB8AC3E}">
        <p14:creationId xmlns:p14="http://schemas.microsoft.com/office/powerpoint/2010/main" val="3840399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A9574F2-3762-4C31-B210-24056D61B494}" type="datetimeFigureOut">
              <a:rPr lang="ar-IQ" smtClean="0"/>
              <a:t>07/03/1439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ADC54BC-0CC0-4F07-8DC3-7F459B7EDA56}" type="slidenum">
              <a:rPr lang="ar-IQ" smtClean="0"/>
              <a:t>‹#›</a:t>
            </a:fld>
            <a:endParaRPr lang="ar-IQ"/>
          </a:p>
        </p:txBody>
      </p:sp>
    </p:spTree>
    <p:extLst>
      <p:ext uri="{BB962C8B-B14F-4D97-AF65-F5344CB8AC3E}">
        <p14:creationId xmlns:p14="http://schemas.microsoft.com/office/powerpoint/2010/main" val="212342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Autofit/>
          </a:bodyPr>
          <a:lstStyle/>
          <a:p>
            <a:endParaRPr lang="ar-IQ" sz="11500" b="1" dirty="0"/>
          </a:p>
        </p:txBody>
      </p:sp>
      <p:sp>
        <p:nvSpPr>
          <p:cNvPr id="3" name="عنوان فرعي 2"/>
          <p:cNvSpPr>
            <a:spLocks noGrp="1"/>
          </p:cNvSpPr>
          <p:nvPr>
            <p:ph type="subTitle" idx="1"/>
          </p:nvPr>
        </p:nvSpPr>
        <p:spPr/>
        <p:txBody>
          <a:bodyPr/>
          <a:lstStyle/>
          <a:p>
            <a:endParaRPr lang="ar-IQ"/>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39"/>
            <a:ext cx="9120974" cy="6885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ستطيل 4"/>
          <p:cNvSpPr/>
          <p:nvPr/>
        </p:nvSpPr>
        <p:spPr>
          <a:xfrm>
            <a:off x="1403648" y="1905506"/>
            <a:ext cx="6624736" cy="1569660"/>
          </a:xfrm>
          <a:prstGeom prst="rect">
            <a:avLst/>
          </a:prstGeom>
        </p:spPr>
        <p:txBody>
          <a:bodyPr wrap="square">
            <a:spAutoFit/>
          </a:bodyPr>
          <a:lstStyle/>
          <a:p>
            <a:pPr algn="ctr"/>
            <a:r>
              <a:rPr lang="ar-IQ" sz="9600" b="1" dirty="0"/>
              <a:t>الباب الثاني</a:t>
            </a:r>
            <a:endParaRPr lang="ar-IQ" dirty="0"/>
          </a:p>
        </p:txBody>
      </p:sp>
    </p:spTree>
    <p:extLst>
      <p:ext uri="{BB962C8B-B14F-4D97-AF65-F5344CB8AC3E}">
        <p14:creationId xmlns:p14="http://schemas.microsoft.com/office/powerpoint/2010/main" val="1840255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850106"/>
          </a:xfrm>
        </p:spPr>
        <p:txBody>
          <a:bodyPr/>
          <a:lstStyle/>
          <a:p>
            <a:r>
              <a:rPr lang="ar-IQ" dirty="0" smtClean="0"/>
              <a:t>امثلة على العتلات</a:t>
            </a:r>
            <a:endParaRPr lang="ar-IQ" dirty="0"/>
          </a:p>
        </p:txBody>
      </p:sp>
      <p:sp>
        <p:nvSpPr>
          <p:cNvPr id="3" name="عنصر نائب للمحتوى 2"/>
          <p:cNvSpPr>
            <a:spLocks noGrp="1"/>
          </p:cNvSpPr>
          <p:nvPr>
            <p:ph idx="1"/>
          </p:nvPr>
        </p:nvSpPr>
        <p:spPr>
          <a:xfrm>
            <a:off x="251520" y="836712"/>
            <a:ext cx="8712968" cy="5472608"/>
          </a:xfrm>
        </p:spPr>
        <p:txBody>
          <a:bodyPr/>
          <a:lstStyle/>
          <a:p>
            <a:pPr marL="0" indent="0">
              <a:buNone/>
            </a:pPr>
            <a:r>
              <a:rPr lang="ar-IQ" dirty="0" smtClean="0"/>
              <a:t>مثال (1):</a:t>
            </a:r>
          </a:p>
          <a:p>
            <a:pPr marL="0" indent="0">
              <a:buNone/>
            </a:pPr>
            <a:r>
              <a:rPr lang="ar-IQ" dirty="0" smtClean="0"/>
              <a:t>احسب مقدار القوة اللازمة للتغلب على مقاومة وزنها600نت تبعد عن محور الدوران 5 قدم، ونقطة تأثير القوة 10 قدم؟</a:t>
            </a:r>
          </a:p>
          <a:p>
            <a:pPr marL="0" indent="0">
              <a:buNone/>
            </a:pPr>
            <a:r>
              <a:rPr lang="ar-IQ" dirty="0" smtClean="0"/>
              <a:t>الجواب:</a:t>
            </a:r>
          </a:p>
          <a:p>
            <a:pPr marL="0" indent="0">
              <a:buNone/>
            </a:pPr>
            <a:r>
              <a:rPr lang="ar-IQ" dirty="0" smtClean="0"/>
              <a:t>اولا: نكتب قانون العتلات العام: القوة × ذراها=المقاومة × ذراعها</a:t>
            </a:r>
          </a:p>
          <a:p>
            <a:pPr marL="0" indent="0">
              <a:buNone/>
            </a:pPr>
            <a:r>
              <a:rPr lang="ar-IQ" dirty="0" smtClean="0"/>
              <a:t>مجهول × 10 = 600 × 5</a:t>
            </a:r>
          </a:p>
          <a:p>
            <a:pPr marL="0" indent="0">
              <a:buNone/>
            </a:pPr>
            <a:r>
              <a:rPr lang="ar-IQ" dirty="0" smtClean="0"/>
              <a:t>اذن المجهول هنا (القوة) =  3000 / 10= 300 نت القوة اللازمة</a:t>
            </a:r>
          </a:p>
        </p:txBody>
      </p:sp>
    </p:spTree>
    <p:extLst>
      <p:ext uri="{BB962C8B-B14F-4D97-AF65-F5344CB8AC3E}">
        <p14:creationId xmlns:p14="http://schemas.microsoft.com/office/powerpoint/2010/main" val="2211535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pPr algn="r"/>
            <a:r>
              <a:rPr lang="ar-IQ" dirty="0" smtClean="0"/>
              <a:t>مثال (2)</a:t>
            </a:r>
            <a:br>
              <a:rPr lang="ar-IQ" dirty="0" smtClean="0"/>
            </a:br>
            <a:endParaRPr lang="ar-IQ" dirty="0"/>
          </a:p>
        </p:txBody>
      </p:sp>
      <p:sp>
        <p:nvSpPr>
          <p:cNvPr id="3" name="عنصر نائب للمحتوى 2"/>
          <p:cNvSpPr>
            <a:spLocks noGrp="1"/>
          </p:cNvSpPr>
          <p:nvPr>
            <p:ph idx="1"/>
          </p:nvPr>
        </p:nvSpPr>
        <p:spPr>
          <a:xfrm>
            <a:off x="179512" y="476672"/>
            <a:ext cx="8784976" cy="6381328"/>
          </a:xfrm>
        </p:spPr>
        <p:txBody>
          <a:bodyPr>
            <a:normAutofit lnSpcReduction="10000"/>
          </a:bodyPr>
          <a:lstStyle/>
          <a:p>
            <a:pPr marL="0" indent="0" algn="just">
              <a:buNone/>
            </a:pPr>
            <a:r>
              <a:rPr lang="ar-IQ" sz="2400" dirty="0" smtClean="0">
                <a:cs typeface="+mj-cs"/>
              </a:rPr>
              <a:t>اوجد مقدار القوة اللازمة لرفع ثقل وزنه 1000نت يبعد عن محمور الارتكاز 20قدم، علماً ان اتجاه القوة يشكل زاوية 36 درجة وتبعد نقطة تأثيرها عن المحور مسافة 5 قدم علماً جا36=0,8؟</a:t>
            </a:r>
          </a:p>
          <a:p>
            <a:pPr marL="0" indent="0" algn="just">
              <a:buNone/>
            </a:pPr>
            <a:r>
              <a:rPr lang="ar-IQ" sz="2400" dirty="0" smtClean="0">
                <a:cs typeface="+mj-cs"/>
              </a:rPr>
              <a:t>الجواب: لمعرفة مقدار القوة المبذولة للمحافظة على اتزان العتلة والتغلب على مقاومة قدرها 1000نت، يجب استخراج التالي:</a:t>
            </a:r>
          </a:p>
          <a:p>
            <a:pPr marL="514350" indent="-514350" algn="just">
              <a:buFont typeface="+mj-lt"/>
              <a:buAutoNum type="arabicPeriod"/>
            </a:pPr>
            <a:r>
              <a:rPr lang="ar-IQ" sz="2400" dirty="0" smtClean="0">
                <a:cs typeface="+mj-cs"/>
              </a:rPr>
              <a:t>استخراج المركبة العمودية لخط عمل القوة(تحليل القوة الى مركبتين افقية وعمودية)= ع جا36.</a:t>
            </a:r>
          </a:p>
          <a:p>
            <a:pPr marL="514350" indent="-514350" algn="just">
              <a:buFont typeface="+mj-lt"/>
              <a:buAutoNum type="arabicPeriod"/>
            </a:pPr>
            <a:r>
              <a:rPr lang="ar-IQ" sz="2400" dirty="0" smtClean="0">
                <a:cs typeface="+mj-cs"/>
              </a:rPr>
              <a:t>استخراج البعد العمودي بين خط عمل القوة العمودي ومحور الدوران وهذا يمكن استخراجه من علاقات المثلث قائم الزاوية.</a:t>
            </a:r>
          </a:p>
          <a:p>
            <a:pPr marL="0" indent="0" algn="just">
              <a:buNone/>
            </a:pPr>
            <a:r>
              <a:rPr lang="ar-IQ" sz="2400" dirty="0" smtClean="0">
                <a:cs typeface="+mj-cs"/>
              </a:rPr>
              <a:t>قانون المثلث قائم الزاوية (</a:t>
            </a:r>
            <a:r>
              <a:rPr lang="ar-IQ" sz="2400" dirty="0" err="1" smtClean="0">
                <a:cs typeface="+mj-cs"/>
              </a:rPr>
              <a:t>جتا</a:t>
            </a:r>
            <a:r>
              <a:rPr lang="ar-IQ" sz="2400" dirty="0" smtClean="0">
                <a:cs typeface="+mj-cs"/>
              </a:rPr>
              <a:t> = المقابل / الوتر)</a:t>
            </a:r>
          </a:p>
          <a:p>
            <a:pPr marL="0" indent="0" algn="just">
              <a:buNone/>
            </a:pPr>
            <a:r>
              <a:rPr lang="ar-IQ" sz="2400" dirty="0" smtClean="0">
                <a:cs typeface="+mj-cs"/>
              </a:rPr>
              <a:t>0,8=أهـ/ 5              </a:t>
            </a:r>
            <a:r>
              <a:rPr lang="ar-IQ" sz="2400" dirty="0"/>
              <a:t>أهـ = 0,8× 5 = </a:t>
            </a:r>
            <a:r>
              <a:rPr lang="ar-IQ" sz="2400" dirty="0" smtClean="0"/>
              <a:t>4قدم </a:t>
            </a:r>
            <a:endParaRPr lang="ar-IQ" sz="2400" dirty="0" smtClean="0">
              <a:cs typeface="+mj-cs"/>
            </a:endParaRPr>
          </a:p>
          <a:p>
            <a:pPr marL="0" indent="0" algn="just">
              <a:buNone/>
            </a:pPr>
            <a:r>
              <a:rPr lang="ar-IQ" sz="2400" dirty="0" smtClean="0">
                <a:cs typeface="+mj-cs"/>
              </a:rPr>
              <a:t>اذا أهـ = 0,8 = 4 قدم.</a:t>
            </a:r>
          </a:p>
          <a:p>
            <a:pPr marL="0" indent="0" algn="just">
              <a:buNone/>
            </a:pPr>
            <a:r>
              <a:rPr lang="ar-IQ" sz="2400" dirty="0" smtClean="0">
                <a:cs typeface="+mj-cs"/>
              </a:rPr>
              <a:t>عندئذ يمكن تطبيق القانون العام للروافع من جديد.. ق × ذراعها = مق × ذراعها</a:t>
            </a:r>
          </a:p>
          <a:p>
            <a:pPr marL="0" indent="0" algn="just">
              <a:buNone/>
            </a:pPr>
            <a:r>
              <a:rPr lang="ar-IQ" sz="2400" dirty="0" smtClean="0">
                <a:cs typeface="+mj-cs"/>
              </a:rPr>
              <a:t>(القوة) مجهولة (ق) × 4 = 1000 × 20 </a:t>
            </a:r>
          </a:p>
          <a:p>
            <a:pPr marL="0" indent="0" algn="just">
              <a:buNone/>
            </a:pPr>
            <a:r>
              <a:rPr lang="ar-IQ" sz="2400" dirty="0" smtClean="0">
                <a:cs typeface="+mj-cs"/>
              </a:rPr>
              <a:t>اذا القوة وهي المجهولة هنا = 20000/ 4</a:t>
            </a:r>
          </a:p>
          <a:p>
            <a:pPr marL="0" indent="0" algn="just">
              <a:buNone/>
            </a:pPr>
            <a:r>
              <a:rPr lang="ar-IQ" sz="2400" dirty="0" smtClean="0">
                <a:cs typeface="+mj-cs"/>
              </a:rPr>
              <a:t>اذا القوة (ق) = 5000نت         و. هـ .م      </a:t>
            </a:r>
            <a:endParaRPr lang="ar-IQ" sz="2400" dirty="0">
              <a:cs typeface="+mj-cs"/>
            </a:endParaRPr>
          </a:p>
        </p:txBody>
      </p:sp>
    </p:spTree>
    <p:extLst>
      <p:ext uri="{BB962C8B-B14F-4D97-AF65-F5344CB8AC3E}">
        <p14:creationId xmlns:p14="http://schemas.microsoft.com/office/powerpoint/2010/main" val="2532559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just"/>
            <a:r>
              <a:rPr lang="ar-IQ" sz="2800" dirty="0" smtClean="0"/>
              <a:t>التكنيك من وجهة نظر </a:t>
            </a:r>
            <a:r>
              <a:rPr lang="ar-IQ" sz="2800" dirty="0" err="1" smtClean="0"/>
              <a:t>البايوميكانيكية</a:t>
            </a:r>
            <a:r>
              <a:rPr lang="ar-IQ" sz="2800" dirty="0" smtClean="0"/>
              <a:t>: هو اداء الحركة وفق اسس ميكانيكية يتحقق من خلالها، الاقتصاد بالجهد، وفق افضل مسار حركي، لتحقيق افضل انجاز، كما في رفع الاثقال، المصارعة، فعاليات الرمي في العاب الساحة والميدان.</a:t>
            </a:r>
            <a:endParaRPr lang="ar-IQ" sz="2800" dirty="0"/>
          </a:p>
        </p:txBody>
      </p:sp>
      <p:sp>
        <p:nvSpPr>
          <p:cNvPr id="3" name="عنصر نائب للمحتوى 2"/>
          <p:cNvSpPr>
            <a:spLocks noGrp="1"/>
          </p:cNvSpPr>
          <p:nvPr>
            <p:ph idx="1"/>
          </p:nvPr>
        </p:nvSpPr>
        <p:spPr>
          <a:xfrm>
            <a:off x="251520" y="1556792"/>
            <a:ext cx="8640960" cy="5301208"/>
          </a:xfrm>
        </p:spPr>
        <p:txBody>
          <a:bodyPr>
            <a:normAutofit fontScale="85000" lnSpcReduction="20000"/>
          </a:bodyPr>
          <a:lstStyle/>
          <a:p>
            <a:pPr algn="just"/>
            <a:r>
              <a:rPr lang="ar-IQ" dirty="0" smtClean="0"/>
              <a:t>مجموعة اسئلة للفصل الثاني</a:t>
            </a:r>
          </a:p>
          <a:p>
            <a:pPr algn="just"/>
            <a:r>
              <a:rPr lang="ar-IQ" dirty="0" smtClean="0"/>
              <a:t>علل: ان رفع الجزء المثني اسهل من رفع الجزء وهو ممدود؟</a:t>
            </a:r>
          </a:p>
          <a:p>
            <a:pPr algn="just"/>
            <a:r>
              <a:rPr lang="ar-IQ" dirty="0" smtClean="0"/>
              <a:t>علل: في رياضة الوثب العالي بطريقة </a:t>
            </a:r>
            <a:r>
              <a:rPr lang="ar-IQ" dirty="0" err="1" smtClean="0"/>
              <a:t>الفوسبري</a:t>
            </a:r>
            <a:r>
              <a:rPr lang="ar-IQ" dirty="0" smtClean="0"/>
              <a:t> تمرجح الرجل الحرة اثناء النهوض وهي مثنية؟</a:t>
            </a:r>
          </a:p>
          <a:p>
            <a:pPr algn="just"/>
            <a:r>
              <a:rPr lang="ar-IQ" dirty="0" smtClean="0"/>
              <a:t>س3: عدد انواع الانقباض العضلي؟</a:t>
            </a:r>
          </a:p>
          <a:p>
            <a:pPr algn="just"/>
            <a:r>
              <a:rPr lang="ar-IQ" dirty="0" smtClean="0"/>
              <a:t>س4: عدد انواع العضلات؟</a:t>
            </a:r>
          </a:p>
          <a:p>
            <a:pPr algn="just"/>
            <a:r>
              <a:rPr lang="ar-IQ" dirty="0" smtClean="0"/>
              <a:t>س5: اذكر النقاط الرئيسية الثلاثة في الرافعة؟</a:t>
            </a:r>
          </a:p>
          <a:p>
            <a:pPr algn="just"/>
            <a:r>
              <a:rPr lang="ar-IQ" dirty="0" smtClean="0"/>
              <a:t>س6: ماذا يقصد بالعضلات الهيكلية</a:t>
            </a:r>
          </a:p>
          <a:p>
            <a:pPr algn="just"/>
            <a:r>
              <a:rPr lang="ar-IQ" dirty="0" smtClean="0"/>
              <a:t>س7: ما الفرق بين العضلات الارادية والعضلات </a:t>
            </a:r>
            <a:r>
              <a:rPr lang="ar-IQ" dirty="0" err="1" smtClean="0"/>
              <a:t>اللاارادية</a:t>
            </a:r>
            <a:r>
              <a:rPr lang="ar-IQ" dirty="0" smtClean="0"/>
              <a:t>؟</a:t>
            </a:r>
          </a:p>
          <a:p>
            <a:pPr algn="just"/>
            <a:r>
              <a:rPr lang="ar-IQ" dirty="0" smtClean="0"/>
              <a:t>س8: ماذا يقصد بقانون الكل او العدم؟</a:t>
            </a:r>
          </a:p>
          <a:p>
            <a:pPr algn="just"/>
            <a:r>
              <a:rPr lang="ar-IQ" dirty="0" smtClean="0"/>
              <a:t>س9: ما الفرق بين الالياف البيضاء والالياف الحمراء؟</a:t>
            </a:r>
          </a:p>
          <a:p>
            <a:pPr algn="just"/>
            <a:r>
              <a:rPr lang="ar-IQ" dirty="0" smtClean="0"/>
              <a:t>س10: عدد استخدامات </a:t>
            </a:r>
            <a:r>
              <a:rPr lang="ar-IQ" dirty="0" err="1"/>
              <a:t>العتلات</a:t>
            </a:r>
            <a:r>
              <a:rPr lang="ar-IQ" dirty="0"/>
              <a:t> (</a:t>
            </a:r>
            <a:r>
              <a:rPr lang="ar-IQ" dirty="0" err="1" smtClean="0"/>
              <a:t>الراوفع</a:t>
            </a:r>
            <a:r>
              <a:rPr lang="ar-IQ" dirty="0" smtClean="0"/>
              <a:t>) بشكل عام؟</a:t>
            </a:r>
            <a:endParaRPr lang="ar-IQ" dirty="0"/>
          </a:p>
          <a:p>
            <a:pPr algn="just"/>
            <a:endParaRPr lang="ar-IQ" dirty="0"/>
          </a:p>
        </p:txBody>
      </p:sp>
    </p:spTree>
    <p:extLst>
      <p:ext uri="{BB962C8B-B14F-4D97-AF65-F5344CB8AC3E}">
        <p14:creationId xmlns:p14="http://schemas.microsoft.com/office/powerpoint/2010/main" val="855990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تكملة اسئلة الفصل الثاني</a:t>
            </a:r>
            <a:endParaRPr lang="ar-IQ" dirty="0"/>
          </a:p>
        </p:txBody>
      </p:sp>
      <p:sp>
        <p:nvSpPr>
          <p:cNvPr id="3" name="عنصر نائب للمحتوى 2"/>
          <p:cNvSpPr>
            <a:spLocks noGrp="1"/>
          </p:cNvSpPr>
          <p:nvPr>
            <p:ph idx="1"/>
          </p:nvPr>
        </p:nvSpPr>
        <p:spPr/>
        <p:txBody>
          <a:bodyPr/>
          <a:lstStyle/>
          <a:p>
            <a:pPr algn="just"/>
            <a:r>
              <a:rPr lang="ar-IQ" dirty="0" smtClean="0"/>
              <a:t>س11: اذكر ثلاث انواع الروافع في جسم الانسان؟</a:t>
            </a:r>
          </a:p>
          <a:p>
            <a:pPr algn="just"/>
            <a:r>
              <a:rPr lang="ar-IQ" dirty="0" smtClean="0"/>
              <a:t>س12: متى تستخدم الرافعة لـ زيادة مدى وسرعة الحركة؟</a:t>
            </a:r>
          </a:p>
          <a:p>
            <a:pPr algn="just"/>
            <a:r>
              <a:rPr lang="ar-IQ" dirty="0" smtClean="0"/>
              <a:t>س13: متى تستخدم الرافعة لـ التغلب على مقاومة كبيرة؟</a:t>
            </a:r>
          </a:p>
          <a:p>
            <a:pPr algn="just"/>
            <a:r>
              <a:rPr lang="ar-IQ" dirty="0" smtClean="0"/>
              <a:t>س14: اين تكون نقطة تأثير القوة في العضلة؟</a:t>
            </a:r>
          </a:p>
          <a:p>
            <a:pPr algn="just"/>
            <a:r>
              <a:rPr lang="ar-IQ" dirty="0" smtClean="0"/>
              <a:t>س15: في اي زاوية تصدر العضلة أكبر قوة؟</a:t>
            </a:r>
          </a:p>
          <a:p>
            <a:pPr algn="just"/>
            <a:r>
              <a:rPr lang="ar-IQ" dirty="0" smtClean="0"/>
              <a:t>س16: ما هو القانون العام للروافع؟</a:t>
            </a:r>
          </a:p>
          <a:p>
            <a:pPr algn="just"/>
            <a:r>
              <a:rPr lang="ar-IQ" dirty="0" smtClean="0"/>
              <a:t>س17: ما هو قانون عزم القوة؟ وما نوع الحركة فيها؟</a:t>
            </a:r>
            <a:endParaRPr lang="ar-IQ" dirty="0"/>
          </a:p>
        </p:txBody>
      </p:sp>
    </p:spTree>
    <p:extLst>
      <p:ext uri="{BB962C8B-B14F-4D97-AF65-F5344CB8AC3E}">
        <p14:creationId xmlns:p14="http://schemas.microsoft.com/office/powerpoint/2010/main" val="2290205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d.ali\Downloads\كرات طائرة.jpg"/>
          <p:cNvPicPr>
            <a:picLocks noChangeAspect="1" noChangeArrowheads="1"/>
          </p:cNvPicPr>
          <p:nvPr/>
        </p:nvPicPr>
        <p:blipFill rotWithShape="1">
          <a:blip r:embed="rId2">
            <a:extLst>
              <a:ext uri="{28A0092B-C50C-407E-A947-70E740481C1C}">
                <a14:useLocalDpi xmlns:a14="http://schemas.microsoft.com/office/drawing/2010/main" val="0"/>
              </a:ext>
            </a:extLst>
          </a:blip>
          <a:srcRect b="18949"/>
          <a:stretch/>
        </p:blipFill>
        <p:spPr bwMode="auto">
          <a:xfrm>
            <a:off x="0" y="1"/>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1043609" y="2204863"/>
            <a:ext cx="7128791" cy="1107996"/>
          </a:xfrm>
          <a:prstGeom prst="rect">
            <a:avLst/>
          </a:prstGeom>
        </p:spPr>
        <p:txBody>
          <a:bodyPr wrap="square">
            <a:spAutoFit/>
          </a:bodyPr>
          <a:lstStyle/>
          <a:p>
            <a:pPr algn="ctr" fontAlgn="auto">
              <a:spcBef>
                <a:spcPts val="0"/>
              </a:spcBef>
              <a:spcAft>
                <a:spcPts val="0"/>
              </a:spcAft>
              <a:defRPr/>
            </a:pPr>
            <a:r>
              <a:rPr lang="ar-IQ" sz="6600" b="1" dirty="0">
                <a:solidFill>
                  <a:schemeClr val="bg1"/>
                </a:solidFill>
                <a:effectLst>
                  <a:glow rad="101600">
                    <a:srgbClr val="FF0000">
                      <a:alpha val="60000"/>
                    </a:srgbClr>
                  </a:glow>
                </a:effectLst>
                <a:cs typeface="PT Bold Broken" pitchFamily="2" charset="-78"/>
              </a:rPr>
              <a:t>شكرا  لحسن اصغائكم </a:t>
            </a:r>
            <a:r>
              <a:rPr lang="ar-IQ" sz="5400" b="1" dirty="0">
                <a:solidFill>
                  <a:schemeClr val="bg1"/>
                </a:solidFill>
                <a:effectLst>
                  <a:glow rad="101600">
                    <a:srgbClr val="FF0000">
                      <a:alpha val="60000"/>
                    </a:srgbClr>
                  </a:glow>
                </a:effectLst>
                <a:cs typeface="PT Bold Broken" pitchFamily="2" charset="-78"/>
              </a:rPr>
              <a:t> </a:t>
            </a:r>
            <a:endParaRPr lang="ar-IQ" sz="5400" b="1" dirty="0">
              <a:solidFill>
                <a:schemeClr val="bg1"/>
              </a:solidFill>
              <a:effectLst>
                <a:glow rad="101600">
                  <a:srgbClr val="FF0000">
                    <a:alpha val="60000"/>
                  </a:srgbClr>
                </a:glow>
              </a:effectLst>
              <a:cs typeface="PT Bold Broken" pitchFamily="2" charset="-78"/>
            </a:endParaRPr>
          </a:p>
        </p:txBody>
      </p:sp>
    </p:spTree>
    <p:extLst>
      <p:ext uri="{BB962C8B-B14F-4D97-AF65-F5344CB8AC3E}">
        <p14:creationId xmlns:p14="http://schemas.microsoft.com/office/powerpoint/2010/main" val="4140783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العمل العضلي</a:t>
            </a:r>
            <a:endParaRPr lang="ar-IQ" dirty="0"/>
          </a:p>
        </p:txBody>
      </p:sp>
      <p:sp>
        <p:nvSpPr>
          <p:cNvPr id="3" name="عنصر نائب للمحتوى 2"/>
          <p:cNvSpPr>
            <a:spLocks noGrp="1"/>
          </p:cNvSpPr>
          <p:nvPr>
            <p:ph idx="1"/>
          </p:nvPr>
        </p:nvSpPr>
        <p:spPr/>
        <p:txBody>
          <a:bodyPr/>
          <a:lstStyle/>
          <a:p>
            <a:r>
              <a:rPr lang="ar-IQ" dirty="0" smtClean="0"/>
              <a:t>العمل العضلي: هو المحرك الاساس للقيام بالحركات الرياضية المختلفة.</a:t>
            </a:r>
          </a:p>
          <a:p>
            <a:pPr marL="0" indent="0">
              <a:buNone/>
            </a:pPr>
            <a:endParaRPr lang="ar-IQ" dirty="0" smtClean="0"/>
          </a:p>
          <a:p>
            <a:pPr marL="0" indent="0">
              <a:buNone/>
            </a:pPr>
            <a:endParaRPr lang="ar-IQ" dirty="0"/>
          </a:p>
          <a:p>
            <a:pPr marL="0" indent="0">
              <a:buNone/>
            </a:pPr>
            <a:endParaRPr lang="ar-IQ" dirty="0" smtClean="0"/>
          </a:p>
          <a:p>
            <a:pPr marL="0" indent="0">
              <a:buNone/>
            </a:pPr>
            <a:endParaRPr lang="ar-IQ" dirty="0" smtClean="0"/>
          </a:p>
          <a:p>
            <a:pPr marL="514350" indent="-514350">
              <a:buFont typeface="+mj-lt"/>
              <a:buAutoNum type="arabicPeriod"/>
            </a:pPr>
            <a:endParaRPr lang="ar-IQ" dirty="0"/>
          </a:p>
        </p:txBody>
      </p:sp>
      <p:sp>
        <p:nvSpPr>
          <p:cNvPr id="4" name="شكل بيضاوي 3"/>
          <p:cNvSpPr/>
          <p:nvPr/>
        </p:nvSpPr>
        <p:spPr>
          <a:xfrm>
            <a:off x="611560" y="2852936"/>
            <a:ext cx="7827168" cy="36433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IQ" sz="3200" b="1" dirty="0" smtClean="0">
                <a:solidFill>
                  <a:schemeClr val="tx1"/>
                </a:solidFill>
                <a:cs typeface="+mj-cs"/>
              </a:rPr>
              <a:t>يجب ان لا يكون هدف التدريب هو زيادة حجم العضلة او المجموعة العضلية فقط ، وانما يجب تحقيق حالة التناسق بين حجم واشكال العضلات لدى الرياضي وكيفية بناءها بما يحقق الناحية الجمالية للجسم.</a:t>
            </a:r>
            <a:endParaRPr lang="ar-IQ" sz="3200" b="1" dirty="0">
              <a:solidFill>
                <a:schemeClr val="tx1"/>
              </a:solidFill>
              <a:cs typeface="+mj-cs"/>
            </a:endParaRPr>
          </a:p>
        </p:txBody>
      </p:sp>
    </p:spTree>
    <p:extLst>
      <p:ext uri="{BB962C8B-B14F-4D97-AF65-F5344CB8AC3E}">
        <p14:creationId xmlns:p14="http://schemas.microsoft.com/office/powerpoint/2010/main" val="3559738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628800"/>
            <a:ext cx="8229600" cy="4525963"/>
          </a:xfrm>
        </p:spPr>
        <p:txBody>
          <a:bodyPr>
            <a:noAutofit/>
          </a:bodyPr>
          <a:lstStyle/>
          <a:p>
            <a:pPr marL="457200" indent="-457200" algn="just">
              <a:buFont typeface="+mj-lt"/>
              <a:buAutoNum type="arabicPeriod"/>
            </a:pPr>
            <a:r>
              <a:rPr lang="ar-IQ" sz="2800" b="1" dirty="0" smtClean="0">
                <a:cs typeface="+mj-cs"/>
              </a:rPr>
              <a:t>العضلات الهيكلية: </a:t>
            </a:r>
            <a:r>
              <a:rPr lang="ar-IQ" sz="2800" dirty="0" smtClean="0">
                <a:cs typeface="+mj-cs"/>
              </a:rPr>
              <a:t>وتسمى بالعضلات الارادية اي يمكن للإنسان التحكم بانقباضها او انبساطها وتحديد كمية المثيرات العصبية اللازمة للانقباض حسب مقدار الحمل المطلوب، ويبلغ عددها 435 عضلة، ويظهر شكلها مخططاً اي ان الالياف التي تتكون منها العضلة تشكل خطوط بعضها مع البعض.</a:t>
            </a:r>
          </a:p>
          <a:p>
            <a:pPr marL="457200" indent="-457200" algn="just">
              <a:buFont typeface="+mj-lt"/>
              <a:buAutoNum type="arabicPeriod"/>
            </a:pPr>
            <a:r>
              <a:rPr lang="ar-IQ" sz="2800" b="1" dirty="0" smtClean="0">
                <a:cs typeface="+mj-cs"/>
              </a:rPr>
              <a:t>العضلات الملساء: </a:t>
            </a:r>
            <a:r>
              <a:rPr lang="ar-IQ" sz="2800" dirty="0" smtClean="0">
                <a:cs typeface="+mj-cs"/>
              </a:rPr>
              <a:t> وتسمى العضلات اللاإرادية اي الانسان غير قادر على التحكم بحركتها، يختلف طول الالياف العضلية التي تغطي جسم الانسان  يتراوح طولها من 1-30سم، يبلغ عدد الالياف العضلية حوالي 250مليون ليفة عضلية. </a:t>
            </a:r>
          </a:p>
          <a:p>
            <a:pPr marL="0" indent="0" algn="just">
              <a:buNone/>
            </a:pPr>
            <a:r>
              <a:rPr lang="ar-IQ" sz="2800" b="1" dirty="0" smtClean="0">
                <a:cs typeface="+mj-cs"/>
              </a:rPr>
              <a:t>      </a:t>
            </a:r>
            <a:r>
              <a:rPr lang="ar-IQ" sz="2800" dirty="0" smtClean="0">
                <a:cs typeface="+mj-cs"/>
              </a:rPr>
              <a:t>يبلغ قطر الالياف العضلية من 1-1000ميكرون</a:t>
            </a:r>
          </a:p>
          <a:p>
            <a:pPr marL="0" indent="0" algn="just">
              <a:buNone/>
            </a:pPr>
            <a:r>
              <a:rPr lang="ar-IQ" sz="2800" b="1" dirty="0">
                <a:cs typeface="+mj-cs"/>
              </a:rPr>
              <a:t> </a:t>
            </a:r>
            <a:r>
              <a:rPr lang="ar-IQ" sz="2800" b="1" dirty="0" smtClean="0">
                <a:cs typeface="+mj-cs"/>
              </a:rPr>
              <a:t>     </a:t>
            </a:r>
            <a:r>
              <a:rPr lang="ar-IQ" sz="2800" dirty="0" smtClean="0">
                <a:cs typeface="+mj-cs"/>
              </a:rPr>
              <a:t>الميكرون = 1000/1من المليمتر </a:t>
            </a:r>
          </a:p>
          <a:p>
            <a:pPr marL="457200" indent="-457200" algn="just">
              <a:buFont typeface="+mj-lt"/>
              <a:buAutoNum type="arabicPeriod"/>
            </a:pPr>
            <a:endParaRPr lang="ar-IQ" sz="2800" dirty="0">
              <a:cs typeface="+mj-cs"/>
            </a:endParaRPr>
          </a:p>
        </p:txBody>
      </p:sp>
      <p:sp>
        <p:nvSpPr>
          <p:cNvPr id="4" name="عنوان 3"/>
          <p:cNvSpPr>
            <a:spLocks noGrp="1"/>
          </p:cNvSpPr>
          <p:nvPr>
            <p:ph type="title"/>
          </p:nvPr>
        </p:nvSpPr>
        <p:spPr>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smtClean="0">
                <a:solidFill>
                  <a:schemeClr val="tx1"/>
                </a:solidFill>
                <a:cs typeface="+mj-cs"/>
              </a:rPr>
              <a:t>انواع العضلات:</a:t>
            </a:r>
            <a:endParaRPr lang="ar-IQ" b="1" dirty="0">
              <a:solidFill>
                <a:schemeClr val="tx1"/>
              </a:solidFill>
              <a:cs typeface="+mj-cs"/>
            </a:endParaRPr>
          </a:p>
        </p:txBody>
      </p:sp>
    </p:spTree>
    <p:extLst>
      <p:ext uri="{BB962C8B-B14F-4D97-AF65-F5344CB8AC3E}">
        <p14:creationId xmlns:p14="http://schemas.microsoft.com/office/powerpoint/2010/main" val="1062233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99392"/>
            <a:ext cx="8229600" cy="1143000"/>
          </a:xfrm>
        </p:spPr>
        <p:txBody>
          <a:bodyPr/>
          <a:lstStyle/>
          <a:p>
            <a:r>
              <a:rPr lang="ar-IQ" dirty="0"/>
              <a:t>أ</a:t>
            </a:r>
            <a:r>
              <a:rPr lang="ar-IQ" dirty="0" smtClean="0"/>
              <a:t>نواع الالياف العضلية:</a:t>
            </a:r>
            <a:endParaRPr lang="ar-IQ" dirty="0"/>
          </a:p>
        </p:txBody>
      </p:sp>
      <p:sp>
        <p:nvSpPr>
          <p:cNvPr id="3" name="عنصر نائب للمحتوى 2"/>
          <p:cNvSpPr>
            <a:spLocks noGrp="1"/>
          </p:cNvSpPr>
          <p:nvPr>
            <p:ph idx="1"/>
          </p:nvPr>
        </p:nvSpPr>
        <p:spPr>
          <a:xfrm>
            <a:off x="467544" y="1052736"/>
            <a:ext cx="8229600" cy="4525963"/>
          </a:xfrm>
        </p:spPr>
        <p:txBody>
          <a:bodyPr>
            <a:noAutofit/>
          </a:bodyPr>
          <a:lstStyle/>
          <a:p>
            <a:pPr marL="514350" indent="-514350" algn="just">
              <a:buFont typeface="+mj-lt"/>
              <a:buAutoNum type="arabicPeriod"/>
            </a:pPr>
            <a:r>
              <a:rPr lang="ar-IQ" sz="2400" dirty="0" smtClean="0">
                <a:cs typeface="+mj-cs"/>
              </a:rPr>
              <a:t>الالياف البيضاء: لونها بيضاء وتكون سريعة الانقباض وتكون بنسبة عالية في العضلات التي تتطلب الانقباض السريع ومن صفاتها انها تتميز بالتعب السريع، كالعضلة ذات الرؤوس العضدية60-80%الياف بيضاء.</a:t>
            </a:r>
          </a:p>
          <a:p>
            <a:pPr marL="0" indent="0" algn="just">
              <a:buNone/>
            </a:pPr>
            <a:endParaRPr lang="ar-IQ" sz="2400" dirty="0" smtClean="0">
              <a:cs typeface="+mj-cs"/>
            </a:endParaRPr>
          </a:p>
          <a:p>
            <a:pPr marL="514350" indent="-514350" algn="just">
              <a:buFont typeface="+mj-lt"/>
              <a:buAutoNum type="arabicPeriod"/>
            </a:pPr>
            <a:r>
              <a:rPr lang="ar-IQ" sz="2400" dirty="0" smtClean="0">
                <a:cs typeface="+mj-cs"/>
              </a:rPr>
              <a:t>الالياف الحمراء: لونها احمر وتكون بطيئة الانقباض وتكون بنسبة عالية في العضلات البطيئة الانقباض التي وظيفتها اسناد الجسم وللتحمل، كالعضلة الاخمصية تقع خلف الساق تحتوي نسبة75-90الياف حمراء وصفاتها بطيئة التعب.</a:t>
            </a:r>
          </a:p>
          <a:p>
            <a:pPr marL="0" indent="0" algn="just">
              <a:buNone/>
            </a:pPr>
            <a:endParaRPr lang="ar-IQ" sz="2400" dirty="0" smtClean="0">
              <a:cs typeface="+mj-cs"/>
            </a:endParaRPr>
          </a:p>
          <a:p>
            <a:pPr marL="0" indent="0" algn="just">
              <a:buNone/>
            </a:pPr>
            <a:r>
              <a:rPr lang="ar-IQ" sz="2400" dirty="0" smtClean="0">
                <a:cs typeface="+mj-cs"/>
              </a:rPr>
              <a:t>هنالك نوع من العضلات تحتوي على نسب متساوية من الالياف 50%البيضاء و50%الحمراء، كما في العضلة الدالية والتوأمية والعضلة ذات الرؤوس الاربعة العضدية.</a:t>
            </a:r>
          </a:p>
          <a:p>
            <a:pPr marL="0" indent="0" algn="just">
              <a:buNone/>
            </a:pPr>
            <a:endParaRPr lang="ar-IQ" sz="2400" dirty="0" smtClean="0">
              <a:cs typeface="+mj-cs"/>
            </a:endParaRPr>
          </a:p>
          <a:p>
            <a:pPr marL="0" indent="0" algn="just">
              <a:buNone/>
            </a:pPr>
            <a:r>
              <a:rPr lang="ar-IQ" sz="2400" b="1" dirty="0" smtClean="0">
                <a:solidFill>
                  <a:srgbClr val="FF0000"/>
                </a:solidFill>
              </a:rPr>
              <a:t>(قانون الكل او العدم): الالياف العضلية عامة اما ان تنقبض كلياً او لا تنقبض</a:t>
            </a:r>
            <a:endParaRPr lang="ar-IQ" sz="2400" b="1" dirty="0">
              <a:solidFill>
                <a:srgbClr val="FF0000"/>
              </a:solidFill>
            </a:endParaRPr>
          </a:p>
        </p:txBody>
      </p:sp>
    </p:spTree>
    <p:extLst>
      <p:ext uri="{BB962C8B-B14F-4D97-AF65-F5344CB8AC3E}">
        <p14:creationId xmlns:p14="http://schemas.microsoft.com/office/powerpoint/2010/main" val="2025339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0"/>
            <a:ext cx="8229600" cy="980728"/>
          </a:xfrm>
        </p:spPr>
        <p:txBody>
          <a:bodyPr/>
          <a:lstStyle/>
          <a:p>
            <a:r>
              <a:rPr lang="ar-IQ" dirty="0" smtClean="0"/>
              <a:t>انواع الانقباض العضلي</a:t>
            </a:r>
            <a:endParaRPr lang="ar-IQ" dirty="0"/>
          </a:p>
        </p:txBody>
      </p:sp>
      <p:sp>
        <p:nvSpPr>
          <p:cNvPr id="3" name="عنصر نائب للمحتوى 2"/>
          <p:cNvSpPr>
            <a:spLocks noGrp="1"/>
          </p:cNvSpPr>
          <p:nvPr>
            <p:ph idx="1"/>
          </p:nvPr>
        </p:nvSpPr>
        <p:spPr>
          <a:xfrm>
            <a:off x="323528" y="980728"/>
            <a:ext cx="8640960" cy="4525963"/>
          </a:xfrm>
        </p:spPr>
        <p:txBody>
          <a:bodyPr>
            <a:noAutofit/>
          </a:bodyPr>
          <a:lstStyle/>
          <a:p>
            <a:pPr marL="0" indent="0" algn="just">
              <a:buNone/>
            </a:pPr>
            <a:r>
              <a:rPr lang="ar-IQ" sz="2800" b="1" dirty="0" smtClean="0">
                <a:cs typeface="+mj-cs"/>
              </a:rPr>
              <a:t>1. الانقباض العضلي الثابت: </a:t>
            </a:r>
            <a:r>
              <a:rPr lang="ar-IQ" sz="2800" dirty="0" smtClean="0">
                <a:cs typeface="+mj-cs"/>
              </a:rPr>
              <a:t>ثابت لعدم حدوث اي حركة </a:t>
            </a:r>
            <a:r>
              <a:rPr lang="ar-IQ" sz="2800" dirty="0" err="1" smtClean="0">
                <a:cs typeface="+mj-cs"/>
              </a:rPr>
              <a:t>بالاضافة</a:t>
            </a:r>
            <a:r>
              <a:rPr lang="ar-IQ" sz="2800" dirty="0" smtClean="0">
                <a:cs typeface="+mj-cs"/>
              </a:rPr>
              <a:t> الى عدم حدوث </a:t>
            </a:r>
            <a:r>
              <a:rPr lang="ar-IQ" sz="2800" dirty="0" err="1" smtClean="0">
                <a:cs typeface="+mj-cs"/>
              </a:rPr>
              <a:t>تغييرفي</a:t>
            </a:r>
            <a:r>
              <a:rPr lang="ar-IQ" sz="2800" dirty="0" smtClean="0">
                <a:cs typeface="+mj-cs"/>
              </a:rPr>
              <a:t> طولها </a:t>
            </a:r>
            <a:r>
              <a:rPr lang="ar-IQ" sz="2800" dirty="0" err="1" smtClean="0">
                <a:cs typeface="+mj-cs"/>
              </a:rPr>
              <a:t>اوالمفصل</a:t>
            </a:r>
            <a:r>
              <a:rPr lang="ar-IQ" sz="2800" dirty="0" smtClean="0">
                <a:cs typeface="+mj-cs"/>
              </a:rPr>
              <a:t> فيه الحركة.</a:t>
            </a:r>
          </a:p>
          <a:p>
            <a:pPr marL="0" indent="0" algn="just">
              <a:buNone/>
            </a:pPr>
            <a:r>
              <a:rPr lang="ar-IQ" sz="2800" b="1" dirty="0" smtClean="0">
                <a:cs typeface="+mj-cs"/>
              </a:rPr>
              <a:t>2. الانقباض العضلي المتحرك:</a:t>
            </a:r>
            <a:r>
              <a:rPr lang="ar-IQ" sz="2800" dirty="0" smtClean="0">
                <a:cs typeface="+mj-cs"/>
              </a:rPr>
              <a:t> متحرك لحدوث تغيير في طول العضلة عند الانقباض فقد تطول وقد </a:t>
            </a:r>
            <a:r>
              <a:rPr lang="ar-IQ" sz="2800" dirty="0" err="1" smtClean="0">
                <a:cs typeface="+mj-cs"/>
              </a:rPr>
              <a:t>تقصرتبعاً</a:t>
            </a:r>
            <a:r>
              <a:rPr lang="ar-IQ" sz="2800" dirty="0" smtClean="0">
                <a:cs typeface="+mj-cs"/>
              </a:rPr>
              <a:t> لنوع العمل العضلي. ويقسم الى قسمين:</a:t>
            </a:r>
          </a:p>
          <a:p>
            <a:pPr marL="0" indent="0" algn="just">
              <a:buNone/>
            </a:pPr>
            <a:endParaRPr lang="ar-IQ" sz="2800" dirty="0" smtClean="0">
              <a:cs typeface="+mj-cs"/>
            </a:endParaRPr>
          </a:p>
          <a:p>
            <a:pPr marL="0" indent="0" algn="just">
              <a:buNone/>
            </a:pPr>
            <a:r>
              <a:rPr lang="ar-IQ" sz="2800" b="1" dirty="0" smtClean="0">
                <a:cs typeface="+mj-cs"/>
              </a:rPr>
              <a:t>    أ. الانقباض العضلي الموجب: </a:t>
            </a:r>
            <a:r>
              <a:rPr lang="ar-IQ" sz="2800" dirty="0" smtClean="0">
                <a:cs typeface="+mj-cs"/>
              </a:rPr>
              <a:t>يحدث قصر في طولها، يقترب منشأ العضلة من  مدغمها، عندما تتغلب القوة العضلية على المقاومة.</a:t>
            </a:r>
          </a:p>
          <a:p>
            <a:pPr marL="0" indent="0" algn="just">
              <a:buNone/>
            </a:pPr>
            <a:r>
              <a:rPr lang="ar-IQ" sz="2800" b="1" dirty="0" smtClean="0">
                <a:cs typeface="+mj-cs"/>
              </a:rPr>
              <a:t>    ب. الانقباض العضلي السالب: </a:t>
            </a:r>
            <a:r>
              <a:rPr lang="ar-IQ" sz="2800" dirty="0" smtClean="0">
                <a:cs typeface="+mj-cs"/>
              </a:rPr>
              <a:t>تحدث اطالة للعضلة، اي ابتعاد منشئها عن مدغمها، عندما تتغلب المقاومة على القوة العضلية.</a:t>
            </a:r>
          </a:p>
          <a:p>
            <a:pPr marL="0" indent="0" algn="just">
              <a:buNone/>
            </a:pPr>
            <a:endParaRPr lang="ar-IQ" sz="2800" dirty="0" smtClean="0">
              <a:cs typeface="+mj-cs"/>
            </a:endParaRPr>
          </a:p>
          <a:p>
            <a:pPr marL="0" indent="0" algn="just">
              <a:buNone/>
            </a:pPr>
            <a:r>
              <a:rPr lang="ar-IQ" sz="2800" b="1" dirty="0" smtClean="0">
                <a:cs typeface="+mj-cs"/>
              </a:rPr>
              <a:t>3. الانقباض العضلي </a:t>
            </a:r>
            <a:r>
              <a:rPr lang="ar-IQ" sz="2800" b="1" dirty="0" err="1" smtClean="0">
                <a:cs typeface="+mj-cs"/>
              </a:rPr>
              <a:t>الاكسوتوني</a:t>
            </a:r>
            <a:r>
              <a:rPr lang="ar-IQ" sz="2800" b="1" dirty="0" smtClean="0">
                <a:cs typeface="+mj-cs"/>
              </a:rPr>
              <a:t>: </a:t>
            </a:r>
            <a:r>
              <a:rPr lang="ar-IQ" sz="2800" dirty="0" smtClean="0">
                <a:cs typeface="+mj-cs"/>
              </a:rPr>
              <a:t>هو مزيج من النوعين السابقين، ويتوقف اتباع او استخدام هذا النوع من الانقباضات تبعاً للهدف المراد تحقيقه.</a:t>
            </a:r>
            <a:endParaRPr lang="ar-IQ" sz="2800" b="1" dirty="0">
              <a:cs typeface="+mj-cs"/>
            </a:endParaRPr>
          </a:p>
        </p:txBody>
      </p:sp>
    </p:spTree>
    <p:extLst>
      <p:ext uri="{BB962C8B-B14F-4D97-AF65-F5344CB8AC3E}">
        <p14:creationId xmlns:p14="http://schemas.microsoft.com/office/powerpoint/2010/main" val="3891715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t>انواع العضلات في جسم الانسان:</a:t>
            </a:r>
            <a:endParaRPr lang="ar-IQ" b="1" dirty="0"/>
          </a:p>
        </p:txBody>
      </p:sp>
      <p:sp>
        <p:nvSpPr>
          <p:cNvPr id="3" name="عنصر نائب للمحتوى 2"/>
          <p:cNvSpPr>
            <a:spLocks noGrp="1"/>
          </p:cNvSpPr>
          <p:nvPr>
            <p:ph idx="1"/>
          </p:nvPr>
        </p:nvSpPr>
        <p:spPr/>
        <p:txBody>
          <a:bodyPr>
            <a:normAutofit/>
          </a:bodyPr>
          <a:lstStyle/>
          <a:p>
            <a:pPr marL="514350" indent="-514350">
              <a:buFont typeface="+mj-lt"/>
              <a:buAutoNum type="arabicPeriod"/>
            </a:pPr>
            <a:r>
              <a:rPr lang="ar-IQ" sz="3600" b="1" dirty="0" smtClean="0">
                <a:cs typeface="+mj-cs"/>
              </a:rPr>
              <a:t> العضلات المحركة.</a:t>
            </a:r>
          </a:p>
          <a:p>
            <a:pPr marL="514350" indent="-514350">
              <a:buFont typeface="+mj-lt"/>
              <a:buAutoNum type="arabicPeriod"/>
            </a:pPr>
            <a:r>
              <a:rPr lang="ar-IQ" sz="3600" b="1" dirty="0">
                <a:cs typeface="+mj-cs"/>
              </a:rPr>
              <a:t> </a:t>
            </a:r>
            <a:r>
              <a:rPr lang="ar-IQ" sz="3600" b="1" dirty="0" smtClean="0">
                <a:cs typeface="+mj-cs"/>
              </a:rPr>
              <a:t>العضلات المساعدة.</a:t>
            </a:r>
          </a:p>
          <a:p>
            <a:pPr marL="514350" indent="-514350">
              <a:buFont typeface="+mj-lt"/>
              <a:buAutoNum type="arabicPeriod"/>
            </a:pPr>
            <a:r>
              <a:rPr lang="ar-IQ" sz="3600" b="1" dirty="0">
                <a:cs typeface="+mj-cs"/>
              </a:rPr>
              <a:t> </a:t>
            </a:r>
            <a:r>
              <a:rPr lang="ar-IQ" sz="3600" b="1" dirty="0" smtClean="0">
                <a:cs typeface="+mj-cs"/>
              </a:rPr>
              <a:t>العضلات المقابلة (المضادة).</a:t>
            </a:r>
          </a:p>
          <a:p>
            <a:pPr marL="514350" indent="-514350">
              <a:buFont typeface="+mj-lt"/>
              <a:buAutoNum type="arabicPeriod"/>
            </a:pPr>
            <a:r>
              <a:rPr lang="ar-IQ" sz="3600" b="1" dirty="0">
                <a:cs typeface="+mj-cs"/>
              </a:rPr>
              <a:t> </a:t>
            </a:r>
            <a:r>
              <a:rPr lang="ar-IQ" sz="3600" b="1" dirty="0" smtClean="0">
                <a:cs typeface="+mj-cs"/>
              </a:rPr>
              <a:t>العضلات المثبتة.</a:t>
            </a:r>
          </a:p>
          <a:p>
            <a:pPr marL="514350" indent="-514350">
              <a:buFont typeface="+mj-lt"/>
              <a:buAutoNum type="arabicPeriod"/>
            </a:pPr>
            <a:r>
              <a:rPr lang="ar-IQ" sz="3600" b="1" dirty="0">
                <a:cs typeface="+mj-cs"/>
              </a:rPr>
              <a:t> </a:t>
            </a:r>
            <a:r>
              <a:rPr lang="ar-IQ" sz="3600" b="1" dirty="0" smtClean="0">
                <a:cs typeface="+mj-cs"/>
              </a:rPr>
              <a:t>العضلات المعادلة.</a:t>
            </a:r>
            <a:endParaRPr lang="ar-IQ" sz="3600" b="1" dirty="0">
              <a:cs typeface="+mj-cs"/>
            </a:endParaRPr>
          </a:p>
        </p:txBody>
      </p:sp>
      <p:pic>
        <p:nvPicPr>
          <p:cNvPr id="1026" name="Picture 2" descr="C:\Users\d.ali\Downloads\عضلةمحركة.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97562"/>
            <a:ext cx="2794000" cy="43307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ali\Downloads\عضلات عاملة ومقابلة.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3087" y="3356992"/>
            <a:ext cx="2500719" cy="3501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063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      العتلة الرافعة </a:t>
            </a:r>
            <a:r>
              <a:rPr lang="en-US" dirty="0" smtClean="0"/>
              <a:t>LEVER</a:t>
            </a:r>
            <a:endParaRPr lang="ar-IQ" dirty="0"/>
          </a:p>
        </p:txBody>
      </p:sp>
      <p:sp>
        <p:nvSpPr>
          <p:cNvPr id="3" name="عنصر نائب للمحتوى 2"/>
          <p:cNvSpPr>
            <a:spLocks noGrp="1"/>
          </p:cNvSpPr>
          <p:nvPr>
            <p:ph idx="1"/>
          </p:nvPr>
        </p:nvSpPr>
        <p:spPr>
          <a:xfrm>
            <a:off x="251520" y="1268760"/>
            <a:ext cx="8712968" cy="5257800"/>
          </a:xfrm>
        </p:spPr>
        <p:txBody>
          <a:bodyPr>
            <a:normAutofit fontScale="85000" lnSpcReduction="20000"/>
          </a:bodyPr>
          <a:lstStyle/>
          <a:p>
            <a:pPr marL="0" indent="0" algn="just">
              <a:buNone/>
            </a:pPr>
            <a:endParaRPr lang="ar-IQ" b="1" dirty="0" smtClean="0">
              <a:cs typeface="+mj-cs"/>
            </a:endParaRPr>
          </a:p>
          <a:p>
            <a:pPr marL="0" indent="0" algn="just">
              <a:buNone/>
            </a:pPr>
            <a:r>
              <a:rPr lang="ar-IQ" b="1" dirty="0" smtClean="0">
                <a:cs typeface="+mj-cs"/>
              </a:rPr>
              <a:t>العتلة الرافعة: </a:t>
            </a:r>
            <a:r>
              <a:rPr lang="ar-IQ" dirty="0" smtClean="0">
                <a:cs typeface="+mj-cs"/>
              </a:rPr>
              <a:t>وهي اخضاع الحركة الى اسسها الميكانيكية </a:t>
            </a:r>
          </a:p>
          <a:p>
            <a:pPr marL="0" indent="0" algn="just">
              <a:buNone/>
            </a:pPr>
            <a:r>
              <a:rPr lang="ar-IQ" dirty="0" smtClean="0">
                <a:cs typeface="+mj-cs"/>
              </a:rPr>
              <a:t>تحتوي على ثلاث نقاط: نقطة ارتكاز، نقطة قوة، نقطة مقاومة.</a:t>
            </a:r>
          </a:p>
          <a:p>
            <a:pPr marL="0" indent="0" algn="just">
              <a:buNone/>
            </a:pPr>
            <a:r>
              <a:rPr lang="ar-IQ" b="1" dirty="0" smtClean="0">
                <a:cs typeface="+mj-cs"/>
              </a:rPr>
              <a:t>انواع العتلات في حياتنا العامة:</a:t>
            </a:r>
          </a:p>
          <a:p>
            <a:pPr marL="514350" indent="-514350" algn="just">
              <a:buFont typeface="+mj-lt"/>
              <a:buAutoNum type="arabicPeriod"/>
            </a:pPr>
            <a:r>
              <a:rPr lang="ar-IQ" dirty="0">
                <a:cs typeface="+mj-cs"/>
              </a:rPr>
              <a:t> </a:t>
            </a:r>
            <a:r>
              <a:rPr lang="ar-IQ" b="1" dirty="0" smtClean="0">
                <a:cs typeface="+mj-cs"/>
              </a:rPr>
              <a:t>النوع الاول:</a:t>
            </a:r>
            <a:r>
              <a:rPr lang="ar-IQ" dirty="0" smtClean="0">
                <a:cs typeface="+mj-cs"/>
              </a:rPr>
              <a:t> تقع نقطة الارتكاز بين القوة والمقاومة.</a:t>
            </a:r>
          </a:p>
          <a:p>
            <a:pPr marL="514350" indent="-514350" algn="just">
              <a:buFont typeface="+mj-lt"/>
              <a:buAutoNum type="arabicPeriod"/>
            </a:pPr>
            <a:r>
              <a:rPr lang="ar-IQ" dirty="0">
                <a:cs typeface="+mj-cs"/>
              </a:rPr>
              <a:t> </a:t>
            </a:r>
            <a:r>
              <a:rPr lang="ar-IQ" b="1" dirty="0" smtClean="0">
                <a:cs typeface="+mj-cs"/>
              </a:rPr>
              <a:t>النوع الثاني:</a:t>
            </a:r>
            <a:r>
              <a:rPr lang="ar-IQ" dirty="0" smtClean="0">
                <a:cs typeface="+mj-cs"/>
              </a:rPr>
              <a:t> تقع نقطة المقاومة بين القوة ونقطة الارتكاز.</a:t>
            </a:r>
          </a:p>
          <a:p>
            <a:pPr marL="514350" indent="-514350" algn="just">
              <a:buFont typeface="+mj-lt"/>
              <a:buAutoNum type="arabicPeriod"/>
            </a:pPr>
            <a:r>
              <a:rPr lang="ar-IQ" dirty="0">
                <a:cs typeface="+mj-cs"/>
              </a:rPr>
              <a:t> </a:t>
            </a:r>
            <a:r>
              <a:rPr lang="ar-IQ" b="1" dirty="0" smtClean="0">
                <a:cs typeface="+mj-cs"/>
              </a:rPr>
              <a:t>النوع الثالث:</a:t>
            </a:r>
            <a:r>
              <a:rPr lang="ar-IQ" dirty="0" smtClean="0">
                <a:cs typeface="+mj-cs"/>
              </a:rPr>
              <a:t> تقع نقطة القوة بين المقاومة ونقطة الارتكاز.</a:t>
            </a:r>
          </a:p>
          <a:p>
            <a:pPr marL="0" indent="0" algn="just">
              <a:buNone/>
            </a:pPr>
            <a:endParaRPr lang="ar-IQ" dirty="0" smtClean="0">
              <a:cs typeface="+mj-cs"/>
            </a:endParaRPr>
          </a:p>
          <a:p>
            <a:pPr marL="0" indent="0" algn="just">
              <a:buNone/>
            </a:pPr>
            <a:r>
              <a:rPr lang="ar-IQ" b="1" dirty="0" smtClean="0">
                <a:cs typeface="+mj-cs"/>
              </a:rPr>
              <a:t>ذراع القوة:</a:t>
            </a:r>
            <a:r>
              <a:rPr lang="ar-IQ" dirty="0" smtClean="0">
                <a:cs typeface="+mj-cs"/>
              </a:rPr>
              <a:t> المسافة بين نقطة تأثير القوة ونقطة الارتكاز.</a:t>
            </a:r>
            <a:endParaRPr lang="ar-IQ" b="1" dirty="0" smtClean="0">
              <a:cs typeface="+mj-cs"/>
            </a:endParaRPr>
          </a:p>
          <a:p>
            <a:pPr marL="0" indent="0" algn="just">
              <a:buNone/>
            </a:pPr>
            <a:r>
              <a:rPr lang="ar-IQ" b="1" dirty="0" smtClean="0">
                <a:cs typeface="+mj-cs"/>
              </a:rPr>
              <a:t>ذراع المقاومة: </a:t>
            </a:r>
            <a:r>
              <a:rPr lang="ar-IQ" dirty="0" smtClean="0">
                <a:cs typeface="+mj-cs"/>
              </a:rPr>
              <a:t>المسافة بين نقطة تأثير المقاومة ونقطة الارتكاز.</a:t>
            </a:r>
          </a:p>
          <a:p>
            <a:pPr marL="0" indent="0" algn="just">
              <a:buNone/>
            </a:pPr>
            <a:endParaRPr lang="ar-IQ" dirty="0" smtClean="0">
              <a:cs typeface="+mj-cs"/>
            </a:endParaRPr>
          </a:p>
          <a:p>
            <a:pPr marL="0" indent="0" algn="just">
              <a:buNone/>
            </a:pPr>
            <a:r>
              <a:rPr lang="ar-IQ" b="1" dirty="0" smtClean="0">
                <a:solidFill>
                  <a:srgbClr val="FF0000"/>
                </a:solidFill>
                <a:cs typeface="+mj-cs"/>
              </a:rPr>
              <a:t>قانون العتلات (الروافع) العام: القوة × ذراعها = المقاومة × ذراعها</a:t>
            </a:r>
            <a:endParaRPr lang="ar-IQ" b="1" dirty="0">
              <a:solidFill>
                <a:srgbClr val="FF0000"/>
              </a:solidFill>
              <a:cs typeface="+mj-cs"/>
            </a:endParaRPr>
          </a:p>
        </p:txBody>
      </p:sp>
      <p:pic>
        <p:nvPicPr>
          <p:cNvPr id="1026" name="Picture 2" descr="C:\Users\d.ali\Downloads\عتلات.png"/>
          <p:cNvPicPr>
            <a:picLocks noChangeAspect="1" noChangeArrowheads="1"/>
          </p:cNvPicPr>
          <p:nvPr/>
        </p:nvPicPr>
        <p:blipFill rotWithShape="1">
          <a:blip r:embed="rId2">
            <a:extLst>
              <a:ext uri="{28A0092B-C50C-407E-A947-70E740481C1C}">
                <a14:useLocalDpi xmlns:a14="http://schemas.microsoft.com/office/drawing/2010/main" val="0"/>
              </a:ext>
            </a:extLst>
          </a:blip>
          <a:srcRect l="9768" r="12068"/>
          <a:stretch/>
        </p:blipFill>
        <p:spPr bwMode="auto">
          <a:xfrm>
            <a:off x="-1" y="0"/>
            <a:ext cx="2364988" cy="3140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01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ali\Downloads\انواع العتلات في جسم الانسان.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16" y="984364"/>
            <a:ext cx="7942060" cy="5873635"/>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d.ali\Downloads\انواع العتلات في الرياضة.jpg"/>
          <p:cNvPicPr>
            <a:picLocks noChangeAspect="1" noChangeArrowheads="1"/>
          </p:cNvPicPr>
          <p:nvPr/>
        </p:nvPicPr>
        <p:blipFill rotWithShape="1">
          <a:blip r:embed="rId3">
            <a:extLst>
              <a:ext uri="{28A0092B-C50C-407E-A947-70E740481C1C}">
                <a14:useLocalDpi xmlns:a14="http://schemas.microsoft.com/office/drawing/2010/main" val="0"/>
              </a:ext>
            </a:extLst>
          </a:blip>
          <a:srcRect l="5398" t="7683" r="3818" b="4362"/>
          <a:stretch/>
        </p:blipFill>
        <p:spPr bwMode="auto">
          <a:xfrm>
            <a:off x="5883905" y="-1"/>
            <a:ext cx="3260095" cy="3068961"/>
          </a:xfrm>
          <a:prstGeom prst="rect">
            <a:avLst/>
          </a:prstGeom>
          <a:noFill/>
          <a:extLst>
            <a:ext uri="{909E8E84-426E-40DD-AFC4-6F175D3DCCD1}">
              <a14:hiddenFill xmlns:a14="http://schemas.microsoft.com/office/drawing/2010/main">
                <a:solidFill>
                  <a:srgbClr val="FFFFFF"/>
                </a:solidFill>
              </a14:hiddenFill>
            </a:ext>
          </a:extLst>
        </p:spPr>
      </p:pic>
      <p:sp>
        <p:nvSpPr>
          <p:cNvPr id="4" name="مستطيل مستدير الزوايا 3"/>
          <p:cNvSpPr/>
          <p:nvPr/>
        </p:nvSpPr>
        <p:spPr>
          <a:xfrm>
            <a:off x="14316" y="332656"/>
            <a:ext cx="4701700" cy="985799"/>
          </a:xfrm>
          <a:prstGeom prst="roundRect">
            <a:avLst/>
          </a:prstGeom>
        </p:spPr>
        <p:style>
          <a:lnRef idx="2">
            <a:schemeClr val="accent1"/>
          </a:lnRef>
          <a:fillRef idx="1">
            <a:schemeClr val="lt1"/>
          </a:fillRef>
          <a:effectRef idx="0">
            <a:schemeClr val="accent1"/>
          </a:effectRef>
          <a:fontRef idx="minor">
            <a:schemeClr val="dk1"/>
          </a:fontRef>
        </p:style>
        <p:txBody>
          <a:bodyPr rtlCol="1" anchor="ctr"/>
          <a:lstStyle/>
          <a:p>
            <a:r>
              <a:rPr lang="ar-IQ" sz="2000" b="1" dirty="0" smtClean="0">
                <a:solidFill>
                  <a:srgbClr val="FF0000"/>
                </a:solidFill>
                <a:cs typeface="+mj-cs"/>
              </a:rPr>
              <a:t>استخدام العتلات (الروافع):</a:t>
            </a:r>
          </a:p>
          <a:p>
            <a:pPr marL="514350" indent="-514350">
              <a:buFont typeface="+mj-lt"/>
              <a:buAutoNum type="arabicPeriod"/>
            </a:pPr>
            <a:r>
              <a:rPr lang="ar-IQ" sz="2000" b="1" dirty="0" smtClean="0">
                <a:solidFill>
                  <a:srgbClr val="FF0000"/>
                </a:solidFill>
                <a:cs typeface="+mj-cs"/>
              </a:rPr>
              <a:t>الاقتصاد في القوة.</a:t>
            </a:r>
          </a:p>
          <a:p>
            <a:pPr marL="514350" indent="-514350">
              <a:buFont typeface="+mj-lt"/>
              <a:buAutoNum type="arabicPeriod"/>
            </a:pPr>
            <a:r>
              <a:rPr lang="ar-IQ" sz="2000" b="1" dirty="0" smtClean="0">
                <a:solidFill>
                  <a:srgbClr val="FF0000"/>
                </a:solidFill>
                <a:cs typeface="+mj-cs"/>
              </a:rPr>
              <a:t>زيادة المدى او سرعة الحركة.</a:t>
            </a:r>
          </a:p>
          <a:p>
            <a:pPr marL="514350" indent="-514350">
              <a:buFont typeface="+mj-lt"/>
              <a:buAutoNum type="arabicPeriod"/>
            </a:pPr>
            <a:r>
              <a:rPr lang="ar-IQ" sz="2000" b="1" dirty="0" smtClean="0">
                <a:solidFill>
                  <a:srgbClr val="FF0000"/>
                </a:solidFill>
                <a:cs typeface="+mj-cs"/>
              </a:rPr>
              <a:t>تغيير الاتجاه.</a:t>
            </a:r>
          </a:p>
          <a:p>
            <a:pPr algn="ctr"/>
            <a:endParaRPr lang="ar-IQ" dirty="0"/>
          </a:p>
        </p:txBody>
      </p:sp>
    </p:spTree>
    <p:extLst>
      <p:ext uri="{BB962C8B-B14F-4D97-AF65-F5344CB8AC3E}">
        <p14:creationId xmlns:p14="http://schemas.microsoft.com/office/powerpoint/2010/main" val="32196528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99392"/>
            <a:ext cx="8229600" cy="1143000"/>
          </a:xfrm>
        </p:spPr>
        <p:txBody>
          <a:bodyPr/>
          <a:lstStyle/>
          <a:p>
            <a:r>
              <a:rPr lang="ar-IQ" dirty="0" smtClean="0"/>
              <a:t>عزم القوة </a:t>
            </a:r>
            <a:r>
              <a:rPr lang="en-US" dirty="0" smtClean="0"/>
              <a:t>moment</a:t>
            </a:r>
            <a:r>
              <a:rPr lang="ar-IQ" dirty="0" smtClean="0"/>
              <a:t> </a:t>
            </a:r>
            <a:endParaRPr lang="ar-IQ" dirty="0"/>
          </a:p>
        </p:txBody>
      </p:sp>
      <p:sp>
        <p:nvSpPr>
          <p:cNvPr id="3" name="عنصر نائب للمحتوى 2"/>
          <p:cNvSpPr>
            <a:spLocks noGrp="1"/>
          </p:cNvSpPr>
          <p:nvPr>
            <p:ph idx="1"/>
          </p:nvPr>
        </p:nvSpPr>
        <p:spPr>
          <a:xfrm>
            <a:off x="179512" y="764704"/>
            <a:ext cx="8784976" cy="5976664"/>
          </a:xfrm>
        </p:spPr>
        <p:txBody>
          <a:bodyPr>
            <a:noAutofit/>
          </a:bodyPr>
          <a:lstStyle/>
          <a:p>
            <a:pPr algn="just"/>
            <a:r>
              <a:rPr lang="ar-IQ" sz="2800" dirty="0" smtClean="0">
                <a:cs typeface="+mj-cs"/>
              </a:rPr>
              <a:t>عزم القوة: مصطلح اطلق على القوة اثناء حركة العتلة</a:t>
            </a:r>
          </a:p>
          <a:p>
            <a:pPr marL="0" indent="0" algn="just">
              <a:buNone/>
            </a:pPr>
            <a:r>
              <a:rPr lang="ar-IQ" sz="2800" dirty="0">
                <a:cs typeface="+mj-cs"/>
              </a:rPr>
              <a:t> </a:t>
            </a:r>
            <a:r>
              <a:rPr lang="ar-IQ" sz="2800" dirty="0" smtClean="0">
                <a:cs typeface="+mj-cs"/>
              </a:rPr>
              <a:t>  عزم القوة = القوة × بعدها العمودي عن محور دوران العتلة</a:t>
            </a:r>
          </a:p>
          <a:p>
            <a:pPr marL="0" indent="0" algn="just">
              <a:buNone/>
            </a:pPr>
            <a:r>
              <a:rPr lang="ar-IQ" sz="2800" dirty="0" smtClean="0">
                <a:cs typeface="+mj-cs"/>
              </a:rPr>
              <a:t>لان حركة العتلة حركة دائرية وليست انتقالية.</a:t>
            </a:r>
          </a:p>
          <a:p>
            <a:pPr marL="0" indent="0" algn="just">
              <a:buNone/>
            </a:pPr>
            <a:r>
              <a:rPr lang="ar-IQ" sz="2800" dirty="0" smtClean="0">
                <a:cs typeface="+mj-cs"/>
              </a:rPr>
              <a:t>يؤدي نظام العتلات دوراً مهماً في حركات جسم الانسان حيث تعمل عظام الجسم بمثابة العتلة وتحدد نقاطها كالاتي:</a:t>
            </a:r>
          </a:p>
          <a:p>
            <a:pPr marL="514350" indent="-514350" algn="just">
              <a:buFont typeface="+mj-lt"/>
              <a:buAutoNum type="arabicPeriod"/>
            </a:pPr>
            <a:r>
              <a:rPr lang="ar-IQ" sz="2800" dirty="0" smtClean="0">
                <a:cs typeface="+mj-cs"/>
              </a:rPr>
              <a:t>نقطة الارتكاز: المفصل الذي يتمفصل عليه العظمان القريبان من بعضهما.</a:t>
            </a:r>
          </a:p>
          <a:p>
            <a:pPr marL="514350" indent="-514350" algn="just">
              <a:buFont typeface="+mj-lt"/>
              <a:buAutoNum type="arabicPeriod"/>
            </a:pPr>
            <a:r>
              <a:rPr lang="ar-IQ" sz="2800" dirty="0" smtClean="0">
                <a:cs typeface="+mj-cs"/>
              </a:rPr>
              <a:t>نقطة تأثير القوة: هو مدغم العضلة لان نقطة تأثير القوة تقع في مدغمها.</a:t>
            </a:r>
          </a:p>
          <a:p>
            <a:pPr marL="514350" indent="-514350" algn="just">
              <a:buFont typeface="+mj-lt"/>
              <a:buAutoNum type="arabicPeriod"/>
            </a:pPr>
            <a:r>
              <a:rPr lang="ar-IQ" sz="2800" dirty="0" smtClean="0">
                <a:cs typeface="+mj-cs"/>
              </a:rPr>
              <a:t>نقطة تأثير المقاومة: يعتمد موقعها على طبيعة المقاومة، اذا كانت تتمثل بثقل جسم نفسه، فتقع في مركز ثقل الجسم وباتجاه الجذب الارضي.</a:t>
            </a:r>
          </a:p>
          <a:p>
            <a:pPr marL="0" indent="0" algn="just">
              <a:buNone/>
            </a:pPr>
            <a:r>
              <a:rPr lang="ar-IQ" sz="2800" b="1" u="sng" dirty="0" smtClean="0">
                <a:cs typeface="+mj-cs"/>
              </a:rPr>
              <a:t>سؤال: </a:t>
            </a:r>
            <a:r>
              <a:rPr lang="ar-IQ" sz="2800" dirty="0" smtClean="0">
                <a:cs typeface="+mj-cs"/>
              </a:rPr>
              <a:t>ماهي علاقة الزاوية بالقوة العضلية؟</a:t>
            </a:r>
          </a:p>
          <a:p>
            <a:pPr marL="0" indent="0" algn="just">
              <a:buNone/>
            </a:pPr>
            <a:r>
              <a:rPr lang="ar-IQ" sz="2800" b="1" u="sng" dirty="0" smtClean="0">
                <a:cs typeface="+mj-cs"/>
              </a:rPr>
              <a:t>جواب:</a:t>
            </a:r>
            <a:r>
              <a:rPr lang="ar-IQ" sz="2800" dirty="0" smtClean="0">
                <a:cs typeface="+mj-cs"/>
              </a:rPr>
              <a:t> اقصى قوة للعضلة تكون في زاوية90درجة، كلما تقل الزاوية تقل القوة</a:t>
            </a:r>
            <a:endParaRPr lang="ar-IQ" sz="2800" b="1" u="sng" dirty="0">
              <a:cs typeface="+mj-cs"/>
            </a:endParaRPr>
          </a:p>
        </p:txBody>
      </p:sp>
    </p:spTree>
    <p:extLst>
      <p:ext uri="{BB962C8B-B14F-4D97-AF65-F5344CB8AC3E}">
        <p14:creationId xmlns:p14="http://schemas.microsoft.com/office/powerpoint/2010/main" val="2236945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861</TotalTime>
  <Words>1110</Words>
  <Application>Microsoft Office PowerPoint</Application>
  <PresentationFormat>عرض على الشاشة (3:4)‏</PresentationFormat>
  <Paragraphs>101</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نسق Office</vt:lpstr>
      <vt:lpstr>عرض تقديمي في PowerPoint</vt:lpstr>
      <vt:lpstr>العمل العضلي</vt:lpstr>
      <vt:lpstr>انواع العضلات:</vt:lpstr>
      <vt:lpstr>أنواع الالياف العضلية:</vt:lpstr>
      <vt:lpstr>انواع الانقباض العضلي</vt:lpstr>
      <vt:lpstr>انواع العضلات في جسم الانسان:</vt:lpstr>
      <vt:lpstr>      العتلة الرافعة LEVER</vt:lpstr>
      <vt:lpstr>عرض تقديمي في PowerPoint</vt:lpstr>
      <vt:lpstr>عزم القوة moment </vt:lpstr>
      <vt:lpstr>امثلة على العتلات</vt:lpstr>
      <vt:lpstr>مثال (2) </vt:lpstr>
      <vt:lpstr>التكنيك من وجهة نظر البايوميكانيكية: هو اداء الحركة وفق اسس ميكانيكية يتحقق من خلالها، الاقتصاد بالجهد، وفق افضل مسار حركي، لتحقيق افضل انجاز، كما في رفع الاثقال، المصارعة، فعاليات الرمي في العاب الساحة والميدان.</vt:lpstr>
      <vt:lpstr>تكملة اسئلة الفصل الثاني</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الباب الثاني</dc:title>
  <dc:creator>d.ali</dc:creator>
  <cp:lastModifiedBy>d.ali</cp:lastModifiedBy>
  <cp:revision>31</cp:revision>
  <dcterms:created xsi:type="dcterms:W3CDTF">2017-11-24T11:07:44Z</dcterms:created>
  <dcterms:modified xsi:type="dcterms:W3CDTF">2017-11-25T16:56:41Z</dcterms:modified>
</cp:coreProperties>
</file>