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83" r:id="rId3"/>
    <p:sldId id="257" r:id="rId4"/>
    <p:sldId id="258" r:id="rId5"/>
    <p:sldId id="259" r:id="rId6"/>
    <p:sldId id="260" r:id="rId7"/>
    <p:sldId id="261" r:id="rId8"/>
    <p:sldId id="263" r:id="rId9"/>
    <p:sldId id="262" r:id="rId10"/>
    <p:sldId id="264" r:id="rId11"/>
    <p:sldId id="265" r:id="rId12"/>
    <p:sldId id="266" r:id="rId13"/>
    <p:sldId id="267" r:id="rId14"/>
    <p:sldId id="268" r:id="rId15"/>
    <p:sldId id="269" r:id="rId16"/>
    <p:sldId id="270" r:id="rId17"/>
    <p:sldId id="271" r:id="rId18"/>
    <p:sldId id="281" r:id="rId19"/>
    <p:sldId id="272" r:id="rId20"/>
    <p:sldId id="280" r:id="rId21"/>
    <p:sldId id="273" r:id="rId22"/>
    <p:sldId id="274" r:id="rId23"/>
    <p:sldId id="275" r:id="rId24"/>
    <p:sldId id="276" r:id="rId25"/>
    <p:sldId id="277" r:id="rId26"/>
    <p:sldId id="278" r:id="rId27"/>
    <p:sldId id="279" r:id="rId28"/>
    <p:sldId id="282" r:id="rId2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41" d="100"/>
          <a:sy n="41" d="100"/>
        </p:scale>
        <p:origin x="-40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83BDC270-8531-46FD-9C88-99A0A2950002}" type="datetimeFigureOut">
              <a:rPr lang="ar-IQ" smtClean="0"/>
              <a:t>02/03/1439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FC8CBC8-AD91-4A2F-B17B-FA65B3558CC2}" type="slidenum">
              <a:rPr lang="ar-IQ" smtClean="0"/>
              <a:t>‹#›</a:t>
            </a:fld>
            <a:endParaRPr lang="ar-IQ"/>
          </a:p>
        </p:txBody>
      </p:sp>
    </p:spTree>
    <p:extLst>
      <p:ext uri="{BB962C8B-B14F-4D97-AF65-F5344CB8AC3E}">
        <p14:creationId xmlns:p14="http://schemas.microsoft.com/office/powerpoint/2010/main" val="3428034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83BDC270-8531-46FD-9C88-99A0A2950002}" type="datetimeFigureOut">
              <a:rPr lang="ar-IQ" smtClean="0"/>
              <a:t>02/03/1439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FC8CBC8-AD91-4A2F-B17B-FA65B3558CC2}" type="slidenum">
              <a:rPr lang="ar-IQ" smtClean="0"/>
              <a:t>‹#›</a:t>
            </a:fld>
            <a:endParaRPr lang="ar-IQ"/>
          </a:p>
        </p:txBody>
      </p:sp>
    </p:spTree>
    <p:extLst>
      <p:ext uri="{BB962C8B-B14F-4D97-AF65-F5344CB8AC3E}">
        <p14:creationId xmlns:p14="http://schemas.microsoft.com/office/powerpoint/2010/main" val="2701105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83BDC270-8531-46FD-9C88-99A0A2950002}" type="datetimeFigureOut">
              <a:rPr lang="ar-IQ" smtClean="0"/>
              <a:t>02/03/1439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FC8CBC8-AD91-4A2F-B17B-FA65B3558CC2}" type="slidenum">
              <a:rPr lang="ar-IQ" smtClean="0"/>
              <a:t>‹#›</a:t>
            </a:fld>
            <a:endParaRPr lang="ar-IQ"/>
          </a:p>
        </p:txBody>
      </p:sp>
    </p:spTree>
    <p:extLst>
      <p:ext uri="{BB962C8B-B14F-4D97-AF65-F5344CB8AC3E}">
        <p14:creationId xmlns:p14="http://schemas.microsoft.com/office/powerpoint/2010/main" val="39087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83BDC270-8531-46FD-9C88-99A0A2950002}" type="datetimeFigureOut">
              <a:rPr lang="ar-IQ" smtClean="0"/>
              <a:t>02/03/1439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FC8CBC8-AD91-4A2F-B17B-FA65B3558CC2}" type="slidenum">
              <a:rPr lang="ar-IQ" smtClean="0"/>
              <a:t>‹#›</a:t>
            </a:fld>
            <a:endParaRPr lang="ar-IQ"/>
          </a:p>
        </p:txBody>
      </p:sp>
    </p:spTree>
    <p:extLst>
      <p:ext uri="{BB962C8B-B14F-4D97-AF65-F5344CB8AC3E}">
        <p14:creationId xmlns:p14="http://schemas.microsoft.com/office/powerpoint/2010/main" val="2568597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83BDC270-8531-46FD-9C88-99A0A2950002}" type="datetimeFigureOut">
              <a:rPr lang="ar-IQ" smtClean="0"/>
              <a:t>02/03/1439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FC8CBC8-AD91-4A2F-B17B-FA65B3558CC2}" type="slidenum">
              <a:rPr lang="ar-IQ" smtClean="0"/>
              <a:t>‹#›</a:t>
            </a:fld>
            <a:endParaRPr lang="ar-IQ"/>
          </a:p>
        </p:txBody>
      </p:sp>
    </p:spTree>
    <p:extLst>
      <p:ext uri="{BB962C8B-B14F-4D97-AF65-F5344CB8AC3E}">
        <p14:creationId xmlns:p14="http://schemas.microsoft.com/office/powerpoint/2010/main" val="774423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83BDC270-8531-46FD-9C88-99A0A2950002}" type="datetimeFigureOut">
              <a:rPr lang="ar-IQ" smtClean="0"/>
              <a:t>02/03/1439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FC8CBC8-AD91-4A2F-B17B-FA65B3558CC2}" type="slidenum">
              <a:rPr lang="ar-IQ" smtClean="0"/>
              <a:t>‹#›</a:t>
            </a:fld>
            <a:endParaRPr lang="ar-IQ"/>
          </a:p>
        </p:txBody>
      </p:sp>
    </p:spTree>
    <p:extLst>
      <p:ext uri="{BB962C8B-B14F-4D97-AF65-F5344CB8AC3E}">
        <p14:creationId xmlns:p14="http://schemas.microsoft.com/office/powerpoint/2010/main" val="2595196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83BDC270-8531-46FD-9C88-99A0A2950002}" type="datetimeFigureOut">
              <a:rPr lang="ar-IQ" smtClean="0"/>
              <a:t>02/03/1439</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2FC8CBC8-AD91-4A2F-B17B-FA65B3558CC2}" type="slidenum">
              <a:rPr lang="ar-IQ" smtClean="0"/>
              <a:t>‹#›</a:t>
            </a:fld>
            <a:endParaRPr lang="ar-IQ"/>
          </a:p>
        </p:txBody>
      </p:sp>
    </p:spTree>
    <p:extLst>
      <p:ext uri="{BB962C8B-B14F-4D97-AF65-F5344CB8AC3E}">
        <p14:creationId xmlns:p14="http://schemas.microsoft.com/office/powerpoint/2010/main" val="3825866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83BDC270-8531-46FD-9C88-99A0A2950002}" type="datetimeFigureOut">
              <a:rPr lang="ar-IQ" smtClean="0"/>
              <a:t>02/03/1439</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2FC8CBC8-AD91-4A2F-B17B-FA65B3558CC2}" type="slidenum">
              <a:rPr lang="ar-IQ" smtClean="0"/>
              <a:t>‹#›</a:t>
            </a:fld>
            <a:endParaRPr lang="ar-IQ"/>
          </a:p>
        </p:txBody>
      </p:sp>
    </p:spTree>
    <p:extLst>
      <p:ext uri="{BB962C8B-B14F-4D97-AF65-F5344CB8AC3E}">
        <p14:creationId xmlns:p14="http://schemas.microsoft.com/office/powerpoint/2010/main" val="322363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3BDC270-8531-46FD-9C88-99A0A2950002}" type="datetimeFigureOut">
              <a:rPr lang="ar-IQ" smtClean="0"/>
              <a:t>02/03/1439</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2FC8CBC8-AD91-4A2F-B17B-FA65B3558CC2}" type="slidenum">
              <a:rPr lang="ar-IQ" smtClean="0"/>
              <a:t>‹#›</a:t>
            </a:fld>
            <a:endParaRPr lang="ar-IQ"/>
          </a:p>
        </p:txBody>
      </p:sp>
    </p:spTree>
    <p:extLst>
      <p:ext uri="{BB962C8B-B14F-4D97-AF65-F5344CB8AC3E}">
        <p14:creationId xmlns:p14="http://schemas.microsoft.com/office/powerpoint/2010/main" val="3975294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3BDC270-8531-46FD-9C88-99A0A2950002}" type="datetimeFigureOut">
              <a:rPr lang="ar-IQ" smtClean="0"/>
              <a:t>02/03/1439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FC8CBC8-AD91-4A2F-B17B-FA65B3558CC2}" type="slidenum">
              <a:rPr lang="ar-IQ" smtClean="0"/>
              <a:t>‹#›</a:t>
            </a:fld>
            <a:endParaRPr lang="ar-IQ"/>
          </a:p>
        </p:txBody>
      </p:sp>
    </p:spTree>
    <p:extLst>
      <p:ext uri="{BB962C8B-B14F-4D97-AF65-F5344CB8AC3E}">
        <p14:creationId xmlns:p14="http://schemas.microsoft.com/office/powerpoint/2010/main" val="35472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3BDC270-8531-46FD-9C88-99A0A2950002}" type="datetimeFigureOut">
              <a:rPr lang="ar-IQ" smtClean="0"/>
              <a:t>02/03/1439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FC8CBC8-AD91-4A2F-B17B-FA65B3558CC2}" type="slidenum">
              <a:rPr lang="ar-IQ" smtClean="0"/>
              <a:t>‹#›</a:t>
            </a:fld>
            <a:endParaRPr lang="ar-IQ"/>
          </a:p>
        </p:txBody>
      </p:sp>
    </p:spTree>
    <p:extLst>
      <p:ext uri="{BB962C8B-B14F-4D97-AF65-F5344CB8AC3E}">
        <p14:creationId xmlns:p14="http://schemas.microsoft.com/office/powerpoint/2010/main" val="4201193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3BDC270-8531-46FD-9C88-99A0A2950002}" type="datetimeFigureOut">
              <a:rPr lang="ar-IQ" smtClean="0"/>
              <a:t>02/03/1439</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FC8CBC8-AD91-4A2F-B17B-FA65B3558CC2}" type="slidenum">
              <a:rPr lang="ar-IQ" smtClean="0"/>
              <a:t>‹#›</a:t>
            </a:fld>
            <a:endParaRPr lang="ar-IQ"/>
          </a:p>
        </p:txBody>
      </p:sp>
    </p:spTree>
    <p:extLst>
      <p:ext uri="{BB962C8B-B14F-4D97-AF65-F5344CB8AC3E}">
        <p14:creationId xmlns:p14="http://schemas.microsoft.com/office/powerpoint/2010/main" val="2496427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IQ"/>
          </a:p>
        </p:txBody>
      </p:sp>
      <p:sp>
        <p:nvSpPr>
          <p:cNvPr id="3" name="عنوان فرعي 2"/>
          <p:cNvSpPr>
            <a:spLocks noGrp="1"/>
          </p:cNvSpPr>
          <p:nvPr>
            <p:ph type="subTitle" idx="1"/>
          </p:nvPr>
        </p:nvSpPr>
        <p:spPr/>
        <p:txBody>
          <a:bodyPr/>
          <a:lstStyle/>
          <a:p>
            <a:endParaRPr lang="ar-IQ"/>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20974" cy="6885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783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smtClean="0"/>
              <a:t/>
            </a:r>
            <a:br>
              <a:rPr lang="ar-IQ" b="1" dirty="0" smtClean="0"/>
            </a:br>
            <a:r>
              <a:rPr lang="ar-IQ" b="1" dirty="0" smtClean="0"/>
              <a:t/>
            </a:r>
            <a:br>
              <a:rPr lang="ar-IQ" b="1" dirty="0" smtClean="0"/>
            </a:br>
            <a:r>
              <a:rPr lang="ar-IQ" b="1" dirty="0"/>
              <a:t/>
            </a:r>
            <a:br>
              <a:rPr lang="ar-IQ" b="1" dirty="0"/>
            </a:br>
            <a:r>
              <a:rPr lang="ar-IQ" b="1" dirty="0"/>
              <a:t/>
            </a:r>
            <a:br>
              <a:rPr lang="ar-IQ" b="1" dirty="0"/>
            </a:br>
            <a:r>
              <a:rPr lang="ar-IQ" sz="8900" b="1" dirty="0" smtClean="0"/>
              <a:t>المحاور </a:t>
            </a:r>
            <a:r>
              <a:rPr lang="ar-IQ" sz="8900" b="1" dirty="0"/>
              <a:t>والمسطحات:</a:t>
            </a:r>
            <a:r>
              <a:rPr lang="en-US" sz="8900" dirty="0"/>
              <a:t/>
            </a:r>
            <a:br>
              <a:rPr lang="en-US" sz="8900" dirty="0"/>
            </a:br>
            <a:endParaRPr lang="ar-IQ" dirty="0"/>
          </a:p>
        </p:txBody>
      </p:sp>
      <p:sp>
        <p:nvSpPr>
          <p:cNvPr id="3" name="عنصر نائب للمحتوى 2"/>
          <p:cNvSpPr>
            <a:spLocks noGrp="1"/>
          </p:cNvSpPr>
          <p:nvPr>
            <p:ph idx="1"/>
          </p:nvPr>
        </p:nvSpPr>
        <p:spPr>
          <a:xfrm>
            <a:off x="457200" y="2852936"/>
            <a:ext cx="8229600" cy="2736303"/>
          </a:xfrm>
        </p:spPr>
        <p:txBody>
          <a:bodyPr>
            <a:normAutofit/>
          </a:bodyPr>
          <a:lstStyle/>
          <a:p>
            <a:pPr marL="0" indent="0">
              <a:buNone/>
            </a:pPr>
            <a:r>
              <a:rPr lang="ar-IQ" sz="4000" b="1" dirty="0" smtClean="0"/>
              <a:t>أ. المحاور:</a:t>
            </a:r>
            <a:endParaRPr lang="ar-IQ" sz="4000" dirty="0"/>
          </a:p>
        </p:txBody>
      </p:sp>
    </p:spTree>
    <p:extLst>
      <p:ext uri="{BB962C8B-B14F-4D97-AF65-F5344CB8AC3E}">
        <p14:creationId xmlns:p14="http://schemas.microsoft.com/office/powerpoint/2010/main" val="1264707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lgn="r"/>
            <a:r>
              <a:rPr lang="ar-IQ" b="1" dirty="0" smtClean="0"/>
              <a:t/>
            </a:r>
            <a:br>
              <a:rPr lang="ar-IQ" b="1" dirty="0" smtClean="0"/>
            </a:br>
            <a:r>
              <a:rPr lang="ar-IQ" b="1" dirty="0" smtClean="0"/>
              <a:t>1. المحور </a:t>
            </a:r>
            <a:r>
              <a:rPr lang="ar-IQ" b="1" dirty="0"/>
              <a:t>الطولي:</a:t>
            </a:r>
            <a:r>
              <a:rPr lang="en-US" dirty="0"/>
              <a:t/>
            </a:r>
            <a:br>
              <a:rPr lang="en-US" dirty="0"/>
            </a:br>
            <a:endParaRPr lang="ar-IQ" dirty="0"/>
          </a:p>
        </p:txBody>
      </p:sp>
      <p:sp>
        <p:nvSpPr>
          <p:cNvPr id="3" name="عنصر نائب للمحتوى 2"/>
          <p:cNvSpPr>
            <a:spLocks noGrp="1"/>
          </p:cNvSpPr>
          <p:nvPr>
            <p:ph idx="1"/>
          </p:nvPr>
        </p:nvSpPr>
        <p:spPr/>
        <p:txBody>
          <a:bodyPr/>
          <a:lstStyle/>
          <a:p>
            <a:pPr algn="just"/>
            <a:r>
              <a:rPr lang="ar-IQ" b="1" dirty="0"/>
              <a:t>يخترق هذا المحور جسم الانسان من قمة الرأس الى اسفل الجسم، ومثال للحركة التي تتم حول هذا المحور حركة دوران الجسم حول نفسه. (الفتل)</a:t>
            </a:r>
            <a:endParaRPr lang="ar-IQ" dirty="0"/>
          </a:p>
        </p:txBody>
      </p:sp>
      <p:pic>
        <p:nvPicPr>
          <p:cNvPr id="6" name="صورة 5" descr="D:\d\المحاور1.jpg"/>
          <p:cNvPicPr/>
          <p:nvPr/>
        </p:nvPicPr>
        <p:blipFill rotWithShape="1">
          <a:blip r:embed="rId2">
            <a:extLst>
              <a:ext uri="{28A0092B-C50C-407E-A947-70E740481C1C}">
                <a14:useLocalDpi xmlns:a14="http://schemas.microsoft.com/office/drawing/2010/main" val="0"/>
              </a:ext>
            </a:extLst>
          </a:blip>
          <a:srcRect l="34328" r="32836"/>
          <a:stretch/>
        </p:blipFill>
        <p:spPr bwMode="auto">
          <a:xfrm>
            <a:off x="251520" y="3140968"/>
            <a:ext cx="2088232" cy="3695328"/>
          </a:xfrm>
          <a:prstGeom prst="rect">
            <a:avLst/>
          </a:prstGeom>
          <a:noFill/>
          <a:ln>
            <a:noFill/>
          </a:ln>
          <a:extLst>
            <a:ext uri="{53640926-AAD7-44D8-BBD7-CCE9431645EC}">
              <a14:shadowObscured xmlns:a14="http://schemas.microsoft.com/office/drawing/2010/main"/>
            </a:ext>
          </a:extLst>
        </p:spPr>
      </p:pic>
      <p:pic>
        <p:nvPicPr>
          <p:cNvPr id="7" name="Picture 2" descr="D:\d\محاور الجسم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3068959"/>
            <a:ext cx="3744417" cy="378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39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t>2. المحور </a:t>
            </a:r>
            <a:r>
              <a:rPr lang="ar-IQ" b="1" dirty="0"/>
              <a:t>العرضي:</a:t>
            </a:r>
            <a:endParaRPr lang="ar-IQ" dirty="0"/>
          </a:p>
        </p:txBody>
      </p:sp>
      <p:sp>
        <p:nvSpPr>
          <p:cNvPr id="3" name="عنصر نائب للمحتوى 2"/>
          <p:cNvSpPr>
            <a:spLocks noGrp="1"/>
          </p:cNvSpPr>
          <p:nvPr>
            <p:ph idx="1"/>
          </p:nvPr>
        </p:nvSpPr>
        <p:spPr/>
        <p:txBody>
          <a:bodyPr/>
          <a:lstStyle/>
          <a:p>
            <a:pPr lvl="0" algn="just"/>
            <a:r>
              <a:rPr lang="ar-IQ" b="1" dirty="0" smtClean="0"/>
              <a:t>المحور العرضي: يخترق </a:t>
            </a:r>
            <a:r>
              <a:rPr lang="ar-IQ" b="1" dirty="0"/>
              <a:t>هذا المحور جسم الانسان من جانب الى اخر والحركة تتم حول هذا المحور هي الدحرجة الامامية.</a:t>
            </a:r>
            <a:endParaRPr lang="en-US" dirty="0"/>
          </a:p>
          <a:p>
            <a:pPr algn="just"/>
            <a:endParaRPr lang="ar-IQ" dirty="0"/>
          </a:p>
        </p:txBody>
      </p:sp>
      <p:pic>
        <p:nvPicPr>
          <p:cNvPr id="5" name="صورة 4" descr="D:\d\المحاور1.jpg"/>
          <p:cNvPicPr/>
          <p:nvPr/>
        </p:nvPicPr>
        <p:blipFill rotWithShape="1">
          <a:blip r:embed="rId2">
            <a:extLst>
              <a:ext uri="{28A0092B-C50C-407E-A947-70E740481C1C}">
                <a14:useLocalDpi xmlns:a14="http://schemas.microsoft.com/office/drawing/2010/main" val="0"/>
              </a:ext>
            </a:extLst>
          </a:blip>
          <a:srcRect l="67537" b="531"/>
          <a:stretch/>
        </p:blipFill>
        <p:spPr bwMode="auto">
          <a:xfrm>
            <a:off x="611560" y="3078485"/>
            <a:ext cx="1800200" cy="3779515"/>
          </a:xfrm>
          <a:prstGeom prst="rect">
            <a:avLst/>
          </a:prstGeom>
          <a:noFill/>
          <a:ln>
            <a:noFill/>
          </a:ln>
          <a:extLst>
            <a:ext uri="{53640926-AAD7-44D8-BBD7-CCE9431645EC}">
              <a14:shadowObscured xmlns:a14="http://schemas.microsoft.com/office/drawing/2010/main"/>
            </a:ext>
          </a:extLst>
        </p:spPr>
      </p:pic>
      <p:pic>
        <p:nvPicPr>
          <p:cNvPr id="6" name="Picture 2" descr="D:\d\محاور الجسم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3068959"/>
            <a:ext cx="3744417" cy="378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330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3. </a:t>
            </a:r>
            <a:r>
              <a:rPr lang="ar-IQ" b="1" dirty="0"/>
              <a:t>المحور العميق (السهمي):</a:t>
            </a:r>
            <a:endParaRPr lang="ar-IQ" dirty="0"/>
          </a:p>
        </p:txBody>
      </p:sp>
      <p:sp>
        <p:nvSpPr>
          <p:cNvPr id="3" name="عنصر نائب للمحتوى 2"/>
          <p:cNvSpPr>
            <a:spLocks noGrp="1"/>
          </p:cNvSpPr>
          <p:nvPr>
            <p:ph idx="1"/>
          </p:nvPr>
        </p:nvSpPr>
        <p:spPr/>
        <p:txBody>
          <a:bodyPr/>
          <a:lstStyle/>
          <a:p>
            <a:pPr lvl="0" algn="just"/>
            <a:r>
              <a:rPr lang="ar-IQ" b="1" dirty="0"/>
              <a:t>يخترق هذا المحور جسم الانسان من الامام الى الخلف والحركة تتم حول هذا المحور هي العجلة البشرية في </a:t>
            </a:r>
            <a:r>
              <a:rPr lang="ar-IQ" b="1" dirty="0" err="1"/>
              <a:t>الجمناستك</a:t>
            </a:r>
            <a:r>
              <a:rPr lang="ar-IQ" b="1" dirty="0"/>
              <a:t>. (منتصف الصدر الى منتصف الظهر).</a:t>
            </a:r>
            <a:endParaRPr lang="en-US" dirty="0"/>
          </a:p>
          <a:p>
            <a:pPr algn="just"/>
            <a:endParaRPr lang="ar-IQ" dirty="0"/>
          </a:p>
        </p:txBody>
      </p:sp>
      <p:pic>
        <p:nvPicPr>
          <p:cNvPr id="5" name="صورة 4" descr="D:\d\المحاور1.jpg"/>
          <p:cNvPicPr/>
          <p:nvPr/>
        </p:nvPicPr>
        <p:blipFill rotWithShape="1">
          <a:blip r:embed="rId2">
            <a:extLst>
              <a:ext uri="{28A0092B-C50C-407E-A947-70E740481C1C}">
                <a14:useLocalDpi xmlns:a14="http://schemas.microsoft.com/office/drawing/2010/main" val="0"/>
              </a:ext>
            </a:extLst>
          </a:blip>
          <a:srcRect r="67095"/>
          <a:stretch/>
        </p:blipFill>
        <p:spPr bwMode="auto">
          <a:xfrm>
            <a:off x="467544" y="3068960"/>
            <a:ext cx="1944216" cy="3789040"/>
          </a:xfrm>
          <a:prstGeom prst="rect">
            <a:avLst/>
          </a:prstGeom>
          <a:noFill/>
          <a:ln>
            <a:noFill/>
          </a:ln>
          <a:extLst>
            <a:ext uri="{53640926-AAD7-44D8-BBD7-CCE9431645EC}">
              <a14:shadowObscured xmlns:a14="http://schemas.microsoft.com/office/drawing/2010/main"/>
            </a:ext>
          </a:extLst>
        </p:spPr>
      </p:pic>
      <p:pic>
        <p:nvPicPr>
          <p:cNvPr id="7170" name="Picture 2" descr="D:\d\محاور الجسم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3068959"/>
            <a:ext cx="3744417" cy="378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061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lgn="r"/>
            <a:r>
              <a:rPr lang="ar-IQ" b="1" dirty="0" smtClean="0"/>
              <a:t/>
            </a:r>
            <a:br>
              <a:rPr lang="ar-IQ" b="1" dirty="0" smtClean="0"/>
            </a:br>
            <a:r>
              <a:rPr lang="ar-IQ" b="1" dirty="0" smtClean="0"/>
              <a:t>ب- المسطحات </a:t>
            </a:r>
            <a:r>
              <a:rPr lang="ar-IQ" b="1" dirty="0"/>
              <a:t>(المستويات</a:t>
            </a:r>
            <a:r>
              <a:rPr lang="ar-IQ" b="1" dirty="0" smtClean="0"/>
              <a:t>):</a:t>
            </a:r>
            <a:r>
              <a:rPr lang="en-US" b="1" dirty="0" smtClean="0"/>
              <a:t/>
            </a:r>
            <a:br>
              <a:rPr lang="en-US" b="1" dirty="0" smtClean="0"/>
            </a:br>
            <a:r>
              <a:rPr lang="ar-IQ" b="1" dirty="0" smtClean="0"/>
              <a:t>1.المسطح </a:t>
            </a:r>
            <a:r>
              <a:rPr lang="ar-IQ" b="1" dirty="0"/>
              <a:t>الامامي: </a:t>
            </a:r>
            <a:r>
              <a:rPr lang="en-US" dirty="0"/>
              <a:t/>
            </a:r>
            <a:br>
              <a:rPr lang="en-US" dirty="0"/>
            </a:br>
            <a:endParaRPr lang="ar-IQ" dirty="0"/>
          </a:p>
        </p:txBody>
      </p:sp>
      <p:sp>
        <p:nvSpPr>
          <p:cNvPr id="3" name="عنصر نائب للمحتوى 2"/>
          <p:cNvSpPr>
            <a:spLocks noGrp="1"/>
          </p:cNvSpPr>
          <p:nvPr>
            <p:ph idx="1"/>
          </p:nvPr>
        </p:nvSpPr>
        <p:spPr/>
        <p:txBody>
          <a:bodyPr/>
          <a:lstStyle/>
          <a:p>
            <a:pPr lvl="0" algn="just"/>
            <a:r>
              <a:rPr lang="ar-IQ" b="1" dirty="0" smtClean="0"/>
              <a:t>المسطح الامامي: يقسم </a:t>
            </a:r>
            <a:r>
              <a:rPr lang="ar-IQ" b="1" dirty="0"/>
              <a:t>هذا المسطح الجسم الى نصفين متساويين امامي وخلفي ومثال على هذا المسطح كما يحدث في العجلة البشرية .</a:t>
            </a:r>
            <a:endParaRPr lang="en-US" dirty="0"/>
          </a:p>
          <a:p>
            <a:pPr algn="just"/>
            <a:endParaRPr lang="ar-IQ" dirty="0"/>
          </a:p>
        </p:txBody>
      </p:sp>
      <p:pic>
        <p:nvPicPr>
          <p:cNvPr id="4" name="صورة 3" descr="D:\d\المحاور1.jpg"/>
          <p:cNvPicPr/>
          <p:nvPr/>
        </p:nvPicPr>
        <p:blipFill rotWithShape="1">
          <a:blip r:embed="rId2">
            <a:extLst>
              <a:ext uri="{28A0092B-C50C-407E-A947-70E740481C1C}">
                <a14:useLocalDpi xmlns:a14="http://schemas.microsoft.com/office/drawing/2010/main" val="0"/>
              </a:ext>
            </a:extLst>
          </a:blip>
          <a:srcRect l="34328" r="32836"/>
          <a:stretch/>
        </p:blipFill>
        <p:spPr bwMode="auto">
          <a:xfrm>
            <a:off x="251520" y="3140968"/>
            <a:ext cx="2088232" cy="3695328"/>
          </a:xfrm>
          <a:prstGeom prst="rect">
            <a:avLst/>
          </a:prstGeom>
          <a:noFill/>
          <a:ln>
            <a:noFill/>
          </a:ln>
          <a:extLst>
            <a:ext uri="{53640926-AAD7-44D8-BBD7-CCE9431645EC}">
              <a14:shadowObscured xmlns:a14="http://schemas.microsoft.com/office/drawing/2010/main"/>
            </a:ext>
          </a:extLst>
        </p:spPr>
      </p:pic>
      <p:pic>
        <p:nvPicPr>
          <p:cNvPr id="2050" name="Picture 2" descr="D:\d\plane1.jpg"/>
          <p:cNvPicPr>
            <a:picLocks noChangeAspect="1" noChangeArrowheads="1"/>
          </p:cNvPicPr>
          <p:nvPr/>
        </p:nvPicPr>
        <p:blipFill rotWithShape="1">
          <a:blip r:embed="rId3">
            <a:extLst>
              <a:ext uri="{28A0092B-C50C-407E-A947-70E740481C1C}">
                <a14:useLocalDpi xmlns:a14="http://schemas.microsoft.com/office/drawing/2010/main" val="0"/>
              </a:ext>
            </a:extLst>
          </a:blip>
          <a:srcRect r="5756"/>
          <a:stretch/>
        </p:blipFill>
        <p:spPr bwMode="auto">
          <a:xfrm>
            <a:off x="4427984" y="3140968"/>
            <a:ext cx="4716016" cy="371703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d\plan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0" y="3140969"/>
            <a:ext cx="498455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648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2. </a:t>
            </a:r>
            <a:r>
              <a:rPr lang="ar-IQ" b="1" dirty="0"/>
              <a:t>المسطح الجانبي: </a:t>
            </a:r>
            <a:endParaRPr lang="ar-IQ" dirty="0"/>
          </a:p>
        </p:txBody>
      </p:sp>
      <p:sp>
        <p:nvSpPr>
          <p:cNvPr id="3" name="عنصر نائب للمحتوى 2"/>
          <p:cNvSpPr>
            <a:spLocks noGrp="1"/>
          </p:cNvSpPr>
          <p:nvPr>
            <p:ph idx="1"/>
          </p:nvPr>
        </p:nvSpPr>
        <p:spPr/>
        <p:txBody>
          <a:bodyPr/>
          <a:lstStyle/>
          <a:p>
            <a:pPr algn="just"/>
            <a:r>
              <a:rPr lang="ar-IQ" b="1" dirty="0"/>
              <a:t>المسطح الجانبي: يقسم هذا المسطح الجسم الى نصفين متشابهين (متساويين) ايمن وايسر ومثال على هذا المسطح كما يحدث في الدحرجة الامامية او القلبة الهوائية الامامية والخلفية.</a:t>
            </a:r>
            <a:endParaRPr lang="ar-IQ" dirty="0"/>
          </a:p>
        </p:txBody>
      </p:sp>
      <p:pic>
        <p:nvPicPr>
          <p:cNvPr id="4" name="صورة 3" descr="D:\d\المحاور1.jpg"/>
          <p:cNvPicPr/>
          <p:nvPr/>
        </p:nvPicPr>
        <p:blipFill rotWithShape="1">
          <a:blip r:embed="rId2">
            <a:extLst>
              <a:ext uri="{28A0092B-C50C-407E-A947-70E740481C1C}">
                <a14:useLocalDpi xmlns:a14="http://schemas.microsoft.com/office/drawing/2010/main" val="0"/>
              </a:ext>
            </a:extLst>
          </a:blip>
          <a:srcRect r="67095"/>
          <a:stretch/>
        </p:blipFill>
        <p:spPr bwMode="auto">
          <a:xfrm>
            <a:off x="5111080" y="3068960"/>
            <a:ext cx="1944216" cy="3789040"/>
          </a:xfrm>
          <a:prstGeom prst="rect">
            <a:avLst/>
          </a:prstGeom>
          <a:noFill/>
          <a:ln>
            <a:noFill/>
          </a:ln>
          <a:extLst>
            <a:ext uri="{53640926-AAD7-44D8-BBD7-CCE9431645EC}">
              <a14:shadowObscured xmlns:a14="http://schemas.microsoft.com/office/drawing/2010/main"/>
            </a:ext>
          </a:extLst>
        </p:spPr>
      </p:pic>
      <p:pic>
        <p:nvPicPr>
          <p:cNvPr id="3074" name="Picture 2" descr="D:\d\plan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81908"/>
            <a:ext cx="5352771" cy="378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944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t>3. المسطح </a:t>
            </a:r>
            <a:r>
              <a:rPr lang="ar-IQ" b="1" dirty="0"/>
              <a:t>العرضي: </a:t>
            </a:r>
            <a:endParaRPr lang="ar-IQ" dirty="0"/>
          </a:p>
        </p:txBody>
      </p:sp>
      <p:sp>
        <p:nvSpPr>
          <p:cNvPr id="3" name="عنصر نائب للمحتوى 2"/>
          <p:cNvSpPr>
            <a:spLocks noGrp="1"/>
          </p:cNvSpPr>
          <p:nvPr>
            <p:ph idx="1"/>
          </p:nvPr>
        </p:nvSpPr>
        <p:spPr/>
        <p:txBody>
          <a:bodyPr/>
          <a:lstStyle/>
          <a:p>
            <a:pPr algn="just"/>
            <a:r>
              <a:rPr lang="ar-IQ" b="1" dirty="0"/>
              <a:t>المسطح العرضي: يقسم هذا المسطح الجسم الى نصفين متساويين علوي وسفلي ومثال على هذا المسطح كما يحدث حركة دوران الجسم حول نفسه (مستوى موازي </a:t>
            </a:r>
            <a:r>
              <a:rPr lang="ar-IQ" b="1" dirty="0" smtClean="0"/>
              <a:t>للأرض) </a:t>
            </a:r>
            <a:r>
              <a:rPr lang="ar-IQ" b="1" dirty="0"/>
              <a:t>حركة دوران الجذع حول نفسه (الفتل).</a:t>
            </a:r>
            <a:endParaRPr lang="ar-IQ" dirty="0"/>
          </a:p>
        </p:txBody>
      </p:sp>
      <p:pic>
        <p:nvPicPr>
          <p:cNvPr id="4" name="صورة 3" descr="D:\d\المحاور1.jpg"/>
          <p:cNvPicPr/>
          <p:nvPr/>
        </p:nvPicPr>
        <p:blipFill rotWithShape="1">
          <a:blip r:embed="rId2">
            <a:extLst>
              <a:ext uri="{28A0092B-C50C-407E-A947-70E740481C1C}">
                <a14:useLocalDpi xmlns:a14="http://schemas.microsoft.com/office/drawing/2010/main" val="0"/>
              </a:ext>
            </a:extLst>
          </a:blip>
          <a:srcRect l="67537" b="531"/>
          <a:stretch/>
        </p:blipFill>
        <p:spPr bwMode="auto">
          <a:xfrm>
            <a:off x="5652120" y="3645024"/>
            <a:ext cx="1800200" cy="3192760"/>
          </a:xfrm>
          <a:prstGeom prst="rect">
            <a:avLst/>
          </a:prstGeom>
          <a:noFill/>
          <a:ln>
            <a:noFill/>
          </a:ln>
          <a:extLst>
            <a:ext uri="{53640926-AAD7-44D8-BBD7-CCE9431645EC}">
              <a14:shadowObscured xmlns:a14="http://schemas.microsoft.com/office/drawing/2010/main"/>
            </a:ext>
          </a:extLst>
        </p:spPr>
      </p:pic>
      <p:pic>
        <p:nvPicPr>
          <p:cNvPr id="4098" name="Picture 2" descr="D:\d\plan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11" y="3429000"/>
            <a:ext cx="4475925" cy="3408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467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sz="4800" b="1" dirty="0" smtClean="0"/>
              <a:t>المفاصل </a:t>
            </a:r>
            <a:r>
              <a:rPr lang="en-US" sz="4800" b="1" dirty="0" smtClean="0"/>
              <a:t>JOINTS</a:t>
            </a:r>
            <a:r>
              <a:rPr lang="en-US" dirty="0" smtClean="0"/>
              <a:t> </a:t>
            </a:r>
            <a:endParaRPr lang="ar-IQ" dirty="0"/>
          </a:p>
        </p:txBody>
      </p:sp>
      <p:sp>
        <p:nvSpPr>
          <p:cNvPr id="3" name="عنصر نائب للمحتوى 2"/>
          <p:cNvSpPr>
            <a:spLocks noGrp="1"/>
          </p:cNvSpPr>
          <p:nvPr>
            <p:ph idx="1"/>
          </p:nvPr>
        </p:nvSpPr>
        <p:spPr/>
        <p:txBody>
          <a:bodyPr/>
          <a:lstStyle/>
          <a:p>
            <a:pPr algn="just"/>
            <a:r>
              <a:rPr lang="ar-IQ" b="1" dirty="0"/>
              <a:t>هناك عدة مفاصل في جسم الانسان ويختلف قياسها باختلاف موقعها في الجسم ويمكن تصنيفها بحسب اشكالها وعملها الى</a:t>
            </a:r>
            <a:r>
              <a:rPr lang="ar-IQ" b="1" dirty="0" smtClean="0"/>
              <a:t>:</a:t>
            </a:r>
          </a:p>
          <a:p>
            <a:pPr algn="just"/>
            <a:endParaRPr lang="ar-IQ" b="1" dirty="0"/>
          </a:p>
          <a:p>
            <a:pPr marL="0" indent="0" algn="just">
              <a:buNone/>
            </a:pPr>
            <a:endParaRPr lang="en-US" dirty="0"/>
          </a:p>
          <a:p>
            <a:pPr algn="just"/>
            <a:endParaRPr lang="ar-IQ" dirty="0"/>
          </a:p>
        </p:txBody>
      </p:sp>
      <p:pic>
        <p:nvPicPr>
          <p:cNvPr id="5122" name="Picture 2" descr="D:\d\joints-of-bo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564904"/>
            <a:ext cx="3836062" cy="429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54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507288" cy="1143000"/>
          </a:xfrm>
        </p:spPr>
        <p:txBody>
          <a:bodyPr/>
          <a:lstStyle/>
          <a:p>
            <a:pPr algn="r"/>
            <a:r>
              <a:rPr lang="en-US" b="1" dirty="0" smtClean="0"/>
              <a:t>Joints of Body </a:t>
            </a:r>
            <a:endParaRPr lang="ar-IQ" b="1" dirty="0"/>
          </a:p>
        </p:txBody>
      </p:sp>
      <p:sp>
        <p:nvSpPr>
          <p:cNvPr id="3" name="عنصر نائب للمحتوى 2"/>
          <p:cNvSpPr>
            <a:spLocks noGrp="1"/>
          </p:cNvSpPr>
          <p:nvPr>
            <p:ph idx="1"/>
          </p:nvPr>
        </p:nvSpPr>
        <p:spPr/>
        <p:txBody>
          <a:bodyPr/>
          <a:lstStyle/>
          <a:p>
            <a:endParaRPr lang="ar-IQ" dirty="0"/>
          </a:p>
        </p:txBody>
      </p:sp>
      <p:pic>
        <p:nvPicPr>
          <p:cNvPr id="6146" name="Picture 2" descr="D:\d\joints-of-bo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081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414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r>
              <a:rPr lang="ar-IQ" b="1" dirty="0" smtClean="0"/>
              <a:t/>
            </a:r>
            <a:br>
              <a:rPr lang="ar-IQ" b="1" dirty="0" smtClean="0"/>
            </a:br>
            <a:r>
              <a:rPr lang="ar-IQ" b="1" dirty="0" smtClean="0"/>
              <a:t>1. المفصل </a:t>
            </a:r>
            <a:r>
              <a:rPr lang="ar-IQ" b="1" dirty="0"/>
              <a:t>الرزي: </a:t>
            </a:r>
            <a:r>
              <a:rPr lang="en-US" b="1" dirty="0"/>
              <a:t>Hinge joint</a:t>
            </a:r>
            <a:r>
              <a:rPr lang="ar-IQ" b="1" dirty="0"/>
              <a:t>:</a:t>
            </a:r>
            <a:r>
              <a:rPr lang="en-US" dirty="0"/>
              <a:t/>
            </a:r>
            <a:br>
              <a:rPr lang="en-US" dirty="0"/>
            </a:br>
            <a:endParaRPr lang="ar-IQ" dirty="0"/>
          </a:p>
        </p:txBody>
      </p:sp>
      <p:sp>
        <p:nvSpPr>
          <p:cNvPr id="3" name="عنصر نائب للمحتوى 2"/>
          <p:cNvSpPr>
            <a:spLocks noGrp="1"/>
          </p:cNvSpPr>
          <p:nvPr>
            <p:ph idx="1"/>
          </p:nvPr>
        </p:nvSpPr>
        <p:spPr/>
        <p:txBody>
          <a:bodyPr/>
          <a:lstStyle/>
          <a:p>
            <a:pPr algn="just"/>
            <a:r>
              <a:rPr lang="ar-IQ" b="1" dirty="0"/>
              <a:t>مثال على هذا المفصل في جسم الانسان هو مفصل المرفق ويسمح بحركة الثني والمد كما تحدث حول المحور العرضي والمسطح الجانبي.</a:t>
            </a:r>
            <a:endParaRPr lang="ar-IQ" dirty="0"/>
          </a:p>
        </p:txBody>
      </p:sp>
      <p:pic>
        <p:nvPicPr>
          <p:cNvPr id="8194" name="Picture 2" descr="D:\d\Hinge 4 basktb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056141"/>
            <a:ext cx="5063852" cy="380185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D:\d\hinge joi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056141"/>
            <a:ext cx="4062892" cy="3801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295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899593" y="2564904"/>
            <a:ext cx="7128792" cy="1754326"/>
          </a:xfrm>
          <a:prstGeom prst="rect">
            <a:avLst/>
          </a:prstGeom>
        </p:spPr>
        <p:txBody>
          <a:bodyPr wrap="square">
            <a:spAutoFit/>
          </a:bodyPr>
          <a:lstStyle/>
          <a:p>
            <a:pPr algn="ctr"/>
            <a:r>
              <a:rPr lang="ar-IQ" sz="5400" b="1" dirty="0" smtClean="0">
                <a:effectLst>
                  <a:outerShdw blurRad="38100" dist="38100" dir="2700000" algn="tl">
                    <a:srgbClr val="000000">
                      <a:alpha val="43137"/>
                    </a:srgbClr>
                  </a:outerShdw>
                </a:effectLst>
                <a:latin typeface="Aldhabi" pitchFamily="2" charset="-78"/>
                <a:cs typeface="Aldhabi" pitchFamily="2" charset="-78"/>
              </a:rPr>
              <a:t>يرفع اللَّهُ </a:t>
            </a:r>
            <a:r>
              <a:rPr lang="ar-IQ" sz="5400" b="1" dirty="0">
                <a:effectLst>
                  <a:outerShdw blurRad="38100" dist="38100" dir="2700000" algn="tl">
                    <a:srgbClr val="000000">
                      <a:alpha val="43137"/>
                    </a:srgbClr>
                  </a:outerShdw>
                </a:effectLst>
                <a:latin typeface="Aldhabi" pitchFamily="2" charset="-78"/>
                <a:cs typeface="Aldhabi" pitchFamily="2" charset="-78"/>
              </a:rPr>
              <a:t>الَّذِينَ آمَنُوا مِنكُمْ  وَالَّذِينَ  أُوتُوا </a:t>
            </a:r>
            <a:endParaRPr lang="ar-IQ" sz="5400" b="1" dirty="0" smtClean="0">
              <a:effectLst>
                <a:outerShdw blurRad="38100" dist="38100" dir="2700000" algn="tl">
                  <a:srgbClr val="000000">
                    <a:alpha val="43137"/>
                  </a:srgbClr>
                </a:outerShdw>
              </a:effectLst>
              <a:latin typeface="Aldhabi" pitchFamily="2" charset="-78"/>
              <a:cs typeface="Aldhabi" pitchFamily="2" charset="-78"/>
            </a:endParaRPr>
          </a:p>
          <a:p>
            <a:pPr algn="ctr"/>
            <a:r>
              <a:rPr lang="ar-IQ" sz="5400" b="1" dirty="0" smtClean="0">
                <a:effectLst>
                  <a:outerShdw blurRad="38100" dist="38100" dir="2700000" algn="tl">
                    <a:srgbClr val="000000">
                      <a:alpha val="43137"/>
                    </a:srgbClr>
                  </a:outerShdw>
                </a:effectLst>
                <a:latin typeface="Aldhabi" pitchFamily="2" charset="-78"/>
                <a:cs typeface="Aldhabi" pitchFamily="2" charset="-78"/>
              </a:rPr>
              <a:t>الْعِلْمَ </a:t>
            </a:r>
            <a:r>
              <a:rPr lang="ar-IQ" sz="5400" b="1" dirty="0">
                <a:effectLst>
                  <a:outerShdw blurRad="38100" dist="38100" dir="2700000" algn="tl">
                    <a:srgbClr val="000000">
                      <a:alpha val="43137"/>
                    </a:srgbClr>
                  </a:outerShdw>
                </a:effectLst>
                <a:latin typeface="Aldhabi" pitchFamily="2" charset="-78"/>
                <a:cs typeface="Aldhabi" pitchFamily="2" charset="-78"/>
              </a:rPr>
              <a:t>دَرَجَاتٍ وَاللَّهُ بِمَا   تَعْمَلُونَ خَبِيرٌ</a:t>
            </a:r>
            <a:endParaRPr lang="ar-IQ" sz="5400"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564" y="980728"/>
            <a:ext cx="3267075"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صورة 4"/>
          <p:cNvPicPr/>
          <p:nvPr/>
        </p:nvPicPr>
        <p:blipFill>
          <a:blip r:embed="rId4" cstate="print">
            <a:clrChange>
              <a:clrFrom>
                <a:srgbClr val="FFFFFF"/>
              </a:clrFrom>
              <a:clrTo>
                <a:srgbClr val="FFFFFF">
                  <a:alpha val="0"/>
                </a:srgbClr>
              </a:clrTo>
            </a:clrChange>
            <a:grayscl/>
            <a:biLevel thresh="50000"/>
            <a:extLst>
              <a:ext uri="{28A0092B-C50C-407E-A947-70E740481C1C}">
                <a14:useLocalDpi xmlns:a14="http://schemas.microsoft.com/office/drawing/2010/main" val="0"/>
              </a:ext>
            </a:extLst>
          </a:blip>
          <a:srcRect/>
          <a:stretch>
            <a:fillRect/>
          </a:stretch>
        </p:blipFill>
        <p:spPr bwMode="auto">
          <a:xfrm>
            <a:off x="1305343" y="4780468"/>
            <a:ext cx="1547221" cy="1528852"/>
          </a:xfrm>
          <a:prstGeom prst="rect">
            <a:avLst/>
          </a:prstGeom>
          <a:noFill/>
          <a:ln>
            <a:noFill/>
          </a:ln>
        </p:spPr>
      </p:pic>
    </p:spTree>
    <p:extLst>
      <p:ext uri="{BB962C8B-B14F-4D97-AF65-F5344CB8AC3E}">
        <p14:creationId xmlns:p14="http://schemas.microsoft.com/office/powerpoint/2010/main" val="1716882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hinge joint2.jpg"/>
          <p:cNvPicPr>
            <a:picLocks noChangeAspect="1" noChangeArrowheads="1"/>
          </p:cNvPicPr>
          <p:nvPr/>
        </p:nvPicPr>
        <p:blipFill rotWithShape="1">
          <a:blip r:embed="rId2">
            <a:extLst>
              <a:ext uri="{28A0092B-C50C-407E-A947-70E740481C1C}">
                <a14:useLocalDpi xmlns:a14="http://schemas.microsoft.com/office/drawing/2010/main" val="0"/>
              </a:ext>
            </a:extLst>
          </a:blip>
          <a:srcRect l="14095"/>
          <a:stretch/>
        </p:blipFill>
        <p:spPr bwMode="auto">
          <a:xfrm>
            <a:off x="4151496" y="116632"/>
            <a:ext cx="4991710" cy="51125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hinge joint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3" y="548680"/>
            <a:ext cx="4059040"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769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r>
              <a:rPr lang="ar-IQ" b="1" dirty="0" smtClean="0"/>
              <a:t/>
            </a:r>
            <a:br>
              <a:rPr lang="ar-IQ" b="1" dirty="0" smtClean="0"/>
            </a:br>
            <a:r>
              <a:rPr lang="ar-IQ" b="1" dirty="0" smtClean="0"/>
              <a:t>2. المفصل </a:t>
            </a:r>
            <a:r>
              <a:rPr lang="ar-IQ" b="1" dirty="0"/>
              <a:t>الارتكازي: </a:t>
            </a:r>
            <a:r>
              <a:rPr lang="en-US" b="1" dirty="0"/>
              <a:t>Pivot joint</a:t>
            </a:r>
            <a:r>
              <a:rPr lang="ar-IQ" b="1" dirty="0"/>
              <a:t>:</a:t>
            </a:r>
            <a:r>
              <a:rPr lang="en-US" dirty="0"/>
              <a:t/>
            </a:r>
            <a:br>
              <a:rPr lang="en-US" dirty="0"/>
            </a:br>
            <a:endParaRPr lang="ar-IQ" dirty="0"/>
          </a:p>
        </p:txBody>
      </p:sp>
      <p:sp>
        <p:nvSpPr>
          <p:cNvPr id="3" name="عنصر نائب للمحتوى 2"/>
          <p:cNvSpPr>
            <a:spLocks noGrp="1"/>
          </p:cNvSpPr>
          <p:nvPr>
            <p:ph idx="1"/>
          </p:nvPr>
        </p:nvSpPr>
        <p:spPr/>
        <p:txBody>
          <a:bodyPr/>
          <a:lstStyle/>
          <a:p>
            <a:pPr algn="just"/>
            <a:r>
              <a:rPr lang="ar-IQ" b="1" dirty="0"/>
              <a:t>ان الحركة في هذا المفصل تحدث في المسطح الافقي وحول المحور الطولي ومثال على هذا المفصل مفصل الجمجمة مع الفقرة العنقية الاولى.</a:t>
            </a:r>
            <a:endParaRPr lang="ar-IQ" dirty="0"/>
          </a:p>
        </p:txBody>
      </p:sp>
      <p:pic>
        <p:nvPicPr>
          <p:cNvPr id="9218" name="Picture 2" descr="D:\d\pivot join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217499"/>
            <a:ext cx="4248472" cy="3640501"/>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D:\d\pivot join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217499"/>
            <a:ext cx="4671392" cy="364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1651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116632"/>
            <a:ext cx="8496944" cy="1143000"/>
          </a:xfrm>
        </p:spPr>
        <p:txBody>
          <a:bodyPr>
            <a:normAutofit fontScale="90000"/>
          </a:bodyPr>
          <a:lstStyle/>
          <a:p>
            <a:pPr lvl="0"/>
            <a:r>
              <a:rPr lang="ar-IQ" b="1" dirty="0" smtClean="0"/>
              <a:t/>
            </a:r>
            <a:br>
              <a:rPr lang="ar-IQ" b="1" dirty="0" smtClean="0"/>
            </a:br>
            <a:r>
              <a:rPr lang="ar-IQ" b="1" dirty="0" smtClean="0"/>
              <a:t>3.مفصل </a:t>
            </a:r>
            <a:r>
              <a:rPr lang="ar-IQ" b="1" dirty="0"/>
              <a:t>الكرة والحق: </a:t>
            </a:r>
            <a:r>
              <a:rPr lang="en-US" b="1" dirty="0"/>
              <a:t>Ball and Socket joint</a:t>
            </a:r>
            <a:r>
              <a:rPr lang="ar-IQ" b="1" dirty="0"/>
              <a:t>:</a:t>
            </a:r>
            <a:r>
              <a:rPr lang="en-US" dirty="0"/>
              <a:t/>
            </a:r>
            <a:br>
              <a:rPr lang="en-US" dirty="0"/>
            </a:br>
            <a:endParaRPr lang="ar-IQ" dirty="0"/>
          </a:p>
        </p:txBody>
      </p:sp>
      <p:sp>
        <p:nvSpPr>
          <p:cNvPr id="3" name="عنصر نائب للمحتوى 2"/>
          <p:cNvSpPr>
            <a:spLocks noGrp="1"/>
          </p:cNvSpPr>
          <p:nvPr>
            <p:ph idx="1"/>
          </p:nvPr>
        </p:nvSpPr>
        <p:spPr/>
        <p:txBody>
          <a:bodyPr/>
          <a:lstStyle/>
          <a:p>
            <a:pPr algn="just"/>
            <a:r>
              <a:rPr lang="ar-IQ" b="1" dirty="0"/>
              <a:t>الحركة في هذا المفصل تسمح بمدى اوسع للحركة حيث تتم حركات الثني والمد، والتبعيد والتقريب، والتدوير والدوران، وامثلة لهذا المفصل جسم الانسان مفصل الكتف ومفصل الفخذ.</a:t>
            </a:r>
            <a:endParaRPr lang="ar-IQ" dirty="0"/>
          </a:p>
        </p:txBody>
      </p:sp>
      <p:pic>
        <p:nvPicPr>
          <p:cNvPr id="10242" name="Picture 2" descr="D:\d\ball and socket j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273" y="3068960"/>
            <a:ext cx="5058564" cy="378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061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d\joint-hinge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47625"/>
            <a:ext cx="9525000" cy="676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300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r>
              <a:rPr lang="ar-IQ" b="1" dirty="0" smtClean="0"/>
              <a:t/>
            </a:r>
            <a:br>
              <a:rPr lang="ar-IQ" b="1" dirty="0" smtClean="0"/>
            </a:br>
            <a:r>
              <a:rPr lang="ar-IQ" b="1" dirty="0" smtClean="0"/>
              <a:t>4. المفصل </a:t>
            </a:r>
            <a:r>
              <a:rPr lang="ar-IQ" b="1" dirty="0"/>
              <a:t>الانزلاقي: </a:t>
            </a:r>
            <a:r>
              <a:rPr lang="en-US" b="1" dirty="0"/>
              <a:t>Gliding joint</a:t>
            </a:r>
            <a:r>
              <a:rPr lang="ar-IQ" b="1" dirty="0"/>
              <a:t>:</a:t>
            </a:r>
            <a:r>
              <a:rPr lang="en-US" dirty="0"/>
              <a:t/>
            </a:r>
            <a:br>
              <a:rPr lang="en-US" dirty="0"/>
            </a:br>
            <a:endParaRPr lang="ar-IQ" dirty="0"/>
          </a:p>
        </p:txBody>
      </p:sp>
      <p:sp>
        <p:nvSpPr>
          <p:cNvPr id="3" name="عنصر نائب للمحتوى 2"/>
          <p:cNvSpPr>
            <a:spLocks noGrp="1"/>
          </p:cNvSpPr>
          <p:nvPr>
            <p:ph idx="1"/>
          </p:nvPr>
        </p:nvSpPr>
        <p:spPr/>
        <p:txBody>
          <a:bodyPr/>
          <a:lstStyle/>
          <a:p>
            <a:pPr algn="just"/>
            <a:r>
              <a:rPr lang="ar-IQ" b="1" dirty="0"/>
              <a:t>يسمح هذا المفصل بحركة انزلاق العظام بعضها على بعض مثل عظام مشط اليد، عظام مشط القدم.</a:t>
            </a:r>
            <a:endParaRPr lang="ar-IQ" dirty="0"/>
          </a:p>
        </p:txBody>
      </p:sp>
      <p:pic>
        <p:nvPicPr>
          <p:cNvPr id="12290" name="Picture 2" descr="D:\d\Glid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429000"/>
            <a:ext cx="4326048" cy="324036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D:\d\Gli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13" y="3140969"/>
            <a:ext cx="4813343" cy="371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313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r>
              <a:rPr lang="ar-IQ" b="1" dirty="0" smtClean="0"/>
              <a:t/>
            </a:r>
            <a:br>
              <a:rPr lang="ar-IQ" b="1" dirty="0" smtClean="0"/>
            </a:br>
            <a:r>
              <a:rPr lang="ar-IQ" b="1" dirty="0" smtClean="0"/>
              <a:t>5. المفصل </a:t>
            </a:r>
            <a:r>
              <a:rPr lang="ar-IQ" b="1" dirty="0" err="1"/>
              <a:t>السرجي</a:t>
            </a:r>
            <a:r>
              <a:rPr lang="ar-IQ" b="1" dirty="0"/>
              <a:t>: </a:t>
            </a:r>
            <a:r>
              <a:rPr lang="en-US" b="1" dirty="0"/>
              <a:t>Saddle joint</a:t>
            </a:r>
            <a:r>
              <a:rPr lang="ar-IQ" b="1" dirty="0"/>
              <a:t>:</a:t>
            </a:r>
            <a:r>
              <a:rPr lang="en-US" dirty="0"/>
              <a:t/>
            </a:r>
            <a:br>
              <a:rPr lang="en-US" dirty="0"/>
            </a:br>
            <a:endParaRPr lang="ar-IQ" dirty="0"/>
          </a:p>
        </p:txBody>
      </p:sp>
      <p:sp>
        <p:nvSpPr>
          <p:cNvPr id="3" name="عنصر نائب للمحتوى 2"/>
          <p:cNvSpPr>
            <a:spLocks noGrp="1"/>
          </p:cNvSpPr>
          <p:nvPr>
            <p:ph idx="1"/>
          </p:nvPr>
        </p:nvSpPr>
        <p:spPr/>
        <p:txBody>
          <a:bodyPr/>
          <a:lstStyle/>
          <a:p>
            <a:pPr algn="just"/>
            <a:r>
              <a:rPr lang="ar-IQ" b="1" dirty="0"/>
              <a:t>يشتق اسم هذا المفصل شكله حيث يشبه السرج وهو ايضاً من المفاصل التي تسمح بحركات متعددة منها التقريب والتبعيد، الثني والمد، ومثاله في الجسم مفصل اصبع الابهام.</a:t>
            </a:r>
            <a:endParaRPr lang="ar-IQ" dirty="0"/>
          </a:p>
        </p:txBody>
      </p:sp>
      <p:pic>
        <p:nvPicPr>
          <p:cNvPr id="13314" name="Picture 2" descr="D:\d\saddl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04570"/>
            <a:ext cx="4355976" cy="275343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D:\d\saddle j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397" y="4005064"/>
            <a:ext cx="4652231"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9510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r>
              <a:rPr lang="ar-IQ" b="1" dirty="0" smtClean="0"/>
              <a:t/>
            </a:r>
            <a:br>
              <a:rPr lang="ar-IQ" b="1" dirty="0" smtClean="0"/>
            </a:br>
            <a:r>
              <a:rPr lang="ar-IQ" b="1" dirty="0" smtClean="0"/>
              <a:t>6. المفصل </a:t>
            </a:r>
            <a:r>
              <a:rPr lang="ar-IQ" b="1" dirty="0"/>
              <a:t>اللقمي: </a:t>
            </a:r>
            <a:r>
              <a:rPr lang="en-US" b="1" dirty="0" err="1"/>
              <a:t>Condyioid</a:t>
            </a:r>
            <a:r>
              <a:rPr lang="ar-IQ" b="1" dirty="0"/>
              <a:t>: </a:t>
            </a:r>
            <a:r>
              <a:rPr lang="en-US" dirty="0"/>
              <a:t/>
            </a:r>
            <a:br>
              <a:rPr lang="en-US" dirty="0"/>
            </a:br>
            <a:endParaRPr lang="ar-IQ" dirty="0"/>
          </a:p>
        </p:txBody>
      </p:sp>
      <p:sp>
        <p:nvSpPr>
          <p:cNvPr id="3" name="عنصر نائب للمحتوى 2"/>
          <p:cNvSpPr>
            <a:spLocks noGrp="1"/>
          </p:cNvSpPr>
          <p:nvPr>
            <p:ph idx="1"/>
          </p:nvPr>
        </p:nvSpPr>
        <p:spPr/>
        <p:txBody>
          <a:bodyPr/>
          <a:lstStyle/>
          <a:p>
            <a:pPr algn="just"/>
            <a:r>
              <a:rPr lang="ar-IQ" b="1" dirty="0"/>
              <a:t>يسمح لهذا المفصل بحركات متعددة منها الثني، المد، التقريب، التبعيد، ولكنه لا يسمح بحركة التدوير ومثاله في الجسم المفصل الموجود بين عظمي الزند والكعبرة قريباً من </a:t>
            </a:r>
            <a:r>
              <a:rPr lang="ar-IQ" b="1" dirty="0" smtClean="0"/>
              <a:t>الرسغ.</a:t>
            </a:r>
            <a:endParaRPr lang="ar-IQ" dirty="0"/>
          </a:p>
        </p:txBody>
      </p:sp>
    </p:spTree>
    <p:extLst>
      <p:ext uri="{BB962C8B-B14F-4D97-AF65-F5344CB8AC3E}">
        <p14:creationId xmlns:p14="http://schemas.microsoft.com/office/powerpoint/2010/main" val="4373796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Condylo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8605" cy="710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7000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DELL\Desktop\صورة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2" y="0"/>
            <a:ext cx="947427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179512" y="2276872"/>
            <a:ext cx="8640959" cy="1323439"/>
          </a:xfrm>
          <a:prstGeom prst="rect">
            <a:avLst/>
          </a:prstGeom>
        </p:spPr>
        <p:txBody>
          <a:bodyPr wrap="square">
            <a:spAutoFit/>
          </a:bodyPr>
          <a:lstStyle/>
          <a:p>
            <a:pPr algn="ctr" fontAlgn="auto">
              <a:spcBef>
                <a:spcPts val="0"/>
              </a:spcBef>
              <a:spcAft>
                <a:spcPts val="0"/>
              </a:spcAft>
              <a:defRPr/>
            </a:pPr>
            <a:r>
              <a:rPr lang="ar-IQ" sz="8000" b="1" dirty="0">
                <a:solidFill>
                  <a:schemeClr val="bg1"/>
                </a:solidFill>
                <a:effectLst>
                  <a:glow rad="101600">
                    <a:srgbClr val="FF0000">
                      <a:alpha val="60000"/>
                    </a:srgbClr>
                  </a:glow>
                </a:effectLst>
                <a:cs typeface="PT Bold Broken" pitchFamily="2" charset="-78"/>
              </a:rPr>
              <a:t>شكرا  لحسن اصغائكم </a:t>
            </a:r>
            <a:r>
              <a:rPr lang="ar-IQ" sz="6600" b="1" dirty="0">
                <a:solidFill>
                  <a:srgbClr val="FFFF00"/>
                </a:solidFill>
                <a:effectLst>
                  <a:glow rad="101600">
                    <a:srgbClr val="FF0000">
                      <a:alpha val="60000"/>
                    </a:srgbClr>
                  </a:glow>
                </a:effectLst>
                <a:cs typeface="PT Bold Broken" pitchFamily="2" charset="-78"/>
              </a:rPr>
              <a:t> </a:t>
            </a:r>
          </a:p>
        </p:txBody>
      </p:sp>
      <p:pic>
        <p:nvPicPr>
          <p:cNvPr id="7171" name="Picture 3" descr="C:\Users\d.ali\Downloads\كرات طائرة.jpg"/>
          <p:cNvPicPr>
            <a:picLocks noChangeAspect="1" noChangeArrowheads="1"/>
          </p:cNvPicPr>
          <p:nvPr/>
        </p:nvPicPr>
        <p:blipFill rotWithShape="1">
          <a:blip r:embed="rId3">
            <a:extLst>
              <a:ext uri="{28A0092B-C50C-407E-A947-70E740481C1C}">
                <a14:useLocalDpi xmlns:a14="http://schemas.microsoft.com/office/drawing/2010/main" val="0"/>
              </a:ext>
            </a:extLst>
          </a:blip>
          <a:srcRect b="18949"/>
          <a:stretch/>
        </p:blipFill>
        <p:spPr bwMode="auto">
          <a:xfrm>
            <a:off x="5652120" y="5445223"/>
            <a:ext cx="3593551" cy="1412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593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smtClean="0"/>
              <a:t/>
            </a:r>
            <a:br>
              <a:rPr lang="ar-IQ" b="1" dirty="0" smtClean="0"/>
            </a:br>
            <a:r>
              <a:rPr lang="ar-IQ" b="1" dirty="0" smtClean="0"/>
              <a:t>الحركات </a:t>
            </a:r>
            <a:r>
              <a:rPr lang="ar-IQ" b="1" dirty="0"/>
              <a:t>الاساسية في جسم الانسان:</a:t>
            </a:r>
            <a:r>
              <a:rPr lang="en-US" dirty="0"/>
              <a:t/>
            </a:r>
            <a:br>
              <a:rPr lang="en-US" dirty="0"/>
            </a:br>
            <a:endParaRPr lang="ar-IQ" dirty="0"/>
          </a:p>
        </p:txBody>
      </p:sp>
      <p:sp>
        <p:nvSpPr>
          <p:cNvPr id="3" name="عنصر نائب للمحتوى 2"/>
          <p:cNvSpPr>
            <a:spLocks noGrp="1"/>
          </p:cNvSpPr>
          <p:nvPr>
            <p:ph idx="1"/>
          </p:nvPr>
        </p:nvSpPr>
        <p:spPr/>
        <p:txBody>
          <a:bodyPr/>
          <a:lstStyle/>
          <a:p>
            <a:pPr algn="just"/>
            <a:r>
              <a:rPr lang="ar-IQ" b="1" dirty="0"/>
              <a:t>جسم الانسان بحكم تكوينه وتركيبه من الناحية التشريحية فان الجهاز الحركي يتكون من (الجهازين العظمي والعضلي) هو المعني بشؤون اجزاء الجسم بمختلف انواعها، فنجد ان كل جزء من هذه الاجزاء تتفق وطبيعة المفصل التي تتم فيه الحركة وبشكل عام فان الحركات الاساسية:</a:t>
            </a:r>
            <a:endParaRPr lang="ar-IQ" dirty="0"/>
          </a:p>
        </p:txBody>
      </p:sp>
    </p:spTree>
    <p:extLst>
      <p:ext uri="{BB962C8B-B14F-4D97-AF65-F5344CB8AC3E}">
        <p14:creationId xmlns:p14="http://schemas.microsoft.com/office/powerpoint/2010/main" val="378992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t>الثني </a:t>
            </a:r>
            <a:r>
              <a:rPr lang="en-US" b="1" dirty="0"/>
              <a:t>Flexion:</a:t>
            </a:r>
            <a:r>
              <a:rPr lang="ar-IQ" b="1" dirty="0"/>
              <a:t> </a:t>
            </a:r>
            <a:r>
              <a:rPr lang="ar-IQ" b="1" dirty="0" smtClean="0"/>
              <a:t>:المد: </a:t>
            </a:r>
            <a:r>
              <a:rPr lang="en-US" b="1" dirty="0" smtClean="0"/>
              <a:t>Extension</a:t>
            </a:r>
            <a:r>
              <a:rPr lang="ar-IQ" b="1" dirty="0" smtClean="0"/>
              <a:t>: </a:t>
            </a:r>
            <a:endParaRPr lang="ar-IQ" dirty="0"/>
          </a:p>
        </p:txBody>
      </p:sp>
      <p:sp>
        <p:nvSpPr>
          <p:cNvPr id="3" name="عنصر نائب للمحتوى 2"/>
          <p:cNvSpPr>
            <a:spLocks noGrp="1"/>
          </p:cNvSpPr>
          <p:nvPr>
            <p:ph idx="1"/>
          </p:nvPr>
        </p:nvSpPr>
        <p:spPr/>
        <p:txBody>
          <a:bodyPr/>
          <a:lstStyle/>
          <a:p>
            <a:r>
              <a:rPr lang="ar-IQ" b="1" dirty="0" err="1" smtClean="0"/>
              <a:t>الثني:ويقصد</a:t>
            </a:r>
            <a:r>
              <a:rPr lang="ar-IQ" b="1" dirty="0" smtClean="0"/>
              <a:t> </a:t>
            </a:r>
            <a:r>
              <a:rPr lang="ar-IQ" b="1" dirty="0"/>
              <a:t>بالثني تقريب العظمين المتحركين من بعضها</a:t>
            </a:r>
            <a:r>
              <a:rPr lang="ar-IQ" b="1" dirty="0" smtClean="0"/>
              <a:t>.</a:t>
            </a:r>
          </a:p>
          <a:p>
            <a:pPr lvl="0"/>
            <a:r>
              <a:rPr lang="ar-IQ" b="1" dirty="0" smtClean="0"/>
              <a:t>المد: هي ابعاد العظام المتحركة بعضها عن بعض.</a:t>
            </a:r>
            <a:endParaRPr lang="en-US" dirty="0" smtClean="0"/>
          </a:p>
          <a:p>
            <a:endParaRPr lang="ar-IQ" b="1" dirty="0" smtClean="0"/>
          </a:p>
          <a:p>
            <a:endParaRPr lang="ar-IQ" dirty="0"/>
          </a:p>
        </p:txBody>
      </p:sp>
      <p:pic>
        <p:nvPicPr>
          <p:cNvPr id="1030" name="Picture 6" descr="D:\d\الثني والمد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136019"/>
            <a:ext cx="4164346" cy="268299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الثني والمد.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36" y="3008770"/>
            <a:ext cx="3901596" cy="2937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132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a:t>التقريب: </a:t>
            </a:r>
            <a:r>
              <a:rPr lang="en-US" b="1" dirty="0"/>
              <a:t>Adduction</a:t>
            </a:r>
            <a:r>
              <a:rPr lang="ar-IQ" b="1" dirty="0"/>
              <a:t>: التبعيد: </a:t>
            </a:r>
            <a:r>
              <a:rPr lang="en-US" b="1" dirty="0"/>
              <a:t>Abduction</a:t>
            </a:r>
            <a:r>
              <a:rPr lang="ar-IQ" b="1" dirty="0"/>
              <a:t>:</a:t>
            </a:r>
            <a:endParaRPr lang="ar-IQ" dirty="0"/>
          </a:p>
        </p:txBody>
      </p:sp>
      <p:sp>
        <p:nvSpPr>
          <p:cNvPr id="3" name="عنصر نائب للمحتوى 2"/>
          <p:cNvSpPr>
            <a:spLocks noGrp="1"/>
          </p:cNvSpPr>
          <p:nvPr>
            <p:ph idx="1"/>
          </p:nvPr>
        </p:nvSpPr>
        <p:spPr/>
        <p:txBody>
          <a:bodyPr/>
          <a:lstStyle/>
          <a:p>
            <a:r>
              <a:rPr lang="ar-IQ" b="1" dirty="0"/>
              <a:t>هي عملية تحريك جزء الجسم باتجاه الخط الممثل لمنتصف الجسم</a:t>
            </a:r>
            <a:r>
              <a:rPr lang="ar-IQ" b="1" dirty="0" smtClean="0"/>
              <a:t>.</a:t>
            </a:r>
          </a:p>
          <a:p>
            <a:r>
              <a:rPr lang="ar-IQ" b="1" dirty="0"/>
              <a:t>هي عملية تحريك جزء الجسم بالاتجاه البعيد عن الخط الممثل لمنتصف الجسم</a:t>
            </a:r>
            <a:r>
              <a:rPr lang="ar-IQ" b="1" dirty="0" smtClean="0"/>
              <a:t>.</a:t>
            </a:r>
          </a:p>
          <a:p>
            <a:endParaRPr lang="ar-IQ" dirty="0"/>
          </a:p>
        </p:txBody>
      </p:sp>
      <p:pic>
        <p:nvPicPr>
          <p:cNvPr id="2051" name="Picture 3" descr="D:\d\التقريب والتبعيد.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833664"/>
            <a:ext cx="4909728" cy="30243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d\تقريب وتبعيد1.jpg"/>
          <p:cNvPicPr>
            <a:picLocks noChangeAspect="1" noChangeArrowheads="1"/>
          </p:cNvPicPr>
          <p:nvPr/>
        </p:nvPicPr>
        <p:blipFill rotWithShape="1">
          <a:blip r:embed="rId3">
            <a:extLst>
              <a:ext uri="{28A0092B-C50C-407E-A947-70E740481C1C}">
                <a14:useLocalDpi xmlns:a14="http://schemas.microsoft.com/office/drawing/2010/main" val="0"/>
              </a:ext>
            </a:extLst>
          </a:blip>
          <a:srcRect l="20607"/>
          <a:stretch/>
        </p:blipFill>
        <p:spPr bwMode="auto">
          <a:xfrm>
            <a:off x="0" y="3833664"/>
            <a:ext cx="3747038"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066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t>الرفع: </a:t>
            </a:r>
            <a:r>
              <a:rPr lang="en-US" b="1" dirty="0"/>
              <a:t>Elevation</a:t>
            </a:r>
            <a:r>
              <a:rPr lang="ar-IQ" b="1" dirty="0" smtClean="0"/>
              <a:t>:</a:t>
            </a:r>
            <a:r>
              <a:rPr lang="ar-IQ" b="1" dirty="0"/>
              <a:t>الخفض: </a:t>
            </a:r>
            <a:r>
              <a:rPr lang="en-US" b="1" dirty="0"/>
              <a:t>Depression</a:t>
            </a:r>
            <a:r>
              <a:rPr lang="ar-IQ" b="1" dirty="0"/>
              <a:t>:</a:t>
            </a:r>
            <a:endParaRPr lang="ar-IQ" dirty="0"/>
          </a:p>
        </p:txBody>
      </p:sp>
      <p:sp>
        <p:nvSpPr>
          <p:cNvPr id="3" name="عنصر نائب للمحتوى 2"/>
          <p:cNvSpPr>
            <a:spLocks noGrp="1"/>
          </p:cNvSpPr>
          <p:nvPr>
            <p:ph idx="1"/>
          </p:nvPr>
        </p:nvSpPr>
        <p:spPr/>
        <p:txBody>
          <a:bodyPr/>
          <a:lstStyle/>
          <a:p>
            <a:r>
              <a:rPr lang="ar-IQ" b="1" dirty="0" smtClean="0"/>
              <a:t>الرفع: هي </a:t>
            </a:r>
            <a:r>
              <a:rPr lang="ar-IQ" b="1" dirty="0"/>
              <a:t>عملية رفع جزء من اجزاء الجسم الى الاعلى</a:t>
            </a:r>
            <a:r>
              <a:rPr lang="ar-IQ" b="1" dirty="0" smtClean="0"/>
              <a:t>.</a:t>
            </a:r>
          </a:p>
          <a:p>
            <a:pPr lvl="0"/>
            <a:r>
              <a:rPr lang="ar-IQ" b="1" dirty="0" smtClean="0"/>
              <a:t>الخفض: هي </a:t>
            </a:r>
            <a:r>
              <a:rPr lang="ar-IQ" b="1" dirty="0"/>
              <a:t>عكس عملية الرفع اي خفض جزء الجسم الى الاسفل.</a:t>
            </a:r>
            <a:endParaRPr lang="en-US" dirty="0"/>
          </a:p>
          <a:p>
            <a:endParaRPr lang="ar-IQ" dirty="0"/>
          </a:p>
        </p:txBody>
      </p:sp>
      <p:pic>
        <p:nvPicPr>
          <p:cNvPr id="3074" name="Picture 2" descr="D:\d\رفع وخفظ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212976"/>
            <a:ext cx="4498082" cy="364502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d\رفع وخفظ.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2976"/>
            <a:ext cx="4499992" cy="36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60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smtClean="0"/>
              <a:t>التدوير</a:t>
            </a:r>
            <a:r>
              <a:rPr lang="en-US" b="1" dirty="0" smtClean="0"/>
              <a:t>Rotation</a:t>
            </a:r>
            <a:r>
              <a:rPr lang="ar-IQ" b="1" dirty="0" smtClean="0"/>
              <a:t>:</a:t>
            </a:r>
            <a:r>
              <a:rPr lang="ar-IQ" b="1" dirty="0"/>
              <a:t>الدوران: </a:t>
            </a:r>
            <a:r>
              <a:rPr lang="en-US" b="1" dirty="0"/>
              <a:t>Circumduction</a:t>
            </a:r>
            <a:r>
              <a:rPr lang="ar-IQ" b="1" dirty="0"/>
              <a:t>:</a:t>
            </a:r>
            <a:endParaRPr lang="ar-IQ" dirty="0"/>
          </a:p>
        </p:txBody>
      </p:sp>
      <p:sp>
        <p:nvSpPr>
          <p:cNvPr id="3" name="عنصر نائب للمحتوى 2"/>
          <p:cNvSpPr>
            <a:spLocks noGrp="1"/>
          </p:cNvSpPr>
          <p:nvPr>
            <p:ph idx="1"/>
          </p:nvPr>
        </p:nvSpPr>
        <p:spPr>
          <a:xfrm>
            <a:off x="457200" y="1600200"/>
            <a:ext cx="8229600" cy="4565104"/>
          </a:xfrm>
        </p:spPr>
        <p:txBody>
          <a:bodyPr/>
          <a:lstStyle/>
          <a:p>
            <a:pPr algn="just"/>
            <a:r>
              <a:rPr lang="ar-IQ" b="1" dirty="0" smtClean="0"/>
              <a:t>التدوير: تتم </a:t>
            </a:r>
            <a:r>
              <a:rPr lang="ar-IQ" b="1" dirty="0"/>
              <a:t>الحركة في هذه الحالة حول المحور الطولي</a:t>
            </a:r>
            <a:r>
              <a:rPr lang="ar-IQ" b="1" dirty="0" smtClean="0"/>
              <a:t>.</a:t>
            </a:r>
          </a:p>
          <a:p>
            <a:pPr lvl="0" algn="just"/>
            <a:r>
              <a:rPr lang="ar-IQ" b="1" dirty="0" smtClean="0"/>
              <a:t>الدوران: يقصد </a:t>
            </a:r>
            <a:r>
              <a:rPr lang="ar-IQ" b="1" dirty="0"/>
              <a:t>بحركة الدوران ان الجزء المتحرك يرسم اثناء حركته دائرة وتشمل هذه الحركة مجموعة حركات، كالثني، المد، التبعيد، التقريب.</a:t>
            </a:r>
            <a:endParaRPr lang="en-US" dirty="0"/>
          </a:p>
          <a:p>
            <a:pPr algn="just"/>
            <a:endParaRPr lang="ar-IQ" dirty="0"/>
          </a:p>
        </p:txBody>
      </p:sp>
      <p:pic>
        <p:nvPicPr>
          <p:cNvPr id="4098" name="Picture 2" descr="D:\d\rot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799" y="3826768"/>
            <a:ext cx="4544767" cy="302433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d\rot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826768"/>
            <a:ext cx="4571799"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43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d\Rotation+Circumdu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073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t>الكب: </a:t>
            </a:r>
            <a:r>
              <a:rPr lang="en-US" b="1" dirty="0"/>
              <a:t>Pronation</a:t>
            </a:r>
            <a:r>
              <a:rPr lang="ar-IQ" b="1" dirty="0"/>
              <a:t>:</a:t>
            </a:r>
            <a:r>
              <a:rPr lang="ar-IQ" b="1" dirty="0" smtClean="0"/>
              <a:t>البطح</a:t>
            </a:r>
            <a:r>
              <a:rPr lang="ar-IQ" b="1" dirty="0"/>
              <a:t>: </a:t>
            </a:r>
            <a:r>
              <a:rPr lang="en-US" b="1" dirty="0"/>
              <a:t>Supination</a:t>
            </a:r>
            <a:r>
              <a:rPr lang="ar-IQ" b="1" dirty="0"/>
              <a:t>: </a:t>
            </a:r>
            <a:endParaRPr lang="ar-IQ" dirty="0"/>
          </a:p>
        </p:txBody>
      </p:sp>
      <p:sp>
        <p:nvSpPr>
          <p:cNvPr id="3" name="عنصر نائب للمحتوى 2"/>
          <p:cNvSpPr>
            <a:spLocks noGrp="1"/>
          </p:cNvSpPr>
          <p:nvPr>
            <p:ph idx="1"/>
          </p:nvPr>
        </p:nvSpPr>
        <p:spPr/>
        <p:txBody>
          <a:bodyPr/>
          <a:lstStyle/>
          <a:p>
            <a:pPr algn="just"/>
            <a:r>
              <a:rPr lang="ar-IQ" b="1" dirty="0" smtClean="0"/>
              <a:t>الكب: </a:t>
            </a:r>
            <a:r>
              <a:rPr lang="ar-IQ" b="1" dirty="0"/>
              <a:t>يقصد بحركة الكب تدوير اليد او اليد والساعد من مفصل المرفق الى الداخل وتتم الحركة حول المحور الطولي للساعد بحيث تواجه ظهر اليد الى الاعلى.</a:t>
            </a:r>
            <a:endParaRPr lang="ar-IQ" b="1" dirty="0" smtClean="0"/>
          </a:p>
          <a:p>
            <a:pPr algn="just"/>
            <a:r>
              <a:rPr lang="ar-IQ" b="1" dirty="0" smtClean="0"/>
              <a:t>البطح: هي </a:t>
            </a:r>
            <a:r>
              <a:rPr lang="ar-IQ" b="1" dirty="0"/>
              <a:t>عكس عملية الكب تماماً اي تدوير اليد او اليد والساعد من مفصل المرفق الى الخارج بحيث تواجه باطن اليد الى الاعلى</a:t>
            </a:r>
            <a:r>
              <a:rPr lang="ar-IQ" b="1" dirty="0" smtClean="0"/>
              <a:t>.</a:t>
            </a:r>
            <a:endParaRPr lang="ar-IQ" dirty="0"/>
          </a:p>
        </p:txBody>
      </p:sp>
      <p:pic>
        <p:nvPicPr>
          <p:cNvPr id="5122" name="Picture 2" descr="D:\d\حركة الكب.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400" y="4581128"/>
            <a:ext cx="4619600" cy="225246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d\حركة الكب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08" y="4122759"/>
            <a:ext cx="4499992" cy="2710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092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الحركات الاساسية-المحاور والمسطحات- المفاصل">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الحركات الاساسية-المحاور والمسطحات- المفاصل</Template>
  <TotalTime>999</TotalTime>
  <Words>624</Words>
  <Application>Microsoft Office PowerPoint</Application>
  <PresentationFormat>عرض على الشاشة (3:4)‏</PresentationFormat>
  <Paragraphs>50</Paragraphs>
  <Slides>28</Slides>
  <Notes>0</Notes>
  <HiddenSlides>0</HiddenSlides>
  <MMClips>0</MMClips>
  <ScaleCrop>false</ScaleCrop>
  <HeadingPairs>
    <vt:vector size="4" baseType="variant">
      <vt:variant>
        <vt:lpstr>نسق</vt:lpstr>
      </vt:variant>
      <vt:variant>
        <vt:i4>1</vt:i4>
      </vt:variant>
      <vt:variant>
        <vt:lpstr>عناوين الشرائح</vt:lpstr>
      </vt:variant>
      <vt:variant>
        <vt:i4>28</vt:i4>
      </vt:variant>
    </vt:vector>
  </HeadingPairs>
  <TitlesOfParts>
    <vt:vector size="29" baseType="lpstr">
      <vt:lpstr>الحركات الاساسية-المحاور والمسطحات- المفاصل</vt:lpstr>
      <vt:lpstr>عرض تقديمي في PowerPoint</vt:lpstr>
      <vt:lpstr>عرض تقديمي في PowerPoint</vt:lpstr>
      <vt:lpstr> الحركات الاساسية في جسم الانسان: </vt:lpstr>
      <vt:lpstr>الثني Flexion: :المد: Extension: </vt:lpstr>
      <vt:lpstr>التقريب: Adduction: التبعيد: Abduction:</vt:lpstr>
      <vt:lpstr>الرفع: Elevation:الخفض: Depression:</vt:lpstr>
      <vt:lpstr>التدويرRotation:الدوران: Circumduction:</vt:lpstr>
      <vt:lpstr>عرض تقديمي في PowerPoint</vt:lpstr>
      <vt:lpstr>الكب: Pronation:البطح: Supination: </vt:lpstr>
      <vt:lpstr>    المحاور والمسطحات: </vt:lpstr>
      <vt:lpstr> 1. المحور الطولي: </vt:lpstr>
      <vt:lpstr>2. المحور العرضي:</vt:lpstr>
      <vt:lpstr>3. المحور العميق (السهمي):</vt:lpstr>
      <vt:lpstr> ب- المسطحات (المستويات): 1.المسطح الامامي:  </vt:lpstr>
      <vt:lpstr>2. المسطح الجانبي: </vt:lpstr>
      <vt:lpstr>3. المسطح العرضي: </vt:lpstr>
      <vt:lpstr>المفاصل JOINTS </vt:lpstr>
      <vt:lpstr>Joints of Body </vt:lpstr>
      <vt:lpstr> 1. المفصل الرزي: Hinge joint: </vt:lpstr>
      <vt:lpstr>عرض تقديمي في PowerPoint</vt:lpstr>
      <vt:lpstr> 2. المفصل الارتكازي: Pivot joint: </vt:lpstr>
      <vt:lpstr> 3.مفصل الكرة والحق: Ball and Socket joint: </vt:lpstr>
      <vt:lpstr>عرض تقديمي في PowerPoint</vt:lpstr>
      <vt:lpstr> 4. المفصل الانزلاقي: Gliding joint: </vt:lpstr>
      <vt:lpstr> 5. المفصل السرجي: Saddle joint: </vt:lpstr>
      <vt:lpstr> 6. المفصل اللقمي: Condyioid:  </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d.ali</dc:creator>
  <cp:lastModifiedBy>d.ali</cp:lastModifiedBy>
  <cp:revision>9</cp:revision>
  <dcterms:created xsi:type="dcterms:W3CDTF">2017-11-19T19:06:21Z</dcterms:created>
  <dcterms:modified xsi:type="dcterms:W3CDTF">2017-11-20T19:09:14Z</dcterms:modified>
</cp:coreProperties>
</file>