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0" r:id="rId5"/>
    <p:sldId id="261" r:id="rId6"/>
    <p:sldId id="262" r:id="rId7"/>
    <p:sldId id="27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6679" autoAdjust="0"/>
  </p:normalViewPr>
  <p:slideViewPr>
    <p:cSldViewPr>
      <p:cViewPr varScale="1">
        <p:scale>
          <a:sx n="63" d="100"/>
          <a:sy n="63" d="100"/>
        </p:scale>
        <p:origin x="-15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8" name="عنصر نائب للتاريخ 27"/>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17" name="عنصر نائب للتذييل 16"/>
          <p:cNvSpPr>
            <a:spLocks noGrp="1"/>
          </p:cNvSpPr>
          <p:nvPr>
            <p:ph type="ftr" sz="quarter" idx="11"/>
          </p:nvPr>
        </p:nvSpPr>
        <p:spPr/>
        <p:txBody>
          <a:bodyPr/>
          <a:lstStyle>
            <a:extLst/>
          </a:lstStyle>
          <a:p>
            <a:endParaRPr lang="ar-IQ"/>
          </a:p>
        </p:txBody>
      </p:sp>
      <p:sp>
        <p:nvSpPr>
          <p:cNvPr id="29" name="عنصر نائب لرقم الشريحة 28"/>
          <p:cNvSpPr>
            <a:spLocks noGrp="1"/>
          </p:cNvSpPr>
          <p:nvPr>
            <p:ph type="sldNum" sz="quarter" idx="12"/>
          </p:nvPr>
        </p:nvSpPr>
        <p:spPr/>
        <p:txBody>
          <a:bodyPr/>
          <a:lstStyle>
            <a:extLst/>
          </a:lstStyle>
          <a:p>
            <a:fld id="{CB9A0FA1-AF04-4567-9385-A7447BA15839}" type="slidenum">
              <a:rPr lang="ar-IQ" smtClean="0"/>
              <a:t>‹#›</a:t>
            </a:fld>
            <a:endParaRPr lang="ar-IQ"/>
          </a:p>
        </p:txBody>
      </p:sp>
      <p:sp>
        <p:nvSpPr>
          <p:cNvPr id="32" name="مستطيل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مستطيل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مستطيل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مستطيل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مستطيل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عنوان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56" name="مستطيل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مستطيل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مستطيل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مستطيل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981200" cy="5851525"/>
          </a:xfrm>
        </p:spPr>
        <p:txBody>
          <a:bodyPr vert="eaVert" anchor="ct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58674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شكل حر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شكل حر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شكل حر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شكل حر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شكل حر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شكل حر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شكل حر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شكل حر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شكل حر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شكل حر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شكل حر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شكل حر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شكل حر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شكل حر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شكل حر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عنصر نائب للنص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B9A0FA1-AF04-4567-9385-A7447BA15839}" type="slidenum">
              <a:rPr lang="ar-IQ" smtClean="0"/>
              <a:t>‹#›</a:t>
            </a:fld>
            <a:endParaRPr lang="ar-IQ"/>
          </a:p>
        </p:txBody>
      </p:sp>
      <p:sp>
        <p:nvSpPr>
          <p:cNvPr id="7" name="مستطيل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ar-SA" smtClean="0"/>
              <a:t>انقر لتحرير نمط العنوان الرئيسي</a:t>
            </a:r>
            <a:endParaRPr kumimoji="0" lang="en-US"/>
          </a:p>
        </p:txBody>
      </p:sp>
      <p:sp>
        <p:nvSpPr>
          <p:cNvPr id="8" name="مستطيل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مستطيل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ستطيل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2064"/>
            <a:ext cx="8229600" cy="9144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5" name="مستطيل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504824" y="512064"/>
            <a:ext cx="7772400" cy="914400"/>
          </a:xfrm>
        </p:spPr>
        <p:txBody>
          <a:bodyPr anchor="t"/>
          <a:lstStyle>
            <a:lvl1pPr>
              <a:defRPr sz="400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CB9A0FA1-AF04-4567-9385-A7447BA15839}" type="slidenum">
              <a:rPr lang="ar-IQ" smtClean="0"/>
              <a:t>‹#›</a:t>
            </a:fld>
            <a:endParaRPr lang="ar-IQ"/>
          </a:p>
        </p:txBody>
      </p:sp>
      <p:sp>
        <p:nvSpPr>
          <p:cNvPr id="16" name="مستطيل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مستطيل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مستطيل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مستطيل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مستطيل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مستطيل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مستطيل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مستطيل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مستطيل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2064"/>
            <a:ext cx="7772400" cy="914400"/>
          </a:xfrm>
        </p:spPr>
        <p:txBody>
          <a:bodyPr/>
          <a:lstStyle>
            <a:lvl1pPr>
              <a:defRPr sz="4000" cap="none" baseline="0"/>
            </a:lvl1pPr>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273050"/>
            <a:ext cx="8229600" cy="1162050"/>
          </a:xfrm>
        </p:spPr>
        <p:txBody>
          <a:bodyPr anchor="ctr"/>
          <a:lstStyle>
            <a:lvl1pPr algn="l">
              <a:buNone/>
              <a:defRPr sz="3600" b="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487D00-4F5B-451C-B028-22B9D9FF32C1}" type="datetimeFigureOut">
              <a:rPr lang="ar-IQ" smtClean="0"/>
              <a:t>25/06/1439</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CB9A0FA1-AF04-4567-9385-A7447BA1583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رابط مستقيم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مجموعة 9"/>
          <p:cNvGrpSpPr/>
          <p:nvPr/>
        </p:nvGrpSpPr>
        <p:grpSpPr>
          <a:xfrm rot="5400000">
            <a:off x="8514581" y="1219200"/>
            <a:ext cx="132763" cy="128466"/>
            <a:chOff x="6668087" y="1297746"/>
            <a:chExt cx="161840" cy="156602"/>
          </a:xfrm>
        </p:grpSpPr>
        <p:cxnSp>
          <p:nvCxnSpPr>
            <p:cNvPr id="15" name="رابط مستقيم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رابط مستقيم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رابط مستقيم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عنوان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ar-SA" smtClean="0"/>
              <a:t>انقر فوق الأيقونة لإضافة صورة</a:t>
            </a:r>
            <a:endParaRPr kumimoji="0" lang="en-US"/>
          </a:p>
        </p:txBody>
      </p:sp>
      <p:sp>
        <p:nvSpPr>
          <p:cNvPr id="4" name="عنصر نائب للنص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grpSp>
        <p:nvGrpSpPr>
          <p:cNvPr id="14" name="مجموعة 13"/>
          <p:cNvGrpSpPr/>
          <p:nvPr/>
        </p:nvGrpSpPr>
        <p:grpSpPr>
          <a:xfrm rot="5400000">
            <a:off x="8666981" y="1371600"/>
            <a:ext cx="132763" cy="128466"/>
            <a:chOff x="6668087" y="1297746"/>
            <a:chExt cx="161840" cy="156602"/>
          </a:xfrm>
        </p:grpSpPr>
        <p:cxnSp>
          <p:nvCxnSpPr>
            <p:cNvPr id="11" name="رابط مستقيم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رابط مستقيم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مجموعة 17"/>
          <p:cNvGrpSpPr/>
          <p:nvPr/>
        </p:nvGrpSpPr>
        <p:grpSpPr>
          <a:xfrm rot="5400000">
            <a:off x="8320088" y="1474763"/>
            <a:ext cx="132763" cy="128466"/>
            <a:chOff x="6668087" y="1297746"/>
            <a:chExt cx="161840" cy="156602"/>
          </a:xfrm>
        </p:grpSpPr>
        <p:cxnSp>
          <p:nvCxnSpPr>
            <p:cNvPr id="19" name="رابط مستقيم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رابط مستقيم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رابط مستقيم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عنصر نائب للتاريخ 4"/>
          <p:cNvSpPr>
            <a:spLocks noGrp="1"/>
          </p:cNvSpPr>
          <p:nvPr>
            <p:ph type="dt" sz="half" idx="10"/>
          </p:nvPr>
        </p:nvSpPr>
        <p:spPr>
          <a:xfrm>
            <a:off x="6477000" y="55499"/>
            <a:ext cx="2133600" cy="365125"/>
          </a:xfrm>
        </p:spPr>
        <p:txBody>
          <a:bodyPr/>
          <a:lstStyle>
            <a:extLst/>
          </a:lstStyle>
          <a:p>
            <a:fld id="{1B487D00-4F5B-451C-B028-22B9D9FF32C1}" type="datetimeFigureOut">
              <a:rPr lang="ar-IQ" smtClean="0"/>
              <a:t>25/06/1439</a:t>
            </a:fld>
            <a:endParaRPr lang="ar-IQ"/>
          </a:p>
        </p:txBody>
      </p:sp>
      <p:sp>
        <p:nvSpPr>
          <p:cNvPr id="6" name="عنصر نائب للتذييل 5"/>
          <p:cNvSpPr>
            <a:spLocks noGrp="1"/>
          </p:cNvSpPr>
          <p:nvPr>
            <p:ph type="ftr" sz="quarter" idx="11"/>
          </p:nvPr>
        </p:nvSpPr>
        <p:spPr>
          <a:xfrm>
            <a:off x="914400" y="55499"/>
            <a:ext cx="5562600" cy="365125"/>
          </a:xfrm>
        </p:spPr>
        <p:txBody>
          <a:bodyPr/>
          <a:lstStyle>
            <a:extLst/>
          </a:lstStyle>
          <a:p>
            <a:endParaRPr lang="ar-IQ"/>
          </a:p>
        </p:txBody>
      </p:sp>
      <p:sp>
        <p:nvSpPr>
          <p:cNvPr id="7" name="عنصر نائب لرقم الشريحة 6"/>
          <p:cNvSpPr>
            <a:spLocks noGrp="1"/>
          </p:cNvSpPr>
          <p:nvPr>
            <p:ph type="sldNum" sz="quarter" idx="12"/>
          </p:nvPr>
        </p:nvSpPr>
        <p:spPr>
          <a:xfrm>
            <a:off x="8610600" y="55499"/>
            <a:ext cx="457200" cy="365125"/>
          </a:xfrm>
        </p:spPr>
        <p:txBody>
          <a:bodyPr/>
          <a:lstStyle>
            <a:extLst/>
          </a:lstStyle>
          <a:p>
            <a:fld id="{CB9A0FA1-AF04-4567-9385-A7447BA1583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مستطيل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مستطيل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مستطيل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مستطيل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مستطيل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عنصر نائب للعنوان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B487D00-4F5B-451C-B028-22B9D9FF32C1}" type="datetimeFigureOut">
              <a:rPr lang="ar-IQ" smtClean="0"/>
              <a:t>25/06/1439</a:t>
            </a:fld>
            <a:endParaRPr lang="ar-IQ"/>
          </a:p>
        </p:txBody>
      </p:sp>
      <p:sp>
        <p:nvSpPr>
          <p:cNvPr id="3" name="عنصر نائب للتذييل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IQ"/>
          </a:p>
        </p:txBody>
      </p:sp>
      <p:sp>
        <p:nvSpPr>
          <p:cNvPr id="23" name="عنصر نائب لرقم الشريحة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B9A0FA1-AF04-4567-9385-A7447BA15839}"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sz="4800" b="1" dirty="0" smtClean="0"/>
              <a:t>الحركات الدائرية</a:t>
            </a:r>
            <a:endParaRPr lang="ar-IQ" sz="4800" b="1"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976749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61821" y="29212"/>
            <a:ext cx="871296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sng" strike="noStrike" cap="none" normalizeH="0" baseline="0" dirty="0" smtClean="0">
                <a:ln>
                  <a:noFill/>
                </a:ln>
                <a:solidFill>
                  <a:schemeClr val="tx1"/>
                </a:solidFill>
                <a:effectLst/>
                <a:latin typeface="Calibri" pitchFamily="34" charset="0"/>
                <a:ea typeface="Times New Roman" pitchFamily="18" charset="0"/>
                <a:cs typeface="+mj-cs"/>
              </a:rPr>
              <a:t>الحل:</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نحول قيمة الزاوية من وحدة الدرجة إلى وحدة نصف قطرية</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الزاوية = طول القوس/نصف القطر</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طول القوس = 90×6</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 540 </a:t>
            </a:r>
            <a:r>
              <a:rPr kumimoji="0" lang="ar-SA" sz="2000" b="1" i="0" u="none" strike="noStrike" cap="none" normalizeH="0" baseline="0" dirty="0" err="1" smtClean="0">
                <a:ln>
                  <a:noFill/>
                </a:ln>
                <a:solidFill>
                  <a:schemeClr val="tx1"/>
                </a:solidFill>
                <a:effectLst/>
                <a:latin typeface="Calibri" pitchFamily="34" charset="0"/>
                <a:ea typeface="Times New Roman" pitchFamily="18" charset="0"/>
                <a:cs typeface="+mj-cs"/>
              </a:rPr>
              <a:t>سم.درجة</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نقسم الرقم أعلاه على قيمة القطاع (درجة الزاوية نصف القطرية والبالغة 57.3 وهي ثابتة فنتخلص من وحدة الدرجة </a:t>
            </a:r>
            <a:endParaRPr kumimoji="0" lang="ar-IQ" sz="2000" b="1" i="0" u="none" strike="noStrike" cap="none" normalizeH="0" baseline="0" dirty="0" smtClean="0">
              <a:ln>
                <a:noFill/>
              </a:ln>
              <a:solidFill>
                <a:schemeClr val="tx1"/>
              </a:solidFill>
              <a:effectLst/>
              <a:latin typeface="Calibri" pitchFamily="34" charset="0"/>
              <a:ea typeface="Times New Roman" pitchFamily="18" charset="0"/>
              <a:cs typeface="+mj-cs"/>
            </a:endParaRPr>
          </a:p>
        </p:txBody>
      </p:sp>
      <p:graphicFrame>
        <p:nvGraphicFramePr>
          <p:cNvPr id="5" name="جدول 4"/>
          <p:cNvGraphicFramePr>
            <a:graphicFrameLocks noGrp="1"/>
          </p:cNvGraphicFramePr>
          <p:nvPr>
            <p:extLst>
              <p:ext uri="{D42A27DB-BD31-4B8C-83A1-F6EECF244321}">
                <p14:modId xmlns:p14="http://schemas.microsoft.com/office/powerpoint/2010/main" val="3586775915"/>
              </p:ext>
            </p:extLst>
          </p:nvPr>
        </p:nvGraphicFramePr>
        <p:xfrm>
          <a:off x="539552" y="2420888"/>
          <a:ext cx="7056785" cy="4302846"/>
        </p:xfrm>
        <a:graphic>
          <a:graphicData uri="http://schemas.openxmlformats.org/drawingml/2006/table">
            <a:tbl>
              <a:tblPr rtl="1" firstRow="1" firstCol="1" bandRow="1">
                <a:tableStyleId>{5C22544A-7EE6-4342-B048-85BDC9FD1C3A}</a:tableStyleId>
              </a:tblPr>
              <a:tblGrid>
                <a:gridCol w="2004382"/>
                <a:gridCol w="424651"/>
                <a:gridCol w="103600"/>
                <a:gridCol w="429776"/>
                <a:gridCol w="203836"/>
                <a:gridCol w="693041"/>
                <a:gridCol w="599276"/>
                <a:gridCol w="631890"/>
                <a:gridCol w="366904"/>
                <a:gridCol w="641402"/>
                <a:gridCol w="958027"/>
              </a:tblGrid>
              <a:tr h="174417">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c gridSpan="3">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hMerge="1">
                  <a:txBody>
                    <a:bodyPr/>
                    <a:lstStyle/>
                    <a:p>
                      <a:pPr rtl="1"/>
                      <a:endParaRPr lang="ar-IQ"/>
                    </a:p>
                  </a:txBody>
                  <a:tcPr/>
                </a:tc>
                <a:tc hMerge="1">
                  <a:txBody>
                    <a:bodyPr/>
                    <a:lstStyle/>
                    <a:p>
                      <a:pPr rtl="1"/>
                      <a:endParaRPr lang="ar-IQ"/>
                    </a:p>
                  </a:txBody>
                  <a:tcPr/>
                </a:tc>
                <a:tc gridSpan="4">
                  <a:txBody>
                    <a:bodyPr/>
                    <a:lstStyle/>
                    <a:p>
                      <a:pPr algn="ctr" rtl="1">
                        <a:lnSpc>
                          <a:spcPct val="115000"/>
                        </a:lnSpc>
                        <a:spcAft>
                          <a:spcPts val="1000"/>
                        </a:spcAft>
                      </a:pPr>
                      <a:r>
                        <a:rPr lang="ar-SA" sz="1400">
                          <a:effectLst/>
                        </a:rPr>
                        <a:t>540</a:t>
                      </a:r>
                      <a:endParaRPr lang="en-US" sz="1100">
                        <a:effectLst/>
                        <a:latin typeface="Calibri"/>
                        <a:ea typeface="Calibri"/>
                        <a:cs typeface="Arial"/>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3">
                  <a:txBody>
                    <a:bodyPr/>
                    <a:lstStyle/>
                    <a:p>
                      <a:pPr algn="r" rtl="1">
                        <a:lnSpc>
                          <a:spcPct val="115000"/>
                        </a:lnSpc>
                        <a:spcAft>
                          <a:spcPts val="1000"/>
                        </a:spcAft>
                      </a:pPr>
                      <a:r>
                        <a:rPr lang="ar-SA" sz="1200">
                          <a:effectLst/>
                        </a:rPr>
                        <a:t> </a:t>
                      </a:r>
                      <a:endParaRPr lang="en-US" sz="1100">
                        <a:effectLst/>
                        <a:latin typeface="Calibri"/>
                        <a:ea typeface="Calibri"/>
                        <a:cs typeface="Arial"/>
                      </a:endParaRPr>
                    </a:p>
                  </a:txBody>
                  <a:tcPr marL="0" marR="0" marT="0" marB="0" anchor="ctr"/>
                </a:tc>
                <a:tc hMerge="1">
                  <a:txBody>
                    <a:bodyPr/>
                    <a:lstStyle/>
                    <a:p>
                      <a:pPr rtl="1"/>
                      <a:endParaRPr lang="ar-IQ"/>
                    </a:p>
                  </a:txBody>
                  <a:tcPr/>
                </a:tc>
                <a:tc hMerge="1">
                  <a:txBody>
                    <a:bodyPr/>
                    <a:lstStyle/>
                    <a:p>
                      <a:pPr rtl="1"/>
                      <a:endParaRPr lang="ar-IQ"/>
                    </a:p>
                  </a:txBody>
                  <a:tcPr/>
                </a:tc>
              </a:tr>
              <a:tr h="246425">
                <a:tc>
                  <a:txBody>
                    <a:bodyPr/>
                    <a:lstStyle/>
                    <a:p>
                      <a:pPr algn="ctr" rtl="1">
                        <a:lnSpc>
                          <a:spcPct val="115000"/>
                        </a:lnSpc>
                        <a:spcAft>
                          <a:spcPts val="1000"/>
                        </a:spcAft>
                      </a:pPr>
                      <a:r>
                        <a:rPr lang="ar-SA" sz="1800" dirty="0">
                          <a:effectLst/>
                          <a:cs typeface="+mj-cs"/>
                        </a:rPr>
                        <a:t>طول القوس</a:t>
                      </a:r>
                      <a:endParaRPr lang="en-US" sz="1400" dirty="0">
                        <a:effectLst/>
                        <a:latin typeface="Calibri"/>
                        <a:ea typeface="Calibri"/>
                        <a:cs typeface="+mj-cs"/>
                      </a:endParaRPr>
                    </a:p>
                  </a:txBody>
                  <a:tcPr marL="68580" marR="68580" marT="0" marB="0" anchor="ctr"/>
                </a:tc>
                <a:tc gridSpan="3">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4">
                  <a:txBody>
                    <a:bodyPr/>
                    <a:lstStyle/>
                    <a:p>
                      <a:pPr algn="ctr" rtl="1">
                        <a:lnSpc>
                          <a:spcPct val="115000"/>
                        </a:lnSpc>
                        <a:spcAft>
                          <a:spcPts val="1000"/>
                        </a:spcAft>
                      </a:pPr>
                      <a:r>
                        <a:rPr lang="ar-SA" sz="2000" b="1">
                          <a:effectLst/>
                          <a:cs typeface="+mj-cs"/>
                        </a:rPr>
                        <a:t>ــــــــــ</a:t>
                      </a:r>
                      <a:endParaRPr lang="en-US" sz="20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3">
                  <a:txBody>
                    <a:bodyPr/>
                    <a:lstStyle/>
                    <a:p>
                      <a:pPr algn="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r>
              <a:tr h="246425">
                <a:tc>
                  <a:txBody>
                    <a:bodyPr/>
                    <a:lstStyle/>
                    <a:p>
                      <a:pPr algn="ctr" rtl="1">
                        <a:lnSpc>
                          <a:spcPct val="115000"/>
                        </a:lnSpc>
                        <a:spcAft>
                          <a:spcPts val="1000"/>
                        </a:spcAft>
                      </a:pPr>
                      <a:r>
                        <a:rPr lang="ar-SA" sz="1800" dirty="0">
                          <a:effectLst/>
                          <a:cs typeface="+mj-cs"/>
                        </a:rPr>
                        <a:t> </a:t>
                      </a:r>
                      <a:endParaRPr lang="en-US" sz="1400" dirty="0">
                        <a:effectLst/>
                        <a:latin typeface="Calibri"/>
                        <a:ea typeface="Calibri"/>
                        <a:cs typeface="+mj-cs"/>
                      </a:endParaRPr>
                    </a:p>
                  </a:txBody>
                  <a:tcPr marL="68580" marR="68580" marT="0" marB="0" anchor="ctr"/>
                </a:tc>
                <a:tc gridSpan="3">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4">
                  <a:txBody>
                    <a:bodyPr/>
                    <a:lstStyle/>
                    <a:p>
                      <a:pPr algn="ctr" rtl="1">
                        <a:lnSpc>
                          <a:spcPct val="115000"/>
                        </a:lnSpc>
                        <a:spcAft>
                          <a:spcPts val="1000"/>
                        </a:spcAft>
                      </a:pPr>
                      <a:r>
                        <a:rPr lang="ar-SA" sz="2000" b="1">
                          <a:effectLst/>
                          <a:cs typeface="+mj-cs"/>
                        </a:rPr>
                        <a:t>57.3</a:t>
                      </a:r>
                      <a:endParaRPr lang="en-US" sz="20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3">
                  <a:txBody>
                    <a:bodyPr/>
                    <a:lstStyle/>
                    <a:p>
                      <a:pPr algn="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r>
              <a:tr h="246425">
                <a:tc>
                  <a:txBody>
                    <a:bodyPr/>
                    <a:lstStyle/>
                    <a:p>
                      <a:pPr algn="ctr" rtl="1">
                        <a:lnSpc>
                          <a:spcPct val="115000"/>
                        </a:lnSpc>
                        <a:spcAft>
                          <a:spcPts val="1000"/>
                        </a:spcAft>
                      </a:pPr>
                      <a:r>
                        <a:rPr lang="ar-SA" sz="1800" dirty="0">
                          <a:effectLst/>
                          <a:cs typeface="+mj-cs"/>
                        </a:rPr>
                        <a:t>طول القوس</a:t>
                      </a:r>
                      <a:endParaRPr lang="en-US" sz="1400" dirty="0">
                        <a:effectLst/>
                        <a:latin typeface="Calibri"/>
                        <a:ea typeface="Calibri"/>
                        <a:cs typeface="+mj-cs"/>
                      </a:endParaRPr>
                    </a:p>
                  </a:txBody>
                  <a:tcPr marL="68580" marR="68580" marT="0" marB="0" anchor="ctr"/>
                </a:tc>
                <a:tc gridSpan="3">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4">
                  <a:txBody>
                    <a:bodyPr/>
                    <a:lstStyle/>
                    <a:p>
                      <a:pPr algn="ctr" rtl="1">
                        <a:lnSpc>
                          <a:spcPct val="115000"/>
                        </a:lnSpc>
                        <a:spcAft>
                          <a:spcPts val="1000"/>
                        </a:spcAft>
                      </a:pPr>
                      <a:r>
                        <a:rPr lang="ar-SA" sz="2000" b="1" dirty="0">
                          <a:effectLst/>
                          <a:cs typeface="+mj-cs"/>
                        </a:rPr>
                        <a:t>9.42 سم</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3">
                  <a:txBody>
                    <a:bodyPr/>
                    <a:lstStyle/>
                    <a:p>
                      <a:pPr algn="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r>
              <a:tr h="246425">
                <a:tc gridSpan="6">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gridSpan="4">
                  <a:txBody>
                    <a:bodyPr/>
                    <a:lstStyle/>
                    <a:p>
                      <a:pPr algn="ctr" rtl="1">
                        <a:lnSpc>
                          <a:spcPct val="115000"/>
                        </a:lnSpc>
                        <a:spcAft>
                          <a:spcPts val="1000"/>
                        </a:spcAft>
                      </a:pPr>
                      <a:r>
                        <a:rPr lang="ar-SA" sz="2000" b="1" dirty="0">
                          <a:effectLst/>
                          <a:cs typeface="+mj-cs"/>
                        </a:rPr>
                        <a:t>9.42</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46425">
                <a:tc gridSpan="6">
                  <a:txBody>
                    <a:bodyPr/>
                    <a:lstStyle/>
                    <a:p>
                      <a:pPr algn="ctr" rtl="1">
                        <a:lnSpc>
                          <a:spcPct val="115000"/>
                        </a:lnSpc>
                        <a:spcAft>
                          <a:spcPts val="1000"/>
                        </a:spcAft>
                      </a:pPr>
                      <a:r>
                        <a:rPr lang="ar-SA" sz="2000" b="1" dirty="0">
                          <a:effectLst/>
                          <a:cs typeface="+mj-cs"/>
                        </a:rPr>
                        <a:t>قيمة الزاوية نصف قطرية</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gridSpan="4">
                  <a:txBody>
                    <a:bodyPr/>
                    <a:lstStyle/>
                    <a:p>
                      <a:pPr algn="ctr" rtl="1">
                        <a:lnSpc>
                          <a:spcPct val="115000"/>
                        </a:lnSpc>
                        <a:spcAft>
                          <a:spcPts val="1000"/>
                        </a:spcAft>
                      </a:pPr>
                      <a:r>
                        <a:rPr lang="ar-SA" sz="2000" b="1" dirty="0">
                          <a:effectLst/>
                          <a:cs typeface="+mj-cs"/>
                        </a:rPr>
                        <a:t>ــــــــــ</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46425">
                <a:tc gridSpan="6">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gridSpan="4">
                  <a:txBody>
                    <a:bodyPr/>
                    <a:lstStyle/>
                    <a:p>
                      <a:pPr algn="ctr" rtl="1">
                        <a:lnSpc>
                          <a:spcPct val="115000"/>
                        </a:lnSpc>
                        <a:spcAft>
                          <a:spcPts val="1000"/>
                        </a:spcAft>
                      </a:pPr>
                      <a:r>
                        <a:rPr lang="ar-SA" sz="2000" b="1">
                          <a:effectLst/>
                          <a:cs typeface="+mj-cs"/>
                        </a:rPr>
                        <a:t>6</a:t>
                      </a:r>
                      <a:endParaRPr lang="en-US" sz="20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46425">
                <a:tc gridSpan="6">
                  <a:txBody>
                    <a:bodyPr/>
                    <a:lstStyle/>
                    <a:p>
                      <a:pPr algn="ctr" rtl="1">
                        <a:lnSpc>
                          <a:spcPct val="115000"/>
                        </a:lnSpc>
                        <a:spcAft>
                          <a:spcPts val="1000"/>
                        </a:spcAft>
                      </a:pPr>
                      <a:r>
                        <a:rPr lang="ar-SA" sz="2000" b="1" dirty="0">
                          <a:effectLst/>
                          <a:cs typeface="+mj-cs"/>
                        </a:rPr>
                        <a:t>قيمة الزاوية نصف قطرية</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gridSpan="4">
                  <a:txBody>
                    <a:bodyPr/>
                    <a:lstStyle/>
                    <a:p>
                      <a:pPr algn="ctr" rtl="1">
                        <a:lnSpc>
                          <a:spcPct val="115000"/>
                        </a:lnSpc>
                        <a:spcAft>
                          <a:spcPts val="1000"/>
                        </a:spcAft>
                      </a:pPr>
                      <a:r>
                        <a:rPr lang="ar-SA" sz="2000" b="1">
                          <a:effectLst/>
                          <a:cs typeface="+mj-cs"/>
                        </a:rPr>
                        <a:t>1.57 بدون وحدة</a:t>
                      </a:r>
                      <a:endParaRPr lang="en-US" sz="20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46425">
                <a:tc gridSpan="3">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2">
                  <a:txBody>
                    <a:bodyPr/>
                    <a:lstStyle/>
                    <a:p>
                      <a:pPr algn="ct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ctr" rtl="1">
                        <a:lnSpc>
                          <a:spcPct val="115000"/>
                        </a:lnSpc>
                        <a:spcAft>
                          <a:spcPts val="1000"/>
                        </a:spcAft>
                      </a:pPr>
                      <a:r>
                        <a:rPr lang="ar-SA" sz="2000" b="1" dirty="0">
                          <a:effectLst/>
                          <a:cs typeface="+mj-cs"/>
                        </a:rPr>
                        <a:t>1.57</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2000" b="1">
                          <a:effectLst/>
                          <a:cs typeface="+mj-cs"/>
                        </a:rPr>
                        <a:t> </a:t>
                      </a:r>
                      <a:endParaRPr lang="en-US" sz="2000" b="1">
                        <a:effectLst/>
                        <a:latin typeface="Calibri"/>
                        <a:ea typeface="Calibri"/>
                        <a:cs typeface="+mj-cs"/>
                      </a:endParaRPr>
                    </a:p>
                  </a:txBody>
                  <a:tcPr marL="68580" marR="68580" marT="0" marB="0" anchor="ctr"/>
                </a:tc>
              </a:tr>
              <a:tr h="246425">
                <a:tc gridSpan="3">
                  <a:txBody>
                    <a:bodyPr/>
                    <a:lstStyle/>
                    <a:p>
                      <a:pPr algn="ctr" rtl="1">
                        <a:lnSpc>
                          <a:spcPct val="115000"/>
                        </a:lnSpc>
                        <a:spcAft>
                          <a:spcPts val="1000"/>
                        </a:spcAft>
                      </a:pPr>
                      <a:r>
                        <a:rPr lang="ar-SA" sz="2000" b="1" dirty="0">
                          <a:effectLst/>
                          <a:cs typeface="+mj-cs"/>
                        </a:rPr>
                        <a:t>السرعة المحيطية</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2">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ctr" rtl="1">
                        <a:lnSpc>
                          <a:spcPct val="115000"/>
                        </a:lnSpc>
                        <a:spcAft>
                          <a:spcPts val="1000"/>
                        </a:spcAft>
                      </a:pPr>
                      <a:r>
                        <a:rPr lang="ar-SA" sz="2000" b="1" dirty="0">
                          <a:effectLst/>
                          <a:cs typeface="+mj-cs"/>
                        </a:rPr>
                        <a:t>ــــــــــ</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a:effectLst/>
                          <a:cs typeface="+mj-cs"/>
                        </a:rPr>
                        <a:t>×</a:t>
                      </a:r>
                      <a:endParaRPr lang="en-US" sz="20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2000" b="1">
                          <a:effectLst/>
                          <a:cs typeface="+mj-cs"/>
                        </a:rPr>
                        <a:t>6</a:t>
                      </a:r>
                      <a:endParaRPr lang="en-US" sz="2000" b="1">
                        <a:effectLst/>
                        <a:latin typeface="Calibri"/>
                        <a:ea typeface="Calibri"/>
                        <a:cs typeface="+mj-cs"/>
                      </a:endParaRPr>
                    </a:p>
                  </a:txBody>
                  <a:tcPr marL="68580" marR="68580" marT="0" marB="0" anchor="ctr"/>
                </a:tc>
              </a:tr>
              <a:tr h="246425">
                <a:tc gridSpan="3">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2">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ctr" rtl="1">
                        <a:lnSpc>
                          <a:spcPct val="115000"/>
                        </a:lnSpc>
                        <a:spcAft>
                          <a:spcPts val="1000"/>
                        </a:spcAft>
                      </a:pPr>
                      <a:r>
                        <a:rPr lang="ar-SA" sz="2000" b="1" dirty="0">
                          <a:effectLst/>
                          <a:cs typeface="+mj-cs"/>
                        </a:rPr>
                        <a:t>0.3</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r>
              <a:tr h="246425">
                <a:tc gridSpan="3">
                  <a:txBody>
                    <a:bodyPr/>
                    <a:lstStyle/>
                    <a:p>
                      <a:pPr algn="ctr" rtl="1">
                        <a:lnSpc>
                          <a:spcPct val="115000"/>
                        </a:lnSpc>
                        <a:spcAft>
                          <a:spcPts val="1000"/>
                        </a:spcAft>
                      </a:pPr>
                      <a:r>
                        <a:rPr lang="ar-SA" sz="2000" b="1" dirty="0">
                          <a:effectLst/>
                          <a:cs typeface="+mj-cs"/>
                        </a:rPr>
                        <a:t>السرعة المحيطية</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gridSpan="2">
                  <a:txBody>
                    <a:bodyPr/>
                    <a:lstStyle/>
                    <a:p>
                      <a:pPr algn="ctr" rtl="1">
                        <a:lnSpc>
                          <a:spcPct val="115000"/>
                        </a:lnSpc>
                        <a:spcAft>
                          <a:spcPts val="1000"/>
                        </a:spcAft>
                      </a:pPr>
                      <a:r>
                        <a:rPr lang="ar-SA" sz="2000" b="1" dirty="0">
                          <a:effectLst/>
                          <a:cs typeface="+mj-cs"/>
                        </a:rPr>
                        <a:t>=</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ctr" rtl="1">
                        <a:lnSpc>
                          <a:spcPct val="115000"/>
                        </a:lnSpc>
                        <a:spcAft>
                          <a:spcPts val="1000"/>
                        </a:spcAft>
                      </a:pPr>
                      <a:r>
                        <a:rPr lang="ar-SA" sz="2000" b="1" dirty="0">
                          <a:effectLst/>
                          <a:cs typeface="+mj-cs"/>
                        </a:rPr>
                        <a:t>31.38 سم/</a:t>
                      </a:r>
                      <a:r>
                        <a:rPr lang="ar-SA" sz="2000" b="1" dirty="0" err="1">
                          <a:effectLst/>
                          <a:cs typeface="+mj-cs"/>
                        </a:rPr>
                        <a:t>ثا</a:t>
                      </a:r>
                      <a:endParaRPr lang="en-US" sz="20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2000" b="1" dirty="0">
                          <a:effectLst/>
                          <a:cs typeface="+mj-cs"/>
                        </a:rPr>
                        <a:t> </a:t>
                      </a:r>
                      <a:endParaRPr lang="en-US" sz="2000" b="1" dirty="0">
                        <a:effectLst/>
                        <a:latin typeface="Calibri"/>
                        <a:ea typeface="Calibri"/>
                        <a:cs typeface="+mj-cs"/>
                      </a:endParaRPr>
                    </a:p>
                  </a:txBody>
                  <a:tcPr marL="68580" marR="68580" marT="0" marB="0" anchor="ctr"/>
                </a:tc>
              </a:tr>
              <a:tr h="218335">
                <a:tc gridSpan="2">
                  <a:txBody>
                    <a:bodyPr/>
                    <a:lstStyle/>
                    <a:p>
                      <a:pPr algn="r" rtl="1">
                        <a:lnSpc>
                          <a:spcPct val="115000"/>
                        </a:lnSpc>
                        <a:spcAft>
                          <a:spcPts val="0"/>
                        </a:spcAft>
                      </a:pPr>
                      <a:r>
                        <a:rPr lang="ar-SA" sz="1200" dirty="0">
                          <a:effectLst/>
                        </a:rPr>
                        <a:t> </a:t>
                      </a:r>
                      <a:endParaRPr lang="en-US" sz="1100" dirty="0">
                        <a:effectLst/>
                        <a:latin typeface="Calibri"/>
                        <a:ea typeface="Calibri"/>
                        <a:cs typeface="Arial"/>
                      </a:endParaRPr>
                    </a:p>
                  </a:txBody>
                  <a:tcPr marL="0" marR="0" marT="0" marB="0" anchor="ctr"/>
                </a:tc>
                <a:tc hMerge="1">
                  <a:txBody>
                    <a:bodyPr/>
                    <a:lstStyle/>
                    <a:p>
                      <a:pPr algn="r" rtl="1">
                        <a:lnSpc>
                          <a:spcPct val="115000"/>
                        </a:lnSpc>
                        <a:spcAft>
                          <a:spcPts val="0"/>
                        </a:spcAft>
                      </a:pPr>
                      <a:endParaRPr lang="en-US" sz="11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dirty="0">
                          <a:effectLst/>
                        </a:rPr>
                        <a:t> </a:t>
                      </a:r>
                      <a:endParaRPr lang="en-US" sz="11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a:effectLst/>
                        </a:rPr>
                        <a:t> </a:t>
                      </a:r>
                      <a:endParaRPr lang="en-US" sz="110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a:effectLst/>
                        </a:rPr>
                        <a:t> </a:t>
                      </a:r>
                      <a:endParaRPr lang="en-US" sz="110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a:effectLst/>
                        </a:rPr>
                        <a:t> </a:t>
                      </a:r>
                      <a:endParaRPr lang="en-US" sz="110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dirty="0">
                          <a:effectLst/>
                        </a:rPr>
                        <a:t> </a:t>
                      </a:r>
                      <a:endParaRPr lang="en-US" sz="11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dirty="0">
                          <a:effectLst/>
                        </a:rPr>
                        <a:t> </a:t>
                      </a:r>
                      <a:endParaRPr lang="en-US" sz="11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a:effectLst/>
                        </a:rPr>
                        <a:t> </a:t>
                      </a:r>
                      <a:endParaRPr lang="en-US" sz="110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a:effectLst/>
                        </a:rPr>
                        <a:t> </a:t>
                      </a:r>
                      <a:endParaRPr lang="en-US" sz="1100">
                        <a:effectLst/>
                        <a:latin typeface="Calibri"/>
                        <a:ea typeface="Calibri"/>
                        <a:cs typeface="Arial"/>
                      </a:endParaRPr>
                    </a:p>
                  </a:txBody>
                  <a:tcPr marL="0" marR="0" marT="0" marB="0" anchor="ctr"/>
                </a:tc>
                <a:tc>
                  <a:txBody>
                    <a:bodyPr/>
                    <a:lstStyle/>
                    <a:p>
                      <a:pPr algn="r" rtl="1">
                        <a:lnSpc>
                          <a:spcPct val="115000"/>
                        </a:lnSpc>
                        <a:spcAft>
                          <a:spcPts val="0"/>
                        </a:spcAft>
                      </a:pPr>
                      <a:r>
                        <a:rPr lang="ar-SA" sz="1200" dirty="0">
                          <a:effectLst/>
                        </a:rPr>
                        <a:t> </a:t>
                      </a:r>
                      <a:endParaRPr lang="en-US" sz="1100" dirty="0">
                        <a:effectLst/>
                        <a:latin typeface="Calibri"/>
                        <a:ea typeface="Calibri"/>
                        <a:cs typeface="Arial"/>
                      </a:endParaRPr>
                    </a:p>
                  </a:txBody>
                  <a:tcPr marL="0" marR="0" marT="0" marB="0" anchor="ctr"/>
                </a:tc>
              </a:tr>
            </a:tbl>
          </a:graphicData>
        </a:graphic>
      </p:graphicFrame>
    </p:spTree>
    <p:extLst>
      <p:ext uri="{BB962C8B-B14F-4D97-AF65-F5344CB8AC3E}">
        <p14:creationId xmlns:p14="http://schemas.microsoft.com/office/powerpoint/2010/main" val="2876056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188640"/>
            <a:ext cx="8712968" cy="1200329"/>
          </a:xfrm>
          <a:prstGeom prst="rect">
            <a:avLst/>
          </a:prstGeom>
        </p:spPr>
        <p:txBody>
          <a:bodyPr wrap="square">
            <a:spAutoFit/>
          </a:bodyPr>
          <a:lstStyle/>
          <a:p>
            <a:r>
              <a:rPr lang="ar-SA" sz="2400" b="1" dirty="0">
                <a:cs typeface="+mj-cs"/>
              </a:rPr>
              <a:t> أما إذا </a:t>
            </a:r>
            <a:r>
              <a:rPr lang="ar-IQ" sz="2400" b="1" dirty="0" smtClean="0">
                <a:cs typeface="+mj-cs"/>
              </a:rPr>
              <a:t>ضاعفنا</a:t>
            </a:r>
            <a:r>
              <a:rPr lang="ar-SA" sz="2400" b="1" dirty="0" smtClean="0">
                <a:cs typeface="+mj-cs"/>
              </a:rPr>
              <a:t> </a:t>
            </a:r>
            <a:r>
              <a:rPr lang="ar-SA" sz="2400" b="1" dirty="0">
                <a:cs typeface="+mj-cs"/>
              </a:rPr>
              <a:t>نصف </a:t>
            </a:r>
            <a:r>
              <a:rPr lang="ar-SA" sz="2400" b="1" dirty="0" smtClean="0">
                <a:cs typeface="+mj-cs"/>
              </a:rPr>
              <a:t>القطر</a:t>
            </a:r>
            <a:r>
              <a:rPr lang="ar-IQ" sz="2400" b="1" dirty="0" smtClean="0">
                <a:cs typeface="+mj-cs"/>
              </a:rPr>
              <a:t> فيصبح الحل : </a:t>
            </a:r>
            <a:r>
              <a:rPr lang="ar-SA" sz="2400" b="1" dirty="0" smtClean="0">
                <a:cs typeface="+mj-cs"/>
              </a:rPr>
              <a:t>(6×2=12</a:t>
            </a:r>
            <a:r>
              <a:rPr lang="ar-SA" sz="2400" b="1" dirty="0">
                <a:cs typeface="+mj-cs"/>
              </a:rPr>
              <a:t>)</a:t>
            </a:r>
            <a:endParaRPr lang="en-US" sz="2400" b="1" dirty="0">
              <a:cs typeface="+mj-cs"/>
            </a:endParaRPr>
          </a:p>
          <a:p>
            <a:r>
              <a:rPr lang="ar-SA" sz="2400" b="1" dirty="0">
                <a:cs typeface="+mj-cs"/>
              </a:rPr>
              <a:t>طول القوس=90×12</a:t>
            </a:r>
            <a:endParaRPr lang="en-US" sz="2400" b="1" dirty="0">
              <a:cs typeface="+mj-cs"/>
            </a:endParaRPr>
          </a:p>
          <a:p>
            <a:r>
              <a:rPr lang="ar-SA" sz="2400" b="1" dirty="0">
                <a:cs typeface="+mj-cs"/>
              </a:rPr>
              <a:t>طول القوس =1080درجة.سم</a:t>
            </a:r>
            <a:endParaRPr lang="en-US" sz="2400" b="1" dirty="0">
              <a:cs typeface="+mj-cs"/>
            </a:endParaRPr>
          </a:p>
        </p:txBody>
      </p:sp>
      <p:graphicFrame>
        <p:nvGraphicFramePr>
          <p:cNvPr id="4" name="جدول 3"/>
          <p:cNvGraphicFramePr>
            <a:graphicFrameLocks noGrp="1"/>
          </p:cNvGraphicFramePr>
          <p:nvPr>
            <p:extLst>
              <p:ext uri="{D42A27DB-BD31-4B8C-83A1-F6EECF244321}">
                <p14:modId xmlns:p14="http://schemas.microsoft.com/office/powerpoint/2010/main" val="2476249677"/>
              </p:ext>
            </p:extLst>
          </p:nvPr>
        </p:nvGraphicFramePr>
        <p:xfrm>
          <a:off x="755576" y="1432923"/>
          <a:ext cx="5907630" cy="4300333"/>
        </p:xfrm>
        <a:graphic>
          <a:graphicData uri="http://schemas.openxmlformats.org/drawingml/2006/table">
            <a:tbl>
              <a:tblPr rtl="1" firstRow="1" firstCol="1" bandRow="1">
                <a:tableStyleId>{5C22544A-7EE6-4342-B048-85BDC9FD1C3A}</a:tableStyleId>
              </a:tblPr>
              <a:tblGrid>
                <a:gridCol w="1420826"/>
                <a:gridCol w="375676"/>
                <a:gridCol w="303431"/>
                <a:gridCol w="187838"/>
                <a:gridCol w="433472"/>
                <a:gridCol w="635759"/>
                <a:gridCol w="310057"/>
                <a:gridCol w="664658"/>
                <a:gridCol w="577963"/>
                <a:gridCol w="492232"/>
                <a:gridCol w="505718"/>
              </a:tblGrid>
              <a:tr h="0">
                <a:tc>
                  <a:txBody>
                    <a:bodyPr/>
                    <a:lstStyle/>
                    <a:p>
                      <a:pPr algn="r" rtl="1">
                        <a:lnSpc>
                          <a:spcPct val="115000"/>
                        </a:lnSpc>
                        <a:spcAft>
                          <a:spcPts val="1000"/>
                        </a:spcAft>
                      </a:pPr>
                      <a:r>
                        <a:rPr lang="ar-SA" sz="1600" dirty="0">
                          <a:effectLst/>
                        </a:rPr>
                        <a:t> </a:t>
                      </a:r>
                      <a:endParaRPr lang="en-US" sz="1600" dirty="0">
                        <a:effectLst/>
                        <a:latin typeface="Calibri"/>
                        <a:ea typeface="Calibri"/>
                        <a:cs typeface="Arial"/>
                      </a:endParaRPr>
                    </a:p>
                  </a:txBody>
                  <a:tcPr marL="68580" marR="68580" marT="0" marB="0" anchor="ctr"/>
                </a:tc>
                <a:tc gridSpan="2">
                  <a:txBody>
                    <a:bodyPr/>
                    <a:lstStyle/>
                    <a:p>
                      <a:pPr algn="r" rtl="1">
                        <a:lnSpc>
                          <a:spcPct val="115000"/>
                        </a:lnSpc>
                        <a:spcAft>
                          <a:spcPts val="1000"/>
                        </a:spcAft>
                      </a:pPr>
                      <a:r>
                        <a:rPr lang="ar-SA" sz="1600">
                          <a:effectLst/>
                        </a:rPr>
                        <a:t> </a:t>
                      </a:r>
                      <a:endParaRPr lang="en-US" sz="1600">
                        <a:effectLst/>
                        <a:latin typeface="Calibri"/>
                        <a:ea typeface="Calibri"/>
                        <a:cs typeface="Arial"/>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1080</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4">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a:txBody>
                    <a:bodyPr/>
                    <a:lstStyle/>
                    <a:p>
                      <a:pPr algn="r" rtl="1">
                        <a:lnSpc>
                          <a:spcPct val="115000"/>
                        </a:lnSpc>
                        <a:spcAft>
                          <a:spcPts val="1000"/>
                        </a:spcAft>
                      </a:pPr>
                      <a:r>
                        <a:rPr lang="ar-SA" sz="1600" dirty="0">
                          <a:effectLst/>
                          <a:cs typeface="+mj-cs"/>
                        </a:rPr>
                        <a:t>طول القوس</a:t>
                      </a:r>
                      <a:endParaRPr lang="en-US" sz="1600" dirty="0">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600">
                          <a:effectLst/>
                        </a:rPr>
                        <a:t>=</a:t>
                      </a:r>
                      <a:endParaRPr lang="en-US" sz="1600">
                        <a:effectLst/>
                        <a:latin typeface="Calibri"/>
                        <a:ea typeface="Calibri"/>
                        <a:cs typeface="Arial"/>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ــــــــــ</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4">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a:txBody>
                    <a:bodyPr/>
                    <a:lstStyle/>
                    <a:p>
                      <a:pPr algn="r" rtl="1">
                        <a:lnSpc>
                          <a:spcPct val="115000"/>
                        </a:lnSpc>
                        <a:spcAft>
                          <a:spcPts val="1000"/>
                        </a:spcAft>
                      </a:pPr>
                      <a:r>
                        <a:rPr lang="ar-SA" sz="1600" dirty="0">
                          <a:effectLst/>
                          <a:cs typeface="+mj-cs"/>
                        </a:rPr>
                        <a:t> </a:t>
                      </a:r>
                      <a:endParaRPr lang="en-US" sz="1600" dirty="0">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600" dirty="0">
                          <a:effectLst/>
                        </a:rPr>
                        <a:t> </a:t>
                      </a:r>
                      <a:endParaRPr lang="en-US" sz="1600" dirty="0">
                        <a:effectLst/>
                        <a:latin typeface="Calibri"/>
                        <a:ea typeface="Calibri"/>
                        <a:cs typeface="Arial"/>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57.3</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4">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a:txBody>
                    <a:bodyPr/>
                    <a:lstStyle/>
                    <a:p>
                      <a:pPr algn="r" rtl="1">
                        <a:lnSpc>
                          <a:spcPct val="115000"/>
                        </a:lnSpc>
                        <a:spcAft>
                          <a:spcPts val="1000"/>
                        </a:spcAft>
                      </a:pPr>
                      <a:r>
                        <a:rPr lang="ar-SA" sz="1600" dirty="0">
                          <a:effectLst/>
                          <a:cs typeface="+mj-cs"/>
                        </a:rPr>
                        <a:t>طول القوس</a:t>
                      </a:r>
                      <a:endParaRPr lang="en-US" sz="1600" dirty="0">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600">
                          <a:effectLst/>
                        </a:rPr>
                        <a:t>=</a:t>
                      </a:r>
                      <a:endParaRPr lang="en-US" sz="1600">
                        <a:effectLst/>
                        <a:latin typeface="Calibri"/>
                        <a:ea typeface="Calibri"/>
                        <a:cs typeface="Arial"/>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18.84سم</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gridSpan="4">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0" marR="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gridSpan="5">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gridSpan="5">
                  <a:txBody>
                    <a:bodyPr/>
                    <a:lstStyle/>
                    <a:p>
                      <a:pPr algn="r" rtl="1">
                        <a:lnSpc>
                          <a:spcPct val="115000"/>
                        </a:lnSpc>
                        <a:spcAft>
                          <a:spcPts val="1000"/>
                        </a:spcAft>
                      </a:pPr>
                      <a:r>
                        <a:rPr lang="ar-SA" sz="1600" b="1">
                          <a:effectLst/>
                          <a:cs typeface="+mj-cs"/>
                        </a:rPr>
                        <a:t>18.84</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gridSpan="5">
                  <a:txBody>
                    <a:bodyPr/>
                    <a:lstStyle/>
                    <a:p>
                      <a:pPr algn="r" rtl="1">
                        <a:lnSpc>
                          <a:spcPct val="115000"/>
                        </a:lnSpc>
                        <a:spcAft>
                          <a:spcPts val="1000"/>
                        </a:spcAft>
                      </a:pPr>
                      <a:r>
                        <a:rPr lang="ar-SA" sz="1600" b="1" dirty="0">
                          <a:effectLst/>
                          <a:cs typeface="+mj-cs"/>
                        </a:rPr>
                        <a:t>قيمة الزاوية نصف قطرية</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a:t>
                      </a:r>
                      <a:endParaRPr lang="en-US" sz="1600" b="1" dirty="0">
                        <a:effectLst/>
                        <a:latin typeface="Calibri"/>
                        <a:ea typeface="Calibri"/>
                        <a:cs typeface="+mj-cs"/>
                      </a:endParaRPr>
                    </a:p>
                  </a:txBody>
                  <a:tcPr marL="68580" marR="68580" marT="0" marB="0" anchor="ctr"/>
                </a:tc>
                <a:tc gridSpan="5">
                  <a:txBody>
                    <a:bodyPr/>
                    <a:lstStyle/>
                    <a:p>
                      <a:pPr algn="r" rtl="1">
                        <a:lnSpc>
                          <a:spcPct val="115000"/>
                        </a:lnSpc>
                        <a:spcAft>
                          <a:spcPts val="1000"/>
                        </a:spcAft>
                      </a:pPr>
                      <a:r>
                        <a:rPr lang="ar-SA" sz="1600" b="1">
                          <a:effectLst/>
                          <a:cs typeface="+mj-cs"/>
                        </a:rPr>
                        <a:t>ــــــــــ</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gridSpan="5">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 </a:t>
                      </a:r>
                      <a:r>
                        <a:rPr lang="ar-IQ" sz="1600" b="1" dirty="0" smtClean="0">
                          <a:effectLst/>
                          <a:cs typeface="+mj-cs"/>
                        </a:rPr>
                        <a:t>  </a:t>
                      </a:r>
                      <a:endParaRPr lang="en-US" sz="1600" b="1" dirty="0">
                        <a:effectLst/>
                        <a:latin typeface="Calibri"/>
                        <a:ea typeface="Calibri"/>
                        <a:cs typeface="+mj-cs"/>
                      </a:endParaRPr>
                    </a:p>
                  </a:txBody>
                  <a:tcPr marL="68580" marR="68580" marT="0" marB="0" anchor="ctr"/>
                </a:tc>
                <a:tc gridSpan="5">
                  <a:txBody>
                    <a:bodyPr/>
                    <a:lstStyle/>
                    <a:p>
                      <a:pPr algn="r" rtl="1">
                        <a:lnSpc>
                          <a:spcPct val="115000"/>
                        </a:lnSpc>
                        <a:spcAft>
                          <a:spcPts val="1000"/>
                        </a:spcAft>
                      </a:pPr>
                      <a:r>
                        <a:rPr lang="ar-SA" sz="1600" b="1">
                          <a:effectLst/>
                          <a:cs typeface="+mj-cs"/>
                        </a:rPr>
                        <a:t>12</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gridSpan="5">
                  <a:txBody>
                    <a:bodyPr/>
                    <a:lstStyle/>
                    <a:p>
                      <a:pPr algn="r" rtl="1">
                        <a:lnSpc>
                          <a:spcPct val="115000"/>
                        </a:lnSpc>
                        <a:spcAft>
                          <a:spcPts val="1000"/>
                        </a:spcAft>
                      </a:pPr>
                      <a:r>
                        <a:rPr lang="ar-SA" sz="1600" b="1" dirty="0">
                          <a:effectLst/>
                          <a:cs typeface="+mj-cs"/>
                        </a:rPr>
                        <a:t>قيمة الزاوية نصف قطرية</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a:t>
                      </a:r>
                      <a:endParaRPr lang="en-US" sz="1600" b="1" dirty="0">
                        <a:effectLst/>
                        <a:latin typeface="Calibri"/>
                        <a:ea typeface="Calibri"/>
                        <a:cs typeface="+mj-cs"/>
                      </a:endParaRPr>
                    </a:p>
                  </a:txBody>
                  <a:tcPr marL="68580" marR="68580" marT="0" marB="0" anchor="ctr"/>
                </a:tc>
                <a:tc gridSpan="5">
                  <a:txBody>
                    <a:bodyPr/>
                    <a:lstStyle/>
                    <a:p>
                      <a:pPr algn="r" rtl="1">
                        <a:lnSpc>
                          <a:spcPct val="115000"/>
                        </a:lnSpc>
                        <a:spcAft>
                          <a:spcPts val="1000"/>
                        </a:spcAft>
                      </a:pPr>
                      <a:r>
                        <a:rPr lang="ar-SA" sz="1600" b="1">
                          <a:effectLst/>
                          <a:cs typeface="+mj-cs"/>
                        </a:rPr>
                        <a:t>1.57 بدون وحدة</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299309">
                <a:tc gridSpan="2">
                  <a:txBody>
                    <a:bodyPr/>
                    <a:lstStyle/>
                    <a:p>
                      <a:pPr algn="r" rtl="1">
                        <a:lnSpc>
                          <a:spcPct val="115000"/>
                        </a:lnSpc>
                        <a:spcAft>
                          <a:spcPts val="1000"/>
                        </a:spcAft>
                      </a:pPr>
                      <a:r>
                        <a:rPr lang="ar-SA" sz="1600" dirty="0">
                          <a:effectLst/>
                          <a:cs typeface="+mj-cs"/>
                        </a:rPr>
                        <a:t> </a:t>
                      </a:r>
                      <a:endParaRPr lang="en-US" sz="1600" dirty="0">
                        <a:effectLst/>
                        <a:latin typeface="Calibri"/>
                        <a:ea typeface="Calibri"/>
                        <a:cs typeface="+mj-cs"/>
                      </a:endParaRPr>
                    </a:p>
                  </a:txBody>
                  <a:tcPr marL="68580" marR="68580" marT="0" marB="0" anchor="ctr"/>
                </a:tc>
                <a:tc hMerge="1">
                  <a:txBody>
                    <a:bodyPr/>
                    <a:lstStyle/>
                    <a:p>
                      <a:pPr rtl="1"/>
                      <a:endParaRPr lang="ar-IQ"/>
                    </a:p>
                  </a:txBody>
                  <a:tcPr/>
                </a:tc>
                <a:tc gridSpan="2">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1.57</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a:effectLst/>
                        </a:rPr>
                        <a:t> </a:t>
                      </a:r>
                      <a:endParaRPr lang="en-US" sz="1600">
                        <a:effectLst/>
                        <a:latin typeface="Calibri"/>
                        <a:ea typeface="Calibri"/>
                        <a:cs typeface="Arial"/>
                      </a:endParaRPr>
                    </a:p>
                  </a:txBody>
                  <a:tcPr marL="0" marR="0" marT="0" marB="0" anchor="ctr"/>
                </a:tc>
              </a:tr>
              <a:tr h="299309">
                <a:tc gridSpan="2">
                  <a:txBody>
                    <a:bodyPr/>
                    <a:lstStyle/>
                    <a:p>
                      <a:pPr algn="r" rtl="1">
                        <a:lnSpc>
                          <a:spcPct val="115000"/>
                        </a:lnSpc>
                        <a:spcAft>
                          <a:spcPts val="1000"/>
                        </a:spcAft>
                      </a:pPr>
                      <a:r>
                        <a:rPr lang="ar-SA" sz="1600" dirty="0">
                          <a:effectLst/>
                          <a:cs typeface="+mj-cs"/>
                        </a:rPr>
                        <a:t>السرعة المحيطية</a:t>
                      </a:r>
                      <a:endParaRPr lang="en-US" sz="1600" dirty="0">
                        <a:effectLst/>
                        <a:latin typeface="Calibri"/>
                        <a:ea typeface="Calibri"/>
                        <a:cs typeface="+mj-cs"/>
                      </a:endParaRPr>
                    </a:p>
                  </a:txBody>
                  <a:tcPr marL="68580" marR="68580" marT="0" marB="0" anchor="ctr"/>
                </a:tc>
                <a:tc hMerge="1">
                  <a:txBody>
                    <a:bodyPr/>
                    <a:lstStyle/>
                    <a:p>
                      <a:pPr rtl="1"/>
                      <a:endParaRPr lang="ar-IQ"/>
                    </a:p>
                  </a:txBody>
                  <a:tcPr/>
                </a:tc>
                <a:tc gridSpan="2">
                  <a:txBody>
                    <a:bodyPr/>
                    <a:lstStyle/>
                    <a:p>
                      <a:pPr algn="r" rtl="1">
                        <a:lnSpc>
                          <a:spcPct val="115000"/>
                        </a:lnSpc>
                        <a:spcAft>
                          <a:spcPts val="1000"/>
                        </a:spcAft>
                      </a:pPr>
                      <a:r>
                        <a:rPr lang="ar-SA" sz="1600" b="1">
                          <a:effectLst/>
                          <a:cs typeface="+mj-cs"/>
                        </a:rPr>
                        <a:t>=</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ــــــــــ</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a:t>
                      </a:r>
                      <a:endParaRPr lang="en-US" sz="1600" b="1" dirty="0">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b="1">
                          <a:effectLst/>
                          <a:cs typeface="+mj-cs"/>
                        </a:rPr>
                        <a:t>12</a:t>
                      </a:r>
                      <a:endParaRPr lang="en-US" sz="1600" b="1">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a:effectLst/>
                        </a:rPr>
                        <a:t> </a:t>
                      </a:r>
                      <a:endParaRPr lang="en-US" sz="1600">
                        <a:effectLst/>
                        <a:latin typeface="Calibri"/>
                        <a:ea typeface="Calibri"/>
                        <a:cs typeface="Arial"/>
                      </a:endParaRPr>
                    </a:p>
                  </a:txBody>
                  <a:tcPr marL="0" marR="0" marT="0" marB="0" anchor="ctr"/>
                </a:tc>
              </a:tr>
              <a:tr h="299309">
                <a:tc gridSpan="2">
                  <a:txBody>
                    <a:bodyPr/>
                    <a:lstStyle/>
                    <a:p>
                      <a:pPr algn="r" rtl="1">
                        <a:lnSpc>
                          <a:spcPct val="115000"/>
                        </a:lnSpc>
                        <a:spcAft>
                          <a:spcPts val="1000"/>
                        </a:spcAft>
                      </a:pPr>
                      <a:r>
                        <a:rPr lang="ar-SA" sz="1600" dirty="0">
                          <a:effectLst/>
                          <a:cs typeface="+mj-cs"/>
                        </a:rPr>
                        <a:t> </a:t>
                      </a:r>
                      <a:endParaRPr lang="en-US" sz="1600" dirty="0">
                        <a:effectLst/>
                        <a:latin typeface="Calibri"/>
                        <a:ea typeface="Calibri"/>
                        <a:cs typeface="+mj-cs"/>
                      </a:endParaRPr>
                    </a:p>
                  </a:txBody>
                  <a:tcPr marL="68580" marR="68580" marT="0" marB="0" anchor="ctr"/>
                </a:tc>
                <a:tc hMerge="1">
                  <a:txBody>
                    <a:bodyPr/>
                    <a:lstStyle/>
                    <a:p>
                      <a:pPr rtl="1"/>
                      <a:endParaRPr lang="ar-IQ"/>
                    </a:p>
                  </a:txBody>
                  <a:tcPr/>
                </a:tc>
                <a:tc gridSpan="2">
                  <a:txBody>
                    <a:bodyPr/>
                    <a:lstStyle/>
                    <a:p>
                      <a:pPr algn="r" rtl="1">
                        <a:lnSpc>
                          <a:spcPct val="115000"/>
                        </a:lnSpc>
                        <a:spcAft>
                          <a:spcPts val="1000"/>
                        </a:spcAft>
                      </a:pPr>
                      <a:r>
                        <a:rPr lang="ar-SA" sz="1600" b="1">
                          <a:effectLst/>
                          <a:cs typeface="+mj-cs"/>
                        </a:rPr>
                        <a:t> </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0.3</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a:effectLst/>
                        </a:rPr>
                        <a:t> </a:t>
                      </a:r>
                      <a:endParaRPr lang="en-US" sz="1600">
                        <a:effectLst/>
                        <a:latin typeface="Calibri"/>
                        <a:ea typeface="Calibri"/>
                        <a:cs typeface="Arial"/>
                      </a:endParaRPr>
                    </a:p>
                  </a:txBody>
                  <a:tcPr marL="0" marR="0" marT="0" marB="0" anchor="ctr"/>
                </a:tc>
              </a:tr>
              <a:tr h="299309">
                <a:tc gridSpan="2">
                  <a:txBody>
                    <a:bodyPr/>
                    <a:lstStyle/>
                    <a:p>
                      <a:pPr algn="r" rtl="1">
                        <a:lnSpc>
                          <a:spcPct val="115000"/>
                        </a:lnSpc>
                        <a:spcAft>
                          <a:spcPts val="1000"/>
                        </a:spcAft>
                      </a:pPr>
                      <a:r>
                        <a:rPr lang="ar-SA" sz="1600" dirty="0">
                          <a:effectLst/>
                          <a:cs typeface="+mj-cs"/>
                        </a:rPr>
                        <a:t>السرعة المحيطية</a:t>
                      </a:r>
                      <a:endParaRPr lang="en-US" sz="1600" dirty="0">
                        <a:effectLst/>
                        <a:latin typeface="Calibri"/>
                        <a:ea typeface="Calibri"/>
                        <a:cs typeface="+mj-cs"/>
                      </a:endParaRPr>
                    </a:p>
                  </a:txBody>
                  <a:tcPr marL="68580" marR="68580" marT="0" marB="0" anchor="ctr"/>
                </a:tc>
                <a:tc hMerge="1">
                  <a:txBody>
                    <a:bodyPr/>
                    <a:lstStyle/>
                    <a:p>
                      <a:pPr rtl="1"/>
                      <a:endParaRPr lang="ar-IQ"/>
                    </a:p>
                  </a:txBody>
                  <a:tcPr/>
                </a:tc>
                <a:tc gridSpan="2">
                  <a:txBody>
                    <a:bodyPr/>
                    <a:lstStyle/>
                    <a:p>
                      <a:pPr algn="r" rtl="1">
                        <a:lnSpc>
                          <a:spcPct val="115000"/>
                        </a:lnSpc>
                        <a:spcAft>
                          <a:spcPts val="1000"/>
                        </a:spcAft>
                      </a:pPr>
                      <a:r>
                        <a:rPr lang="ar-SA" sz="1600" b="1">
                          <a:effectLst/>
                          <a:cs typeface="+mj-cs"/>
                        </a:rPr>
                        <a:t>=</a:t>
                      </a:r>
                      <a:endParaRPr lang="en-US" sz="1600" b="1">
                        <a:effectLst/>
                        <a:latin typeface="Calibri"/>
                        <a:ea typeface="Calibri"/>
                        <a:cs typeface="+mj-cs"/>
                      </a:endParaRPr>
                    </a:p>
                  </a:txBody>
                  <a:tcPr marL="68580" marR="68580" marT="0" marB="0" anchor="ctr"/>
                </a:tc>
                <a:tc hMerge="1">
                  <a:txBody>
                    <a:bodyPr/>
                    <a:lstStyle/>
                    <a:p>
                      <a:pPr rtl="1"/>
                      <a:endParaRPr lang="ar-IQ"/>
                    </a:p>
                  </a:txBody>
                  <a:tcPr/>
                </a:tc>
                <a:tc gridSpan="4">
                  <a:txBody>
                    <a:bodyPr/>
                    <a:lstStyle/>
                    <a:p>
                      <a:pPr algn="r" rtl="1">
                        <a:lnSpc>
                          <a:spcPct val="115000"/>
                        </a:lnSpc>
                        <a:spcAft>
                          <a:spcPts val="1000"/>
                        </a:spcAft>
                      </a:pPr>
                      <a:r>
                        <a:rPr lang="ar-SA" sz="1600" b="1" dirty="0">
                          <a:effectLst/>
                          <a:cs typeface="+mj-cs"/>
                        </a:rPr>
                        <a:t>62.76 سم/</a:t>
                      </a:r>
                      <a:r>
                        <a:rPr lang="ar-SA" sz="1600" b="1" dirty="0" err="1">
                          <a:effectLst/>
                          <a:cs typeface="+mj-cs"/>
                        </a:rPr>
                        <a:t>ثا</a:t>
                      </a:r>
                      <a:endParaRPr lang="en-US" sz="1600" b="1" dirty="0">
                        <a:effectLst/>
                        <a:latin typeface="Calibri"/>
                        <a:ea typeface="Calibri"/>
                        <a:cs typeface="+mj-cs"/>
                      </a:endParaRPr>
                    </a:p>
                  </a:txBody>
                  <a:tcPr marL="68580" marR="68580" marT="0" marB="0" anchor="ctr"/>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b="1" dirty="0">
                          <a:effectLst/>
                          <a:cs typeface="+mj-cs"/>
                        </a:rPr>
                        <a:t> </a:t>
                      </a:r>
                      <a:endParaRPr lang="en-US" sz="1600" b="1" dirty="0">
                        <a:effectLst/>
                        <a:latin typeface="Calibri"/>
                        <a:ea typeface="Calibri"/>
                        <a:cs typeface="+mj-cs"/>
                      </a:endParaRPr>
                    </a:p>
                  </a:txBody>
                  <a:tcPr marL="68580" marR="68580" marT="0" marB="0" anchor="ctr"/>
                </a:tc>
                <a:tc>
                  <a:txBody>
                    <a:bodyPr/>
                    <a:lstStyle/>
                    <a:p>
                      <a:pPr algn="r" rtl="1">
                        <a:lnSpc>
                          <a:spcPct val="115000"/>
                        </a:lnSpc>
                        <a:spcAft>
                          <a:spcPts val="1000"/>
                        </a:spcAft>
                      </a:pPr>
                      <a:r>
                        <a:rPr lang="ar-SA" sz="1600">
                          <a:effectLst/>
                        </a:rPr>
                        <a:t> </a:t>
                      </a:r>
                      <a:endParaRPr lang="en-US" sz="1600">
                        <a:effectLst/>
                        <a:latin typeface="Calibri"/>
                        <a:ea typeface="Calibri"/>
                        <a:cs typeface="Arial"/>
                      </a:endParaRPr>
                    </a:p>
                  </a:txBody>
                  <a:tcPr marL="0" marR="0" marT="0" marB="0" anchor="ctr"/>
                </a:tc>
              </a:tr>
              <a:tr h="54543">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a:effectLst/>
                        </a:rPr>
                        <a:t> </a:t>
                      </a:r>
                      <a:endParaRPr lang="en-US" sz="160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a:effectLst/>
                        </a:rPr>
                        <a:t> </a:t>
                      </a:r>
                      <a:endParaRPr lang="en-US" sz="160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a:effectLst/>
                        </a:rPr>
                        <a:t> </a:t>
                      </a:r>
                      <a:endParaRPr lang="en-US" sz="160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a:effectLst/>
                        </a:rPr>
                        <a:t> </a:t>
                      </a:r>
                      <a:endParaRPr lang="en-US" sz="160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c>
                  <a:txBody>
                    <a:bodyPr/>
                    <a:lstStyle/>
                    <a:p>
                      <a:pPr algn="r" rtl="1">
                        <a:lnSpc>
                          <a:spcPct val="115000"/>
                        </a:lnSpc>
                        <a:spcAft>
                          <a:spcPts val="0"/>
                        </a:spcAft>
                      </a:pPr>
                      <a:r>
                        <a:rPr lang="ar-SA" sz="1600" dirty="0">
                          <a:effectLst/>
                        </a:rPr>
                        <a:t> </a:t>
                      </a:r>
                      <a:endParaRPr lang="en-US" sz="1600" dirty="0">
                        <a:effectLst/>
                        <a:latin typeface="Calibri"/>
                        <a:ea typeface="Calibri"/>
                        <a:cs typeface="Arial"/>
                      </a:endParaRPr>
                    </a:p>
                  </a:txBody>
                  <a:tcPr marL="0" marR="0" marT="0" marB="0" anchor="ctr"/>
                </a:tc>
              </a:tr>
            </a:tbl>
          </a:graphicData>
        </a:graphic>
      </p:graphicFrame>
      <p:sp>
        <p:nvSpPr>
          <p:cNvPr id="5" name="مستطيل 4"/>
          <p:cNvSpPr/>
          <p:nvPr/>
        </p:nvSpPr>
        <p:spPr>
          <a:xfrm>
            <a:off x="251520" y="5949280"/>
            <a:ext cx="8712968" cy="830997"/>
          </a:xfrm>
          <a:prstGeom prst="rect">
            <a:avLst/>
          </a:prstGeom>
        </p:spPr>
        <p:txBody>
          <a:bodyPr wrap="square">
            <a:spAutoFit/>
          </a:bodyPr>
          <a:lstStyle/>
          <a:p>
            <a:r>
              <a:rPr lang="ar-SA" dirty="0"/>
              <a:t> </a:t>
            </a:r>
            <a:r>
              <a:rPr lang="ar-SA" sz="2400" b="1" dirty="0">
                <a:cs typeface="+mj-cs"/>
              </a:rPr>
              <a:t>أي بمضاعفة نصف القطر تتضاعف السرعة المحيطية</a:t>
            </a:r>
            <a:endParaRPr lang="en-US" sz="2400" b="1" dirty="0">
              <a:cs typeface="+mj-cs"/>
            </a:endParaRPr>
          </a:p>
          <a:p>
            <a:r>
              <a:rPr lang="ar-SA" sz="2400" b="1" dirty="0">
                <a:cs typeface="+mj-cs"/>
              </a:rPr>
              <a:t>ولاحظ بان قيمة الزاوية نصف قطرية بقيت كما هي</a:t>
            </a:r>
            <a:endParaRPr lang="en-US" sz="2400" b="1" dirty="0">
              <a:cs typeface="+mj-cs"/>
            </a:endParaRPr>
          </a:p>
        </p:txBody>
      </p:sp>
    </p:spTree>
    <p:extLst>
      <p:ext uri="{BB962C8B-B14F-4D97-AF65-F5344CB8AC3E}">
        <p14:creationId xmlns:p14="http://schemas.microsoft.com/office/powerpoint/2010/main" val="144172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260648"/>
            <a:ext cx="7128792" cy="461665"/>
          </a:xfrm>
          <a:prstGeom prst="rect">
            <a:avLst/>
          </a:prstGeom>
        </p:spPr>
        <p:txBody>
          <a:bodyPr wrap="square">
            <a:spAutoFit/>
          </a:bodyPr>
          <a:lstStyle/>
          <a:p>
            <a:pPr algn="ctr"/>
            <a:r>
              <a:rPr lang="ar-SA" sz="2400" b="1" dirty="0">
                <a:cs typeface="+mj-cs"/>
              </a:rPr>
              <a:t>المسافة الزاوية والازاحة الزاوية</a:t>
            </a:r>
            <a:endParaRPr lang="ar-IQ" sz="2400" dirty="0">
              <a:cs typeface="+mj-cs"/>
            </a:endParaRPr>
          </a:p>
        </p:txBody>
      </p:sp>
      <p:sp>
        <p:nvSpPr>
          <p:cNvPr id="3" name="مستطيل 2"/>
          <p:cNvSpPr/>
          <p:nvPr/>
        </p:nvSpPr>
        <p:spPr>
          <a:xfrm>
            <a:off x="0" y="722313"/>
            <a:ext cx="9144000" cy="2246769"/>
          </a:xfrm>
          <a:prstGeom prst="rect">
            <a:avLst/>
          </a:prstGeom>
        </p:spPr>
        <p:txBody>
          <a:bodyPr wrap="square">
            <a:spAutoFit/>
          </a:bodyPr>
          <a:lstStyle/>
          <a:p>
            <a:pPr algn="just"/>
            <a:r>
              <a:rPr lang="ar-SA" sz="2000" b="1" dirty="0">
                <a:cs typeface="+mj-cs"/>
              </a:rPr>
              <a:t>في الدائرة الواحدة فان الزاوية تساوي 360 درجة لذلك فان اية مسافة زاوية ستكون مساوية </a:t>
            </a:r>
            <a:r>
              <a:rPr lang="ar-SA" sz="2000" b="1" dirty="0" err="1">
                <a:cs typeface="+mj-cs"/>
              </a:rPr>
              <a:t>للازاحة</a:t>
            </a:r>
            <a:r>
              <a:rPr lang="ar-SA" sz="2000" b="1" dirty="0">
                <a:cs typeface="+mj-cs"/>
              </a:rPr>
              <a:t> الزاوية مثلما في ركض المستقيم (100 متر مثلا) باستثناء الدورة الكاملة </a:t>
            </a:r>
            <a:r>
              <a:rPr lang="ar-SA" sz="2000" b="1" dirty="0" err="1">
                <a:cs typeface="+mj-cs"/>
              </a:rPr>
              <a:t>فانها</a:t>
            </a:r>
            <a:r>
              <a:rPr lang="ar-SA" sz="2000" b="1" dirty="0">
                <a:cs typeface="+mj-cs"/>
              </a:rPr>
              <a:t> تبدأ من نقطة الصفر وتنتهي في نقطة 360 درجة فان ازاحتها (صفر) مثلما تحدث في ركض (400 متر) ، وحتى الزاوية 359 فان مسافتها الزاوية تساوي ازاحتها الزاوية ، فمثلا ان الازاحة الزاوية لدرجة 90 هي نفسها . اما الدرجة 370 فان ازاحتها (360-370 = 10 درجة)</a:t>
            </a:r>
            <a:endParaRPr lang="en-US" sz="2000" b="1" dirty="0">
              <a:cs typeface="+mj-cs"/>
            </a:endParaRPr>
          </a:p>
          <a:p>
            <a:pPr algn="just"/>
            <a:r>
              <a:rPr lang="ar-SA" sz="2000" b="1" dirty="0">
                <a:cs typeface="+mj-cs"/>
              </a:rPr>
              <a:t>اما اذا تكررت هذه الدورة مثلا لعدة مرات فان الازاحة الزاوية تكون لمرة واحدة</a:t>
            </a:r>
            <a:endParaRPr lang="en-US" sz="2000" b="1" dirty="0">
              <a:cs typeface="+mj-cs"/>
            </a:endParaRPr>
          </a:p>
        </p:txBody>
      </p:sp>
      <p:sp>
        <p:nvSpPr>
          <p:cNvPr id="4" name="مستطيل 3"/>
          <p:cNvSpPr/>
          <p:nvPr/>
        </p:nvSpPr>
        <p:spPr>
          <a:xfrm>
            <a:off x="323528" y="3717032"/>
            <a:ext cx="8496944" cy="1631216"/>
          </a:xfrm>
          <a:prstGeom prst="rect">
            <a:avLst/>
          </a:prstGeom>
        </p:spPr>
        <p:txBody>
          <a:bodyPr wrap="square">
            <a:spAutoFit/>
          </a:bodyPr>
          <a:lstStyle/>
          <a:p>
            <a:pPr algn="just"/>
            <a:r>
              <a:rPr lang="ar-SA" sz="2000" b="1" dirty="0">
                <a:cs typeface="+mj-cs"/>
              </a:rPr>
              <a:t>مطرقة تدور 3 دورات ، اذا علمنا ان كل دورة هي 360 درجة فان المسافة الزاوية هي (360 × 3)</a:t>
            </a:r>
            <a:endParaRPr lang="en-US" sz="2000" b="1" dirty="0">
              <a:cs typeface="+mj-cs"/>
            </a:endParaRPr>
          </a:p>
          <a:p>
            <a:pPr algn="just"/>
            <a:r>
              <a:rPr lang="ar-SA" sz="2000" b="1" dirty="0">
                <a:cs typeface="+mj-cs"/>
              </a:rPr>
              <a:t>اما الازاحة الزاوية فهي (360 × 1)</a:t>
            </a:r>
            <a:endParaRPr lang="en-US" sz="2000" b="1" dirty="0">
              <a:cs typeface="+mj-cs"/>
            </a:endParaRPr>
          </a:p>
          <a:p>
            <a:pPr algn="just"/>
            <a:r>
              <a:rPr lang="ar-SA" sz="2000" b="1" dirty="0" smtClean="0">
                <a:cs typeface="+mj-cs"/>
              </a:rPr>
              <a:t>في </a:t>
            </a:r>
            <a:r>
              <a:rPr lang="ar-SA" sz="2000" b="1" dirty="0">
                <a:cs typeface="+mj-cs"/>
              </a:rPr>
              <a:t>البندول الامر يختلف </a:t>
            </a:r>
            <a:r>
              <a:rPr lang="ar-SA" sz="2000" b="1" dirty="0" err="1">
                <a:cs typeface="+mj-cs"/>
              </a:rPr>
              <a:t>فاننا</a:t>
            </a:r>
            <a:r>
              <a:rPr lang="ar-SA" sz="2000" b="1" dirty="0">
                <a:cs typeface="+mj-cs"/>
              </a:rPr>
              <a:t> نمسك الخيط او الجزء الذي سيتأرجح ثم نطلقه فيذهب من نقطة (أ) الى نقطة (ب) مارا من منتصف المسافة (م) وسيتكرر ذلك ولكن البندول سيستقر في (م) فان الازاحة الزاوية هي (أ الى م) اما المسافة الزاوية فهي كل المدى</a:t>
            </a:r>
            <a:endParaRPr lang="en-US" sz="2000" b="1" dirty="0">
              <a:cs typeface="+mj-cs"/>
            </a:endParaRPr>
          </a:p>
        </p:txBody>
      </p:sp>
      <p:sp>
        <p:nvSpPr>
          <p:cNvPr id="5" name="مستطيل 4"/>
          <p:cNvSpPr/>
          <p:nvPr/>
        </p:nvSpPr>
        <p:spPr>
          <a:xfrm>
            <a:off x="2322004" y="5770130"/>
            <a:ext cx="6498468" cy="830997"/>
          </a:xfrm>
          <a:prstGeom prst="rect">
            <a:avLst/>
          </a:prstGeom>
        </p:spPr>
        <p:txBody>
          <a:bodyPr wrap="square">
            <a:spAutoFit/>
          </a:bodyPr>
          <a:lstStyle/>
          <a:p>
            <a:r>
              <a:rPr lang="ar-SA" sz="2400" b="1" dirty="0">
                <a:cs typeface="+mj-cs"/>
              </a:rPr>
              <a:t>المسافة الزاوية = (30+60)</a:t>
            </a:r>
            <a:endParaRPr lang="en-US" sz="2400" b="1" dirty="0">
              <a:cs typeface="+mj-cs"/>
            </a:endParaRPr>
          </a:p>
          <a:p>
            <a:r>
              <a:rPr lang="ar-SA" sz="2400" b="1" dirty="0">
                <a:cs typeface="+mj-cs"/>
              </a:rPr>
              <a:t>الازاحة الزاوية = 30</a:t>
            </a:r>
            <a:endParaRPr lang="ar-IQ" sz="2400" b="1" dirty="0">
              <a:cs typeface="+mj-cs"/>
            </a:endParaRPr>
          </a:p>
        </p:txBody>
      </p:sp>
    </p:spTree>
    <p:extLst>
      <p:ext uri="{BB962C8B-B14F-4D97-AF65-F5344CB8AC3E}">
        <p14:creationId xmlns:p14="http://schemas.microsoft.com/office/powerpoint/2010/main" val="2985834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D:\d\البندول.JPG"/>
          <p:cNvPicPr/>
          <p:nvPr/>
        </p:nvPicPr>
        <p:blipFill>
          <a:blip r:embed="rId2">
            <a:extLst>
              <a:ext uri="{28A0092B-C50C-407E-A947-70E740481C1C}">
                <a14:useLocalDpi xmlns:a14="http://schemas.microsoft.com/office/drawing/2010/main" val="0"/>
              </a:ext>
            </a:extLst>
          </a:blip>
          <a:srcRect/>
          <a:stretch>
            <a:fillRect/>
          </a:stretch>
        </p:blipFill>
        <p:spPr bwMode="auto">
          <a:xfrm>
            <a:off x="198592" y="692696"/>
            <a:ext cx="2715895" cy="2828925"/>
          </a:xfrm>
          <a:prstGeom prst="rect">
            <a:avLst/>
          </a:prstGeom>
          <a:noFill/>
          <a:ln>
            <a:noFill/>
          </a:ln>
        </p:spPr>
      </p:pic>
      <p:sp>
        <p:nvSpPr>
          <p:cNvPr id="5" name="مستطيل 4"/>
          <p:cNvSpPr/>
          <p:nvPr/>
        </p:nvSpPr>
        <p:spPr>
          <a:xfrm>
            <a:off x="152792" y="9525"/>
            <a:ext cx="8820472" cy="1015663"/>
          </a:xfrm>
          <a:prstGeom prst="rect">
            <a:avLst/>
          </a:prstGeom>
        </p:spPr>
        <p:txBody>
          <a:bodyPr wrap="square">
            <a:spAutoFit/>
          </a:bodyPr>
          <a:lstStyle/>
          <a:p>
            <a:pPr algn="just"/>
            <a:r>
              <a:rPr lang="ar-SA" dirty="0"/>
              <a:t> </a:t>
            </a:r>
            <a:r>
              <a:rPr lang="ar-SA" sz="2000" b="1" dirty="0">
                <a:cs typeface="+mj-cs"/>
              </a:rPr>
              <a:t>وكذلك فان تمرين (</a:t>
            </a:r>
            <a:r>
              <a:rPr lang="ar-SA" sz="2000" b="1" dirty="0" err="1">
                <a:cs typeface="+mj-cs"/>
              </a:rPr>
              <a:t>كيرل</a:t>
            </a:r>
            <a:r>
              <a:rPr lang="ar-SA" sz="2000" b="1" dirty="0">
                <a:cs typeface="+mj-cs"/>
              </a:rPr>
              <a:t>) ثني ومد </a:t>
            </a:r>
            <a:r>
              <a:rPr lang="ar-SA" sz="2000" b="1" dirty="0" err="1">
                <a:cs typeface="+mj-cs"/>
              </a:rPr>
              <a:t>الدمبلص</a:t>
            </a:r>
            <a:r>
              <a:rPr lang="ar-SA" sz="2000" b="1" dirty="0">
                <a:cs typeface="+mj-cs"/>
              </a:rPr>
              <a:t> من نقطة (أ) الى نقطة (ب) ثم الرجوع الى النقطة (م) فان الازاحة الزاوية تحسب حسب مسألة البندول.</a:t>
            </a:r>
            <a:endParaRPr lang="en-US" sz="2000" b="1" dirty="0">
              <a:cs typeface="+mj-cs"/>
            </a:endParaRPr>
          </a:p>
        </p:txBody>
      </p:sp>
      <p:pic>
        <p:nvPicPr>
          <p:cNvPr id="7" name="صورة 6" descr="http://www.husseinmardan.com/in1508.JPG"/>
          <p:cNvPicPr/>
          <p:nvPr/>
        </p:nvPicPr>
        <p:blipFill>
          <a:blip r:embed="rId3">
            <a:extLst>
              <a:ext uri="{28A0092B-C50C-407E-A947-70E740481C1C}">
                <a14:useLocalDpi xmlns:a14="http://schemas.microsoft.com/office/drawing/2010/main" val="0"/>
              </a:ext>
            </a:extLst>
          </a:blip>
          <a:srcRect/>
          <a:stretch>
            <a:fillRect/>
          </a:stretch>
        </p:blipFill>
        <p:spPr bwMode="auto">
          <a:xfrm>
            <a:off x="30155" y="3659922"/>
            <a:ext cx="3269615" cy="3019425"/>
          </a:xfrm>
          <a:prstGeom prst="rect">
            <a:avLst/>
          </a:prstGeom>
          <a:noFill/>
          <a:ln>
            <a:noFill/>
          </a:ln>
        </p:spPr>
      </p:pic>
      <p:sp>
        <p:nvSpPr>
          <p:cNvPr id="6" name="مستطيل 5"/>
          <p:cNvSpPr/>
          <p:nvPr/>
        </p:nvSpPr>
        <p:spPr>
          <a:xfrm>
            <a:off x="3299770" y="3789040"/>
            <a:ext cx="5700214" cy="2862322"/>
          </a:xfrm>
          <a:prstGeom prst="rect">
            <a:avLst/>
          </a:prstGeom>
        </p:spPr>
        <p:txBody>
          <a:bodyPr wrap="square">
            <a:spAutoFit/>
          </a:bodyPr>
          <a:lstStyle/>
          <a:p>
            <a:pPr algn="just"/>
            <a:r>
              <a:rPr lang="ar-SA" dirty="0"/>
              <a:t> </a:t>
            </a:r>
            <a:r>
              <a:rPr lang="ar-SA" sz="2000" b="1" dirty="0">
                <a:cs typeface="+mj-cs"/>
              </a:rPr>
              <a:t>الذراع تبدأ بالثني من نقطة (أ) بداية الحركة فتصل الى اقصى ثني في نقطة (ب) نهاية الثني تكون قد قطعت زاوية مقدارها (90 درجة) ثم ترجع الى الزاوية </a:t>
            </a:r>
            <a:r>
              <a:rPr lang="ar-IQ" sz="2000" b="1" dirty="0" smtClean="0">
                <a:cs typeface="+mj-cs"/>
              </a:rPr>
              <a:t>(</a:t>
            </a:r>
            <a:r>
              <a:rPr lang="ar-SA" sz="2000" b="1" dirty="0" smtClean="0">
                <a:cs typeface="+mj-cs"/>
              </a:rPr>
              <a:t>65 درجة</a:t>
            </a:r>
            <a:r>
              <a:rPr lang="ar-IQ" sz="2000" b="1" dirty="0" smtClean="0">
                <a:cs typeface="+mj-cs"/>
              </a:rPr>
              <a:t>)</a:t>
            </a:r>
            <a:r>
              <a:rPr lang="ar-SA" sz="2000" b="1" dirty="0" smtClean="0">
                <a:cs typeface="+mj-cs"/>
              </a:rPr>
              <a:t> </a:t>
            </a:r>
            <a:r>
              <a:rPr lang="ar-SA" sz="2000" b="1" dirty="0">
                <a:cs typeface="+mj-cs"/>
              </a:rPr>
              <a:t>نهاية الحركة وبذلك تكون قد قطعت مسافة زاوية مقدارها (90+65) اما الازاحة الزاوية فهي (25 درجة) وهي قيمة الزاوية بين بداية الحركة ونهايتها</a:t>
            </a:r>
            <a:r>
              <a:rPr lang="ar-SA" sz="2000" b="1" dirty="0" smtClean="0">
                <a:cs typeface="+mj-cs"/>
              </a:rPr>
              <a:t>.</a:t>
            </a:r>
            <a:endParaRPr lang="ar-IQ" sz="2000" b="1" dirty="0" smtClean="0">
              <a:cs typeface="+mj-cs"/>
            </a:endParaRPr>
          </a:p>
          <a:p>
            <a:pPr algn="just"/>
            <a:endParaRPr lang="en-US" sz="2000" b="1" dirty="0">
              <a:cs typeface="+mj-cs"/>
            </a:endParaRPr>
          </a:p>
          <a:p>
            <a:pPr algn="just"/>
            <a:r>
              <a:rPr lang="ar-SA" sz="2000" b="1" dirty="0">
                <a:cs typeface="+mj-cs"/>
              </a:rPr>
              <a:t>أي اننا نحدد نقطتين هما بدأ الحركة ثم انتهائها.</a:t>
            </a:r>
            <a:endParaRPr lang="en-US" sz="2000" b="1" dirty="0">
              <a:cs typeface="+mj-cs"/>
            </a:endParaRPr>
          </a:p>
        </p:txBody>
      </p:sp>
    </p:spTree>
    <p:extLst>
      <p:ext uri="{BB962C8B-B14F-4D97-AF65-F5344CB8AC3E}">
        <p14:creationId xmlns:p14="http://schemas.microsoft.com/office/powerpoint/2010/main" val="3498586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2246769"/>
          </a:xfrm>
          <a:prstGeom prst="rect">
            <a:avLst/>
          </a:prstGeom>
        </p:spPr>
        <p:txBody>
          <a:bodyPr wrap="square">
            <a:spAutoFit/>
          </a:bodyPr>
          <a:lstStyle/>
          <a:p>
            <a:pPr algn="ctr"/>
            <a:r>
              <a:rPr lang="ar-SA" sz="2000" b="1" dirty="0">
                <a:cs typeface="+mj-cs"/>
              </a:rPr>
              <a:t>تحليل مسار نقطتين في الجسم عند الركض على جهاز الحزام </a:t>
            </a:r>
            <a:r>
              <a:rPr lang="ar-SA" sz="2000" b="1" dirty="0" smtClean="0">
                <a:cs typeface="+mj-cs"/>
              </a:rPr>
              <a:t>السيار</a:t>
            </a:r>
            <a:endParaRPr lang="ar-IQ" sz="2000" b="1" dirty="0" smtClean="0">
              <a:cs typeface="+mj-cs"/>
            </a:endParaRPr>
          </a:p>
          <a:p>
            <a:pPr algn="ctr"/>
            <a:endParaRPr lang="en-US" sz="2000" b="1" dirty="0">
              <a:cs typeface="+mj-cs"/>
            </a:endParaRPr>
          </a:p>
          <a:p>
            <a:pPr algn="just"/>
            <a:r>
              <a:rPr lang="ar-SA" sz="2000" b="1" dirty="0">
                <a:cs typeface="+mj-cs"/>
              </a:rPr>
              <a:t>   في الصور ادناه رياضي يتمرن على جهاز الحزام السيار ، تم تشخصين مفصلي الركبة والكاحل لدراسة مسارهما ، وهما يمثلان نقطتين على محيطين لدائرتين مختلفتين في المساحة فالركبة تمثل مركز لدائرة </a:t>
            </a:r>
            <a:r>
              <a:rPr lang="ar-SA" sz="2000" b="1" dirty="0" err="1">
                <a:cs typeface="+mj-cs"/>
              </a:rPr>
              <a:t>تسيرعلى</a:t>
            </a:r>
            <a:r>
              <a:rPr lang="ar-SA" sz="2000" b="1" dirty="0">
                <a:cs typeface="+mj-cs"/>
              </a:rPr>
              <a:t> محيطها الكاحل ، اما الورك فتمثل مركز لدائرة تسير على محيطها مفصل الركبة ، ونلاحظ من خلال الصور ما يأتي</a:t>
            </a:r>
            <a:endParaRPr lang="en-US" sz="2000" b="1" dirty="0">
              <a:cs typeface="+mj-cs"/>
            </a:endParaRPr>
          </a:p>
        </p:txBody>
      </p:sp>
      <p:pic>
        <p:nvPicPr>
          <p:cNvPr id="3" name="صورة 2" descr="http://www.husseinmardan.com/in1509.JPG"/>
          <p:cNvPicPr/>
          <p:nvPr/>
        </p:nvPicPr>
        <p:blipFill>
          <a:blip r:embed="rId2">
            <a:extLst>
              <a:ext uri="{28A0092B-C50C-407E-A947-70E740481C1C}">
                <a14:useLocalDpi xmlns:a14="http://schemas.microsoft.com/office/drawing/2010/main" val="0"/>
              </a:ext>
            </a:extLst>
          </a:blip>
          <a:srcRect/>
          <a:stretch>
            <a:fillRect/>
          </a:stretch>
        </p:blipFill>
        <p:spPr bwMode="auto">
          <a:xfrm>
            <a:off x="1093385" y="2348880"/>
            <a:ext cx="6957230" cy="4392488"/>
          </a:xfrm>
          <a:prstGeom prst="rect">
            <a:avLst/>
          </a:prstGeom>
          <a:noFill/>
          <a:ln>
            <a:noFill/>
          </a:ln>
        </p:spPr>
      </p:pic>
    </p:spTree>
    <p:extLst>
      <p:ext uri="{BB962C8B-B14F-4D97-AF65-F5344CB8AC3E}">
        <p14:creationId xmlns:p14="http://schemas.microsoft.com/office/powerpoint/2010/main" val="4010239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856984" cy="5324535"/>
          </a:xfrm>
          <a:prstGeom prst="rect">
            <a:avLst/>
          </a:prstGeom>
        </p:spPr>
        <p:txBody>
          <a:bodyPr wrap="square">
            <a:spAutoFit/>
          </a:bodyPr>
          <a:lstStyle/>
          <a:p>
            <a:pPr marL="342900" indent="-342900" algn="just">
              <a:buFont typeface="Arial" pitchFamily="34" charset="0"/>
              <a:buChar char="•"/>
            </a:pPr>
            <a:r>
              <a:rPr lang="ar-SA" sz="2000" b="1" dirty="0" smtClean="0">
                <a:cs typeface="+mj-cs"/>
              </a:rPr>
              <a:t>الصورة </a:t>
            </a:r>
            <a:r>
              <a:rPr lang="ar-SA" sz="2000" b="1" dirty="0">
                <a:cs typeface="+mj-cs"/>
              </a:rPr>
              <a:t>رقم (1) بداية الحركة نلاحظ دائرة كبيرة لمفصل الكاحل ودائرة صغيرة لمفصل الركبة ، وسبب ذلك ان الساق اطول من </a:t>
            </a:r>
            <a:r>
              <a:rPr lang="ar-SA" sz="2000" b="1" dirty="0" smtClean="0">
                <a:cs typeface="+mj-cs"/>
              </a:rPr>
              <a:t>الفخذ</a:t>
            </a:r>
            <a:endParaRPr lang="ar-IQ" sz="2000" b="1" dirty="0" smtClean="0">
              <a:cs typeface="+mj-cs"/>
            </a:endParaRPr>
          </a:p>
          <a:p>
            <a:pPr marL="342900" indent="-342900" algn="just">
              <a:buFontTx/>
              <a:buChar char="-"/>
            </a:pPr>
            <a:endParaRPr lang="en-US" sz="2000" b="1" dirty="0">
              <a:cs typeface="+mj-cs"/>
            </a:endParaRPr>
          </a:p>
          <a:p>
            <a:pPr marL="342900" indent="-342900" algn="just">
              <a:buFont typeface="Arial" pitchFamily="34" charset="0"/>
              <a:buChar char="•"/>
            </a:pPr>
            <a:r>
              <a:rPr lang="ar-SA" sz="2000" b="1" dirty="0" smtClean="0">
                <a:cs typeface="+mj-cs"/>
              </a:rPr>
              <a:t>الصورة </a:t>
            </a:r>
            <a:r>
              <a:rPr lang="ar-SA" sz="2000" b="1" dirty="0">
                <a:cs typeface="+mj-cs"/>
              </a:rPr>
              <a:t>رقم (2) اثناء الحركة نلاحظ ان اتجاه حركة الكاحل يكون بشكل مباشر الى مركز الدائرة مما يجعلنا نتوقع ان المسار على محيط الدائرة سيكون صغيرا ويتزامن مع هذا الحدث انتقال كبير في مسار الركبة ، يلاحظ الصورة رقم (4) المسافة بين نقطة (أ وب) للركبة ويقارن مع المسافة بين النقطتين نفسهما في الصورة (5) اذ نجد ان المسافة قليلة بين (أ و ب) وهذا يعود لعدم وجود مرجحة في الساق وانما رفع مباشر من خلال الفخذ</a:t>
            </a:r>
            <a:r>
              <a:rPr lang="ar-SA" sz="2000" b="1" dirty="0" smtClean="0">
                <a:cs typeface="+mj-cs"/>
              </a:rPr>
              <a:t>.</a:t>
            </a:r>
            <a:endParaRPr lang="ar-IQ" sz="2000" b="1" dirty="0" smtClean="0">
              <a:cs typeface="+mj-cs"/>
            </a:endParaRPr>
          </a:p>
          <a:p>
            <a:pPr algn="just"/>
            <a:endParaRPr lang="en-US" sz="2000" b="1" dirty="0">
              <a:cs typeface="+mj-cs"/>
            </a:endParaRPr>
          </a:p>
          <a:p>
            <a:pPr marL="342900" indent="-342900" algn="just">
              <a:buFont typeface="Arial" pitchFamily="34" charset="0"/>
              <a:buChar char="•"/>
            </a:pPr>
            <a:r>
              <a:rPr lang="ar-SA" sz="2000" b="1" dirty="0">
                <a:cs typeface="+mj-cs"/>
              </a:rPr>
              <a:t> </a:t>
            </a:r>
            <a:r>
              <a:rPr lang="ar-SA" sz="2000" b="1" dirty="0" smtClean="0">
                <a:cs typeface="+mj-cs"/>
              </a:rPr>
              <a:t>الصور </a:t>
            </a:r>
            <a:r>
              <a:rPr lang="ar-SA" sz="2000" b="1" dirty="0">
                <a:cs typeface="+mj-cs"/>
              </a:rPr>
              <a:t>رقم (3) يحدث مرجحة في الساق وتتجه الركبة في حركة الى الخلف (قارن مع الصورة رقم (4 ) لتجد ان ( ج ) وهي نهاية الحركة ستكون قبل ( ب) كحدث مكاني وليس زماني) ، اما في الصورة رقم  (5) فنجد ان الحدث المكاني بين ( ب و ج) حدث متسلسل . علما ان اتجاه الحركة من اليمين الى اليسار</a:t>
            </a:r>
            <a:r>
              <a:rPr lang="ar-SA" sz="2000" b="1" dirty="0" smtClean="0">
                <a:cs typeface="+mj-cs"/>
              </a:rPr>
              <a:t>.</a:t>
            </a:r>
            <a:endParaRPr lang="ar-IQ" sz="2000" b="1" dirty="0" smtClean="0">
              <a:cs typeface="+mj-cs"/>
            </a:endParaRPr>
          </a:p>
          <a:p>
            <a:pPr marL="342900" indent="-342900" algn="just">
              <a:buFont typeface="Arial" pitchFamily="34" charset="0"/>
              <a:buChar char="•"/>
            </a:pPr>
            <a:endParaRPr lang="en-US" sz="2000" b="1" dirty="0">
              <a:cs typeface="+mj-cs"/>
            </a:endParaRPr>
          </a:p>
          <a:p>
            <a:pPr algn="just"/>
            <a:r>
              <a:rPr lang="ar-IQ" sz="2000" b="1" dirty="0" smtClean="0">
                <a:cs typeface="+mj-cs"/>
              </a:rPr>
              <a:t>	</a:t>
            </a:r>
            <a:r>
              <a:rPr lang="ar-SA" sz="2000" b="1" dirty="0" smtClean="0">
                <a:cs typeface="+mj-cs"/>
              </a:rPr>
              <a:t>ونستنتج </a:t>
            </a:r>
            <a:r>
              <a:rPr lang="ar-SA" sz="2000" b="1" dirty="0">
                <a:cs typeface="+mj-cs"/>
              </a:rPr>
              <a:t>من ذلك ان الازاحة الزاوية للركبة هي (أ ) و (ج) ، اما للكاحل فهي ايضا (أ) و (ج) ولكنهما مختلفان في الحدث المكاني ومتفقان في الحدث الزماني وان الازاحة الزاوية في الصورة (4) والخاصة بمفصل الركبة اصغر من الازاحة الزاوية في الصورة رقم (5) لمفصل الكاحل.</a:t>
            </a:r>
            <a:endParaRPr lang="en-US" sz="2000" b="1" dirty="0">
              <a:cs typeface="+mj-cs"/>
            </a:endParaRPr>
          </a:p>
        </p:txBody>
      </p:sp>
    </p:spTree>
    <p:extLst>
      <p:ext uri="{BB962C8B-B14F-4D97-AF65-F5344CB8AC3E}">
        <p14:creationId xmlns:p14="http://schemas.microsoft.com/office/powerpoint/2010/main" val="2071763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5" y="2420888"/>
            <a:ext cx="7992888" cy="830997"/>
          </a:xfrm>
          <a:prstGeom prst="rect">
            <a:avLst/>
          </a:prstGeom>
        </p:spPr>
        <p:txBody>
          <a:bodyPr wrap="square">
            <a:spAutoFit/>
          </a:bodyPr>
          <a:lstStyle/>
          <a:p>
            <a:pPr algn="ctr"/>
            <a:r>
              <a:rPr lang="en-US"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Bauhaus 93" pitchFamily="82" charset="0"/>
                <a:cs typeface="+mj-cs"/>
              </a:rPr>
              <a:t>Thank you for listening</a:t>
            </a:r>
            <a:endParaRPr lang="ar-IQ" sz="4800" dirty="0">
              <a:cs typeface="+mj-cs"/>
            </a:endParaRPr>
          </a:p>
        </p:txBody>
      </p:sp>
    </p:spTree>
    <p:extLst>
      <p:ext uri="{BB962C8B-B14F-4D97-AF65-F5344CB8AC3E}">
        <p14:creationId xmlns:p14="http://schemas.microsoft.com/office/powerpoint/2010/main" val="3972483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07504" y="332656"/>
            <a:ext cx="8928992"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Calibri" pitchFamily="34" charset="0"/>
                <a:ea typeface="Times New Roman" pitchFamily="18" charset="0"/>
                <a:cs typeface="+mj-cs"/>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mj-cs"/>
              </a:rPr>
              <a:t>جميع الحركات التي تؤدى على محور وهمي أو حقيقي، خارجي أو داخلي فإنها حركات دائرية.</a:t>
            </a:r>
            <a:endParaRPr kumimoji="0" lang="en-US" sz="2400" b="1" i="0" u="none" strike="noStrike" cap="none" normalizeH="0" baseline="0" dirty="0" smtClean="0">
              <a:ln>
                <a:noFill/>
              </a:ln>
              <a:solidFill>
                <a:schemeClr val="tx1"/>
              </a:solidFill>
              <a:effectLst/>
              <a:latin typeface="Arial" pitchFamily="34" charset="0"/>
              <a:cs typeface="+mj-cs"/>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mj-cs"/>
              </a:rPr>
              <a:t>    إن لأية دائرة بداية ونهاية، ومن المعروف أن زاوية أية دائرة هي (360 درجة) تبدأ من (الصفر) بعكس عقرب الساعة وتنتهي في (360 درجة).</a:t>
            </a:r>
            <a:endParaRPr kumimoji="0" lang="en-US" sz="2400" b="1" i="0" u="none" strike="noStrike" cap="none" normalizeH="0" baseline="0" dirty="0" smtClean="0">
              <a:ln>
                <a:noFill/>
              </a:ln>
              <a:solidFill>
                <a:schemeClr val="tx1"/>
              </a:solidFill>
              <a:effectLst/>
              <a:latin typeface="Arial" pitchFamily="34" charset="0"/>
              <a:cs typeface="+mj-cs"/>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mj-cs"/>
              </a:rPr>
              <a:t>    النقطة التي تتحرك على محيط الدائرة تمتلك سرعة تسمى بالسرعة المحيطية أو الدائرية ووحدتها تماثل وحدة السرعة الخطية (متر/ثانية) ، ولغرض توضيح السرعة المحيطية ومقارنتها بالسرعة الخطية فإننا نلاحظ المثال الآتي</a:t>
            </a:r>
            <a:r>
              <a:rPr kumimoji="0" lang="ar-IQ" sz="2400" b="1" i="0" u="none" strike="noStrike" cap="none" normalizeH="0" baseline="0" dirty="0" smtClean="0">
                <a:ln>
                  <a:noFill/>
                </a:ln>
                <a:solidFill>
                  <a:schemeClr val="tx1"/>
                </a:solidFill>
                <a:effectLst/>
                <a:latin typeface="Calibri" pitchFamily="34" charset="0"/>
                <a:ea typeface="Times New Roman" pitchFamily="18" charset="0"/>
                <a:cs typeface="+mj-cs"/>
              </a:rPr>
              <a:t>:</a:t>
            </a:r>
            <a:endParaRPr kumimoji="0" lang="en-US" sz="2400" b="1" i="0" u="none" strike="noStrike" cap="none" normalizeH="0" baseline="0" dirty="0" smtClean="0">
              <a:ln>
                <a:noFill/>
              </a:ln>
              <a:solidFill>
                <a:schemeClr val="tx1"/>
              </a:solidFill>
              <a:effectLst/>
              <a:latin typeface="Arial" pitchFamily="34" charset="0"/>
              <a:cs typeface="+mj-cs"/>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صورة 1" descr="الوصف: http://www.husseinmardan.com/in15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137" y="3715365"/>
            <a:ext cx="5867726" cy="311216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8764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mj-cs"/>
              </a:rPr>
              <a:t>لو تحرك لاعب من نقطة (أ) إلى نقطة (ب) وشخصنا نقطتان في جسم اللاعب وهما نقطة ال</a:t>
            </a:r>
            <a:r>
              <a:rPr kumimoji="0" lang="ar-IQ" sz="2800" b="1" i="0" u="none" strike="noStrike" cap="none" normalizeH="0" baseline="0" dirty="0" smtClean="0">
                <a:ln>
                  <a:noFill/>
                </a:ln>
                <a:solidFill>
                  <a:schemeClr val="tx1"/>
                </a:solidFill>
                <a:effectLst/>
                <a:latin typeface="Calibri" pitchFamily="34" charset="0"/>
                <a:ea typeface="Times New Roman" pitchFamily="18" charset="0"/>
                <a:cs typeface="+mj-cs"/>
              </a:rPr>
              <a:t> </a:t>
            </a: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mj-cs"/>
              </a:rPr>
              <a:t>ورك (و) ونقطة الكتف (ك)، فان المسافة المقطوعة لكلتا النقطتين تكون متساوية وبما أن النقطتين تحركتا في الوحدة الزمنية نفسها فإننا نستطيع الجزم بان سرعة النقطتين متساوية، أي إن سرعة نقطة الورك تساوي سرعة نقطة الكتف.</a:t>
            </a:r>
            <a:endParaRPr kumimoji="0" lang="en-US" sz="2800" b="1" i="0" u="none" strike="noStrike" cap="none" normalizeH="0" baseline="0" dirty="0" smtClean="0">
              <a:ln>
                <a:noFill/>
              </a:ln>
              <a:solidFill>
                <a:schemeClr val="tx1"/>
              </a:solidFill>
              <a:effectLst/>
              <a:latin typeface="Arial" pitchFamily="34" charset="0"/>
              <a:cs typeface="+mj-cs"/>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mj-cs"/>
              </a:rPr>
              <a:t>     أما إذا راقبنا هاتين النقطتين على اللاعب نفسه وهو يؤدي المرجحة على جهاز وكما في الشكل أدناه </a:t>
            </a:r>
            <a:endParaRPr kumimoji="0" lang="en-US" sz="2800" b="1" i="0" u="none" strike="noStrike" cap="none" normalizeH="0" baseline="0" dirty="0" smtClean="0">
              <a:ln>
                <a:noFill/>
              </a:ln>
              <a:solidFill>
                <a:schemeClr val="tx1"/>
              </a:solidFill>
              <a:effectLst/>
              <a:latin typeface="Arial" pitchFamily="34" charset="0"/>
              <a:cs typeface="+mj-c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صورة 3" descr="الوصف: http://www.husseinmardan.com/in1502.JPG"/>
          <p:cNvPicPr>
            <a:picLocks noChangeAspect="1" noChangeArrowheads="1"/>
          </p:cNvPicPr>
          <p:nvPr/>
        </p:nvPicPr>
        <p:blipFill rotWithShape="1">
          <a:blip r:embed="rId2">
            <a:extLst>
              <a:ext uri="{28A0092B-C50C-407E-A947-70E740481C1C}">
                <a14:useLocalDpi xmlns:a14="http://schemas.microsoft.com/office/drawing/2010/main" val="0"/>
              </a:ext>
            </a:extLst>
          </a:blip>
          <a:srcRect t="2879" b="8251"/>
          <a:stretch/>
        </p:blipFill>
        <p:spPr bwMode="auto">
          <a:xfrm>
            <a:off x="2211968" y="3490686"/>
            <a:ext cx="4720063" cy="336731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2124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7674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 y="0"/>
            <a:ext cx="9143998" cy="1569660"/>
          </a:xfrm>
          <a:prstGeom prst="rect">
            <a:avLst/>
          </a:prstGeom>
        </p:spPr>
        <p:txBody>
          <a:bodyPr wrap="square">
            <a:spAutoFit/>
          </a:bodyPr>
          <a:lstStyle/>
          <a:p>
            <a:pPr algn="just"/>
            <a:r>
              <a:rPr lang="ar-SA" sz="2400" b="1" dirty="0">
                <a:cs typeface="+mj-cs"/>
              </a:rPr>
              <a:t>نلاحظ من الشكل أعلاه اختلاف في مدى حركة النقطتين فالمدى الحركي لنقطة الورك اكبر من المدى الحركي لنقطة الكتف أو بصياغة أخرى فان المسافة التي تتحركها نقطة الورك اكبر من المسافة التي تتحركها نقطة الكتف، قارن الشكل أدناه.</a:t>
            </a:r>
            <a:endParaRPr lang="en-US" b="1" dirty="0">
              <a:cs typeface="+mj-cs"/>
            </a:endParaRPr>
          </a:p>
        </p:txBody>
      </p:sp>
      <p:pic>
        <p:nvPicPr>
          <p:cNvPr id="3" name="صورة 2" descr="http://www.husseinmardan.com/in1503.JPG"/>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592830"/>
            <a:ext cx="3600400" cy="3168352"/>
          </a:xfrm>
          <a:prstGeom prst="rect">
            <a:avLst/>
          </a:prstGeom>
          <a:noFill/>
          <a:ln>
            <a:noFill/>
          </a:ln>
        </p:spPr>
      </p:pic>
      <p:sp>
        <p:nvSpPr>
          <p:cNvPr id="4" name="مستطيل 3"/>
          <p:cNvSpPr/>
          <p:nvPr/>
        </p:nvSpPr>
        <p:spPr>
          <a:xfrm>
            <a:off x="0" y="4797152"/>
            <a:ext cx="9143999" cy="2308324"/>
          </a:xfrm>
          <a:prstGeom prst="rect">
            <a:avLst/>
          </a:prstGeom>
        </p:spPr>
        <p:txBody>
          <a:bodyPr wrap="square">
            <a:spAutoFit/>
          </a:bodyPr>
          <a:lstStyle/>
          <a:p>
            <a:pPr algn="just"/>
            <a:r>
              <a:rPr lang="ar-SA" sz="2400" b="1" dirty="0">
                <a:cs typeface="+mj-cs"/>
              </a:rPr>
              <a:t>فلو تحركت نقطة (و) من منطقة (أ) ووصلت إلى منطقة (ب) فإنها ستكون قطعت مسافة اكبر من مسافة نقطة (ك)، وبما أن النقطتان تحركتا في الوحدة الزمنية نفسها فان سرعة النقطة (و) لا تساوي سرعة النقطة (ك)، وهذا هو الاختلاف الثاني بين الحركات الخطية والحركات الدائرية، فالاختلاف الأول وجود المحور.</a:t>
            </a:r>
            <a:endParaRPr lang="ar-IQ" sz="3200" b="1" dirty="0">
              <a:cs typeface="+mj-cs"/>
            </a:endParaRPr>
          </a:p>
        </p:txBody>
      </p:sp>
    </p:spTree>
    <p:extLst>
      <p:ext uri="{BB962C8B-B14F-4D97-AF65-F5344CB8AC3E}">
        <p14:creationId xmlns:p14="http://schemas.microsoft.com/office/powerpoint/2010/main" val="202867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3250"/>
            <a:ext cx="8856984" cy="1754326"/>
          </a:xfrm>
          <a:prstGeom prst="rect">
            <a:avLst/>
          </a:prstGeom>
        </p:spPr>
        <p:txBody>
          <a:bodyPr wrap="square">
            <a:spAutoFit/>
          </a:bodyPr>
          <a:lstStyle/>
          <a:p>
            <a:r>
              <a:rPr lang="ar-SA" dirty="0"/>
              <a:t>    </a:t>
            </a:r>
            <a:r>
              <a:rPr lang="ar-SA" sz="2400" b="1" dirty="0">
                <a:cs typeface="+mj-cs"/>
              </a:rPr>
              <a:t> إن الفروق التي يمكن ملاحظتها بين النقطتين (و) و (ك) يمكن إيجازها بما يلي: </a:t>
            </a:r>
            <a:endParaRPr lang="en-US" sz="2000" b="1" dirty="0">
              <a:cs typeface="+mj-cs"/>
            </a:endParaRPr>
          </a:p>
          <a:p>
            <a:r>
              <a:rPr lang="ar-SA" sz="2000" b="1" dirty="0">
                <a:cs typeface="+mj-cs"/>
              </a:rPr>
              <a:t>1-    مدى حركة (و) اكبر من مدى حركة (ك)</a:t>
            </a:r>
            <a:endParaRPr lang="en-US" sz="2000" b="1" dirty="0">
              <a:cs typeface="+mj-cs"/>
            </a:endParaRPr>
          </a:p>
          <a:p>
            <a:r>
              <a:rPr lang="ar-SA" sz="2000" b="1" dirty="0">
                <a:cs typeface="+mj-cs"/>
              </a:rPr>
              <a:t>2-    بعد نقطة (و) اكبر من بعد نقطة (ك)</a:t>
            </a:r>
            <a:endParaRPr lang="en-US" sz="2000" b="1" dirty="0">
              <a:cs typeface="+mj-cs"/>
            </a:endParaRPr>
          </a:p>
          <a:p>
            <a:r>
              <a:rPr lang="ar-SA" sz="2000" b="1" dirty="0">
                <a:cs typeface="+mj-cs"/>
              </a:rPr>
              <a:t>3-    سرعة نقطة (و) اكبر من سرعة نقطة (ك)</a:t>
            </a:r>
            <a:endParaRPr lang="en-US" sz="2000" b="1" dirty="0">
              <a:cs typeface="+mj-cs"/>
            </a:endParaRPr>
          </a:p>
        </p:txBody>
      </p:sp>
      <p:pic>
        <p:nvPicPr>
          <p:cNvPr id="3" name="صورة 2" descr="http://www.husseinmardan.com/in1504.JPG"/>
          <p:cNvPicPr/>
          <p:nvPr/>
        </p:nvPicPr>
        <p:blipFill>
          <a:blip r:embed="rId2">
            <a:extLst>
              <a:ext uri="{28A0092B-C50C-407E-A947-70E740481C1C}">
                <a14:useLocalDpi xmlns:a14="http://schemas.microsoft.com/office/drawing/2010/main" val="0"/>
              </a:ext>
            </a:extLst>
          </a:blip>
          <a:srcRect/>
          <a:stretch>
            <a:fillRect/>
          </a:stretch>
        </p:blipFill>
        <p:spPr bwMode="auto">
          <a:xfrm>
            <a:off x="0" y="511320"/>
            <a:ext cx="2736304" cy="2304255"/>
          </a:xfrm>
          <a:prstGeom prst="rect">
            <a:avLst/>
          </a:prstGeom>
          <a:noFill/>
          <a:ln>
            <a:noFill/>
          </a:ln>
        </p:spPr>
      </p:pic>
      <p:sp>
        <p:nvSpPr>
          <p:cNvPr id="4" name="مستطيل 3"/>
          <p:cNvSpPr/>
          <p:nvPr/>
        </p:nvSpPr>
        <p:spPr>
          <a:xfrm>
            <a:off x="107504" y="2495171"/>
            <a:ext cx="8856984" cy="1015663"/>
          </a:xfrm>
          <a:prstGeom prst="rect">
            <a:avLst/>
          </a:prstGeom>
        </p:spPr>
        <p:txBody>
          <a:bodyPr wrap="square">
            <a:spAutoFit/>
          </a:bodyPr>
          <a:lstStyle/>
          <a:p>
            <a:endParaRPr lang="ar-IQ" sz="2000" b="1" dirty="0" smtClean="0">
              <a:cs typeface="+mj-cs"/>
            </a:endParaRPr>
          </a:p>
          <a:p>
            <a:r>
              <a:rPr lang="ar-SA" sz="2000" b="1" dirty="0" smtClean="0">
                <a:cs typeface="+mj-cs"/>
              </a:rPr>
              <a:t>وهناك </a:t>
            </a:r>
            <a:r>
              <a:rPr lang="ar-SA" sz="2000" b="1" dirty="0">
                <a:cs typeface="+mj-cs"/>
              </a:rPr>
              <a:t>اتفاق واحد بين النقطتين وهي أنهما تتحركان في نفس الزاوية (هـ)، كما موضح في الشكل أدناه</a:t>
            </a:r>
            <a:endParaRPr lang="ar-IQ" sz="2000" b="1" dirty="0">
              <a:cs typeface="+mj-cs"/>
            </a:endParaRPr>
          </a:p>
        </p:txBody>
      </p:sp>
      <p:pic>
        <p:nvPicPr>
          <p:cNvPr id="5" name="صورة 4" descr="D:\d\زاوية نصف قطرية.JPG"/>
          <p:cNvPicPr/>
          <p:nvPr/>
        </p:nvPicPr>
        <p:blipFill>
          <a:blip r:embed="rId3">
            <a:extLst>
              <a:ext uri="{28A0092B-C50C-407E-A947-70E740481C1C}">
                <a14:useLocalDpi xmlns:a14="http://schemas.microsoft.com/office/drawing/2010/main" val="0"/>
              </a:ext>
            </a:extLst>
          </a:blip>
          <a:srcRect/>
          <a:stretch>
            <a:fillRect/>
          </a:stretch>
        </p:blipFill>
        <p:spPr bwMode="auto">
          <a:xfrm>
            <a:off x="117217" y="3735361"/>
            <a:ext cx="2736304" cy="2264186"/>
          </a:xfrm>
          <a:prstGeom prst="rect">
            <a:avLst/>
          </a:prstGeom>
          <a:noFill/>
          <a:ln>
            <a:noFill/>
          </a:ln>
        </p:spPr>
      </p:pic>
      <p:graphicFrame>
        <p:nvGraphicFramePr>
          <p:cNvPr id="6" name="جدول 5"/>
          <p:cNvGraphicFramePr>
            <a:graphicFrameLocks noGrp="1"/>
          </p:cNvGraphicFramePr>
          <p:nvPr>
            <p:extLst>
              <p:ext uri="{D42A27DB-BD31-4B8C-83A1-F6EECF244321}">
                <p14:modId xmlns:p14="http://schemas.microsoft.com/office/powerpoint/2010/main" val="645826992"/>
              </p:ext>
            </p:extLst>
          </p:nvPr>
        </p:nvGraphicFramePr>
        <p:xfrm>
          <a:off x="4067944" y="5085184"/>
          <a:ext cx="4752528" cy="1515740"/>
        </p:xfrm>
        <a:graphic>
          <a:graphicData uri="http://schemas.openxmlformats.org/drawingml/2006/table">
            <a:tbl>
              <a:tblPr rtl="1" firstRow="1" firstCol="1" bandRow="1">
                <a:tableStyleId>{5C22544A-7EE6-4342-B048-85BDC9FD1C3A}</a:tableStyleId>
              </a:tblPr>
              <a:tblGrid>
                <a:gridCol w="1360056"/>
                <a:gridCol w="380977"/>
                <a:gridCol w="1531980"/>
                <a:gridCol w="1479515"/>
              </a:tblGrid>
              <a:tr h="432047">
                <a:tc>
                  <a:txBody>
                    <a:bodyPr/>
                    <a:lstStyle/>
                    <a:p>
                      <a:pPr algn="ctr" rtl="1">
                        <a:lnSpc>
                          <a:spcPct val="115000"/>
                        </a:lnSpc>
                        <a:spcAft>
                          <a:spcPts val="1000"/>
                        </a:spcAft>
                      </a:pPr>
                      <a:r>
                        <a:rPr lang="ar-SA" sz="1400" b="1" dirty="0">
                          <a:effectLst/>
                          <a:cs typeface="+mj-cs"/>
                        </a:rPr>
                        <a:t> </a:t>
                      </a:r>
                      <a:endParaRPr lang="en-US" sz="11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a:effectLst/>
                          <a:cs typeface="+mj-cs"/>
                        </a:rPr>
                        <a:t> </a:t>
                      </a:r>
                      <a:endParaRPr lang="en-US" sz="11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600" b="1" dirty="0">
                          <a:effectLst/>
                          <a:cs typeface="+mj-cs"/>
                        </a:rPr>
                        <a:t>قيمة الزاوية (هـ)</a:t>
                      </a:r>
                      <a:endParaRPr lang="en-US" sz="12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dirty="0">
                          <a:effectLst/>
                          <a:cs typeface="+mj-cs"/>
                        </a:rPr>
                        <a:t> </a:t>
                      </a:r>
                      <a:endParaRPr lang="en-US" sz="1100" b="1" dirty="0">
                        <a:effectLst/>
                        <a:latin typeface="Calibri"/>
                        <a:ea typeface="Calibri"/>
                        <a:cs typeface="+mj-cs"/>
                      </a:endParaRPr>
                    </a:p>
                  </a:txBody>
                  <a:tcPr marL="68580" marR="68580" marT="0" marB="0" anchor="ctr"/>
                </a:tc>
              </a:tr>
              <a:tr h="432048">
                <a:tc>
                  <a:txBody>
                    <a:bodyPr/>
                    <a:lstStyle/>
                    <a:p>
                      <a:pPr algn="ctr" rtl="1">
                        <a:lnSpc>
                          <a:spcPct val="115000"/>
                        </a:lnSpc>
                        <a:spcAft>
                          <a:spcPts val="1000"/>
                        </a:spcAft>
                      </a:pPr>
                      <a:r>
                        <a:rPr lang="ar-SA" sz="1600" b="1" dirty="0">
                          <a:effectLst/>
                          <a:cs typeface="+mj-cs"/>
                        </a:rPr>
                        <a:t>السرعة الزاوية</a:t>
                      </a:r>
                      <a:endParaRPr lang="en-US" sz="12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a:effectLst/>
                          <a:cs typeface="+mj-cs"/>
                        </a:rPr>
                        <a:t>=</a:t>
                      </a:r>
                      <a:endParaRPr lang="en-US" sz="11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a:effectLst/>
                          <a:cs typeface="+mj-cs"/>
                        </a:rPr>
                        <a:t>ـــــــــــــــــــــــــــــ</a:t>
                      </a:r>
                      <a:endParaRPr lang="en-US" sz="11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600" b="1" dirty="0">
                          <a:effectLst/>
                          <a:cs typeface="+mj-cs"/>
                        </a:rPr>
                        <a:t>- - - - - - - (1)</a:t>
                      </a:r>
                      <a:endParaRPr lang="en-US" sz="1200" b="1" dirty="0">
                        <a:effectLst/>
                        <a:latin typeface="Calibri"/>
                        <a:ea typeface="Calibri"/>
                        <a:cs typeface="+mj-cs"/>
                      </a:endParaRPr>
                    </a:p>
                  </a:txBody>
                  <a:tcPr marL="68580" marR="68580" marT="0" marB="0" anchor="ctr"/>
                </a:tc>
              </a:tr>
              <a:tr h="432048">
                <a:tc>
                  <a:txBody>
                    <a:bodyPr/>
                    <a:lstStyle/>
                    <a:p>
                      <a:pPr algn="ctr" rtl="1">
                        <a:lnSpc>
                          <a:spcPct val="115000"/>
                        </a:lnSpc>
                        <a:spcAft>
                          <a:spcPts val="1000"/>
                        </a:spcAft>
                      </a:pPr>
                      <a:r>
                        <a:rPr lang="ar-SA" sz="1400" b="1">
                          <a:effectLst/>
                          <a:cs typeface="+mj-cs"/>
                        </a:rPr>
                        <a:t> </a:t>
                      </a:r>
                      <a:endParaRPr lang="en-US" sz="11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a:effectLst/>
                          <a:cs typeface="+mj-cs"/>
                        </a:rPr>
                        <a:t> </a:t>
                      </a:r>
                      <a:endParaRPr lang="en-US" sz="11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600" b="1" dirty="0">
                          <a:effectLst/>
                          <a:cs typeface="+mj-cs"/>
                        </a:rPr>
                        <a:t>الزمن</a:t>
                      </a:r>
                      <a:endParaRPr lang="en-US" sz="12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b="1" dirty="0">
                          <a:effectLst/>
                          <a:cs typeface="+mj-cs"/>
                        </a:rPr>
                        <a:t> </a:t>
                      </a:r>
                      <a:endParaRPr lang="en-US" sz="1100" b="1" dirty="0">
                        <a:effectLst/>
                        <a:latin typeface="Calibri"/>
                        <a:ea typeface="Calibri"/>
                        <a:cs typeface="+mj-cs"/>
                      </a:endParaRPr>
                    </a:p>
                  </a:txBody>
                  <a:tcPr marL="68580" marR="68580" marT="0" marB="0" anchor="ctr"/>
                </a:tc>
              </a:tr>
            </a:tbl>
          </a:graphicData>
        </a:graphic>
      </p:graphicFrame>
      <p:sp>
        <p:nvSpPr>
          <p:cNvPr id="7" name="Rectangle 1"/>
          <p:cNvSpPr>
            <a:spLocks noChangeArrowheads="1"/>
          </p:cNvSpPr>
          <p:nvPr/>
        </p:nvSpPr>
        <p:spPr bwMode="auto">
          <a:xfrm>
            <a:off x="2483769" y="3501008"/>
            <a:ext cx="66602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وهناك التساؤل المهم، هل يمكن حساب سرعة هاتين النقطتين؟ الجواب :نعم ، ولكن بحذر</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mj-cs"/>
            </a:endParaRPr>
          </a:p>
        </p:txBody>
      </p:sp>
    </p:spTree>
    <p:extLst>
      <p:ext uri="{BB962C8B-B14F-4D97-AF65-F5344CB8AC3E}">
        <p14:creationId xmlns:p14="http://schemas.microsoft.com/office/powerpoint/2010/main" val="65695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9144000" cy="6186309"/>
          </a:xfrm>
          <a:prstGeom prst="rect">
            <a:avLst/>
          </a:prstGeom>
        </p:spPr>
        <p:txBody>
          <a:bodyPr wrap="square">
            <a:spAutoFit/>
          </a:bodyPr>
          <a:lstStyle/>
          <a:p>
            <a:pPr algn="just"/>
            <a:r>
              <a:rPr lang="ar-SA" dirty="0"/>
              <a:t>    </a:t>
            </a:r>
            <a:r>
              <a:rPr lang="ar-SA" sz="2400" b="1" dirty="0">
                <a:cs typeface="+mj-cs"/>
              </a:rPr>
              <a:t> </a:t>
            </a:r>
            <a:r>
              <a:rPr lang="ar-SA" sz="2800" b="1" dirty="0">
                <a:cs typeface="+mj-cs"/>
              </a:rPr>
              <a:t>وهذه المعادلة لا تكون صحيحة في إجراء المقارنة بين سرعتي النقطتين لأنهما يحدثان على نفس الزاوية وفي الزمن نفسه أي أن سرعتهما الزاوية هي نفسها وبوحدة (درجة/ثانية) ،فمن الأفضل استخدام تلك النقاط التي سبق وان تحدثنا فيها من الاختلافات بين النقطتين، أي أن نستخدم (طول القوس) لأنه متباين عند النقطتين وكذلك (نصف القطر) أي البعد عن المحور وهو أيضا متباين لدى النقطتين</a:t>
            </a:r>
            <a:r>
              <a:rPr lang="ar-SA" sz="2800" b="1" dirty="0" smtClean="0">
                <a:cs typeface="+mj-cs"/>
              </a:rPr>
              <a:t>.</a:t>
            </a:r>
            <a:endParaRPr lang="en-US" sz="2800" b="1" dirty="0">
              <a:cs typeface="+mj-cs"/>
            </a:endParaRPr>
          </a:p>
          <a:p>
            <a:pPr algn="just"/>
            <a:r>
              <a:rPr lang="ar-SA" sz="2800" b="1" dirty="0">
                <a:cs typeface="+mj-cs"/>
              </a:rPr>
              <a:t>  </a:t>
            </a:r>
            <a:r>
              <a:rPr lang="ar-SA" sz="2400" b="1" dirty="0">
                <a:cs typeface="+mj-cs"/>
              </a:rPr>
              <a:t> </a:t>
            </a:r>
            <a:endParaRPr lang="ar-IQ" sz="2400" b="1" dirty="0" smtClean="0">
              <a:cs typeface="+mj-cs"/>
            </a:endParaRPr>
          </a:p>
          <a:p>
            <a:pPr algn="just"/>
            <a:r>
              <a:rPr lang="ar-SA" sz="2400" b="1" dirty="0" smtClean="0">
                <a:cs typeface="+mj-cs"/>
              </a:rPr>
              <a:t>سنلجأ </a:t>
            </a:r>
            <a:r>
              <a:rPr lang="ar-SA" sz="2400" b="1" dirty="0">
                <a:cs typeface="+mj-cs"/>
              </a:rPr>
              <a:t>إلى الزاوية نصف القطرية لأنها تعرف بأنها (النسبة بين طول القوس ونصف القطر</a:t>
            </a:r>
            <a:r>
              <a:rPr lang="ar-SA" sz="2400" b="1" dirty="0" smtClean="0">
                <a:cs typeface="+mj-cs"/>
              </a:rPr>
              <a:t>)</a:t>
            </a:r>
            <a:endParaRPr lang="ar-IQ" sz="2400" b="1" dirty="0" smtClean="0">
              <a:cs typeface="+mj-cs"/>
            </a:endParaRPr>
          </a:p>
          <a:p>
            <a:pPr algn="just"/>
            <a:endParaRPr lang="en-US" sz="2400" b="1" dirty="0">
              <a:cs typeface="+mj-cs"/>
            </a:endParaRPr>
          </a:p>
          <a:p>
            <a:pPr algn="just"/>
            <a:r>
              <a:rPr lang="ar-SA" sz="2400" b="1" dirty="0">
                <a:cs typeface="+mj-cs"/>
              </a:rPr>
              <a:t>الزاوية </a:t>
            </a:r>
            <a:r>
              <a:rPr lang="ar-IQ" sz="2400" b="1" dirty="0" smtClean="0">
                <a:cs typeface="+mj-cs"/>
              </a:rPr>
              <a:t>النصف القطرية </a:t>
            </a:r>
            <a:r>
              <a:rPr lang="ar-SA" sz="2400" b="1" dirty="0" smtClean="0">
                <a:cs typeface="+mj-cs"/>
              </a:rPr>
              <a:t>= </a:t>
            </a:r>
            <a:r>
              <a:rPr lang="ar-SA" sz="2400" b="1" dirty="0">
                <a:cs typeface="+mj-cs"/>
              </a:rPr>
              <a:t>طول القوس / نصف القطر - - </a:t>
            </a:r>
            <a:r>
              <a:rPr lang="ar-SA" sz="2400" b="1" dirty="0" smtClean="0">
                <a:cs typeface="+mj-cs"/>
              </a:rPr>
              <a:t>-</a:t>
            </a:r>
            <a:r>
              <a:rPr lang="ar-IQ" sz="2400" b="1" dirty="0" smtClean="0">
                <a:cs typeface="+mj-cs"/>
              </a:rPr>
              <a:t> - -</a:t>
            </a:r>
            <a:r>
              <a:rPr lang="ar-SA" sz="2400" b="1" dirty="0" smtClean="0">
                <a:cs typeface="+mj-cs"/>
              </a:rPr>
              <a:t> </a:t>
            </a:r>
            <a:r>
              <a:rPr lang="ar-SA" sz="2400" b="1" dirty="0">
                <a:cs typeface="+mj-cs"/>
              </a:rPr>
              <a:t>(2)</a:t>
            </a:r>
            <a:endParaRPr lang="en-US" sz="2400" b="1" dirty="0">
              <a:cs typeface="+mj-cs"/>
            </a:endParaRPr>
          </a:p>
          <a:p>
            <a:pPr algn="just"/>
            <a:r>
              <a:rPr lang="ar-SA" sz="2400" b="1" dirty="0">
                <a:cs typeface="+mj-cs"/>
              </a:rPr>
              <a:t>إن الزاوية أعلاه تسمى بالزاوية نصف قطرية، وتعرف الزاوية نصف قطرية بان تقابل قوسا طوله يساوي طول نصف القطر.</a:t>
            </a:r>
            <a:endParaRPr lang="en-US" sz="2800" b="1" dirty="0">
              <a:cs typeface="+mj-cs"/>
            </a:endParaRPr>
          </a:p>
        </p:txBody>
      </p:sp>
    </p:spTree>
    <p:extLst>
      <p:ext uri="{BB962C8B-B14F-4D97-AF65-F5344CB8AC3E}">
        <p14:creationId xmlns:p14="http://schemas.microsoft.com/office/powerpoint/2010/main" val="76327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3250"/>
            <a:ext cx="9144000" cy="1815882"/>
          </a:xfrm>
          <a:prstGeom prst="rect">
            <a:avLst/>
          </a:prstGeom>
        </p:spPr>
        <p:txBody>
          <a:bodyPr wrap="square">
            <a:spAutoFit/>
          </a:bodyPr>
          <a:lstStyle/>
          <a:p>
            <a:pPr algn="just"/>
            <a:r>
              <a:rPr lang="ar-SA" sz="2800" b="1" dirty="0">
                <a:cs typeface="+mj-cs"/>
              </a:rPr>
              <a:t>إذا استخدمنا الزاوية هذه بدلا من الزاوية (هـ) سنحصل على مكسبين اولهما أننا سنعطي بدقة تحرك كل نقطة وفقا لمداها وبعدها، ثانيا إن الوحدة الحالية لقيمة الزاوية سوف لن تكون بوحدة الدرجة وهذا سيساعدنا (لاحقا) في اشتقاق معادلة للسرعة المحيطية.</a:t>
            </a:r>
            <a:endParaRPr lang="en-US" sz="2800" b="1" dirty="0">
              <a:cs typeface="+mj-cs"/>
            </a:endParaRPr>
          </a:p>
        </p:txBody>
      </p:sp>
      <p:sp>
        <p:nvSpPr>
          <p:cNvPr id="3" name="مستطيل 2"/>
          <p:cNvSpPr/>
          <p:nvPr/>
        </p:nvSpPr>
        <p:spPr>
          <a:xfrm>
            <a:off x="107504" y="2492896"/>
            <a:ext cx="8892480" cy="2677656"/>
          </a:xfrm>
          <a:prstGeom prst="rect">
            <a:avLst/>
          </a:prstGeom>
        </p:spPr>
        <p:txBody>
          <a:bodyPr wrap="square">
            <a:spAutoFit/>
          </a:bodyPr>
          <a:lstStyle/>
          <a:p>
            <a:pPr algn="just"/>
            <a:r>
              <a:rPr lang="ar-SA" sz="2800" b="1" dirty="0">
                <a:cs typeface="+mj-cs"/>
              </a:rPr>
              <a:t>إن وحدة الزاوية في المعادلة رقم (1) بالدرجة أما قيمة الزاوية في المعادلة رقم (2) فإنها بدون وحدة لان طول القوس بالمتر أو السنتمتر وكذلك وحدة نصف القطر فتكون وحدة هذه الزاوية هي (م/م=1). اما المساحة المحصورة بين ضلعي نصف القطر وطول القوس تسمى بالقطاع ، ونلاحظ وجود عدد (6.28) قطاعا في الدائرة الواحدة وزاوية كل قطاع (زاوية نصف قطرية) هي 57.324 درجة</a:t>
            </a:r>
            <a:endParaRPr lang="en-US" sz="2400" b="1" dirty="0">
              <a:cs typeface="+mj-cs"/>
            </a:endParaRPr>
          </a:p>
        </p:txBody>
      </p:sp>
    </p:spTree>
    <p:extLst>
      <p:ext uri="{BB962C8B-B14F-4D97-AF65-F5344CB8AC3E}">
        <p14:creationId xmlns:p14="http://schemas.microsoft.com/office/powerpoint/2010/main" val="353908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1259632" y="7648"/>
            <a:ext cx="6336704" cy="461665"/>
          </a:xfrm>
          <a:prstGeom prst="rect">
            <a:avLst/>
          </a:prstGeom>
        </p:spPr>
        <p:txBody>
          <a:bodyPr wrap="square">
            <a:spAutoFit/>
          </a:bodyPr>
          <a:lstStyle/>
          <a:p>
            <a:pPr algn="ctr"/>
            <a:r>
              <a:rPr lang="ar-SA" sz="2400" b="1" dirty="0">
                <a:cs typeface="+mj-cs"/>
              </a:rPr>
              <a:t>علاقة السرعة المحيطية بالسرعة الزاوية </a:t>
            </a:r>
            <a:endParaRPr lang="en-US" sz="2400" dirty="0">
              <a:cs typeface="+mj-cs"/>
            </a:endParaRPr>
          </a:p>
        </p:txBody>
      </p:sp>
      <p:sp>
        <p:nvSpPr>
          <p:cNvPr id="7" name="مستطيل 6"/>
          <p:cNvSpPr/>
          <p:nvPr/>
        </p:nvSpPr>
        <p:spPr>
          <a:xfrm>
            <a:off x="251520" y="469313"/>
            <a:ext cx="8640960" cy="1631216"/>
          </a:xfrm>
          <a:prstGeom prst="rect">
            <a:avLst/>
          </a:prstGeom>
        </p:spPr>
        <p:txBody>
          <a:bodyPr wrap="square">
            <a:spAutoFit/>
          </a:bodyPr>
          <a:lstStyle/>
          <a:p>
            <a:pPr algn="just"/>
            <a:r>
              <a:rPr lang="ar-SA" sz="2000" b="1" dirty="0">
                <a:cs typeface="+mj-cs"/>
              </a:rPr>
              <a:t>نفترض بان </a:t>
            </a:r>
            <a:endParaRPr lang="en-US" sz="2000" b="1" dirty="0">
              <a:cs typeface="+mj-cs"/>
            </a:endParaRPr>
          </a:p>
          <a:p>
            <a:pPr algn="just"/>
            <a:r>
              <a:rPr lang="ar-SA" sz="2000" b="1" dirty="0">
                <a:cs typeface="+mj-cs"/>
              </a:rPr>
              <a:t>السرعة المحيطية = السرعة الزاوية</a:t>
            </a:r>
            <a:endParaRPr lang="en-US" sz="2000" b="1" dirty="0">
              <a:cs typeface="+mj-cs"/>
            </a:endParaRPr>
          </a:p>
          <a:p>
            <a:pPr algn="just"/>
            <a:r>
              <a:rPr lang="ar-SA" sz="2000" b="1" dirty="0">
                <a:cs typeface="+mj-cs"/>
              </a:rPr>
              <a:t>أي أن  م / </a:t>
            </a:r>
            <a:r>
              <a:rPr lang="ar-SA" sz="2000" b="1" dirty="0" err="1">
                <a:cs typeface="+mj-cs"/>
              </a:rPr>
              <a:t>ثا</a:t>
            </a:r>
            <a:r>
              <a:rPr lang="ar-SA" sz="2000" b="1" dirty="0">
                <a:cs typeface="+mj-cs"/>
              </a:rPr>
              <a:t> = درجة / </a:t>
            </a:r>
            <a:r>
              <a:rPr lang="ar-SA" sz="2000" b="1" dirty="0" err="1">
                <a:cs typeface="+mj-cs"/>
              </a:rPr>
              <a:t>ثا</a:t>
            </a:r>
            <a:endParaRPr lang="en-US" sz="2000" b="1" dirty="0">
              <a:cs typeface="+mj-cs"/>
            </a:endParaRPr>
          </a:p>
          <a:p>
            <a:pPr algn="just"/>
            <a:r>
              <a:rPr lang="ar-SA" sz="2000" b="1" dirty="0">
                <a:cs typeface="+mj-cs"/>
              </a:rPr>
              <a:t>وهذا لا يجوز فيجب أن تكون الوحدات متشابهة في طرفي المعادلة.</a:t>
            </a:r>
            <a:endParaRPr lang="en-US" sz="2000" b="1" dirty="0">
              <a:cs typeface="+mj-cs"/>
            </a:endParaRPr>
          </a:p>
          <a:p>
            <a:pPr algn="just"/>
            <a:r>
              <a:rPr lang="ar-SA" sz="2000" b="1" dirty="0">
                <a:cs typeface="+mj-cs"/>
              </a:rPr>
              <a:t>نعرف مسبقا بان</a:t>
            </a:r>
            <a:endParaRPr lang="en-US" sz="2000" b="1" dirty="0">
              <a:cs typeface="+mj-cs"/>
            </a:endParaRPr>
          </a:p>
        </p:txBody>
      </p:sp>
      <p:graphicFrame>
        <p:nvGraphicFramePr>
          <p:cNvPr id="8" name="جدول 7"/>
          <p:cNvGraphicFramePr>
            <a:graphicFrameLocks noGrp="1"/>
          </p:cNvGraphicFramePr>
          <p:nvPr>
            <p:extLst>
              <p:ext uri="{D42A27DB-BD31-4B8C-83A1-F6EECF244321}">
                <p14:modId xmlns:p14="http://schemas.microsoft.com/office/powerpoint/2010/main" val="1715523570"/>
              </p:ext>
            </p:extLst>
          </p:nvPr>
        </p:nvGraphicFramePr>
        <p:xfrm>
          <a:off x="755576" y="2170149"/>
          <a:ext cx="6624736" cy="1258851"/>
        </p:xfrm>
        <a:graphic>
          <a:graphicData uri="http://schemas.openxmlformats.org/drawingml/2006/table">
            <a:tbl>
              <a:tblPr rtl="1" firstRow="1" firstCol="1" bandRow="1">
                <a:tableStyleId>{5C22544A-7EE6-4342-B048-85BDC9FD1C3A}</a:tableStyleId>
              </a:tblPr>
              <a:tblGrid>
                <a:gridCol w="1895835"/>
                <a:gridCol w="531060"/>
                <a:gridCol w="2135486"/>
                <a:gridCol w="2062355"/>
              </a:tblGrid>
              <a:tr h="419617">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قيمة الزاوية (هـ)</a:t>
                      </a:r>
                      <a:endParaRPr lang="en-US" sz="11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r>
              <a:tr h="419617">
                <a:tc>
                  <a:txBody>
                    <a:bodyPr/>
                    <a:lstStyle/>
                    <a:p>
                      <a:pPr algn="ctr" rtl="1">
                        <a:lnSpc>
                          <a:spcPct val="115000"/>
                        </a:lnSpc>
                        <a:spcAft>
                          <a:spcPts val="1000"/>
                        </a:spcAft>
                      </a:pPr>
                      <a:r>
                        <a:rPr lang="ar-SA" sz="1800" dirty="0">
                          <a:effectLst/>
                        </a:rPr>
                        <a:t>السرعة الزاوية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ـــــــــــــــــــــــــــــ</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dirty="0">
                          <a:effectLst/>
                        </a:rPr>
                        <a:t>- - - - - - - (1)</a:t>
                      </a:r>
                      <a:endParaRPr lang="en-US" sz="1400" dirty="0">
                        <a:effectLst/>
                        <a:latin typeface="Calibri"/>
                        <a:ea typeface="Calibri"/>
                        <a:cs typeface="Arial"/>
                      </a:endParaRPr>
                    </a:p>
                  </a:txBody>
                  <a:tcPr marL="68580" marR="68580" marT="0" marB="0" anchor="ctr"/>
                </a:tc>
              </a:tr>
              <a:tr h="419617">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الزمن</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3718780669"/>
              </p:ext>
            </p:extLst>
          </p:nvPr>
        </p:nvGraphicFramePr>
        <p:xfrm>
          <a:off x="2483768" y="4941168"/>
          <a:ext cx="5400600" cy="1224136"/>
        </p:xfrm>
        <a:graphic>
          <a:graphicData uri="http://schemas.openxmlformats.org/drawingml/2006/table">
            <a:tbl>
              <a:tblPr rtl="1" firstRow="1" firstCol="1" bandRow="1">
                <a:tableStyleId>{5C22544A-7EE6-4342-B048-85BDC9FD1C3A}</a:tableStyleId>
              </a:tblPr>
              <a:tblGrid>
                <a:gridCol w="2080003"/>
                <a:gridCol w="634493"/>
                <a:gridCol w="2686104"/>
              </a:tblGrid>
              <a:tr h="429863">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الزاوية نصف قطرية</a:t>
                      </a:r>
                      <a:endParaRPr lang="en-US" sz="1400" b="1" dirty="0">
                        <a:effectLst/>
                        <a:latin typeface="Calibri"/>
                        <a:ea typeface="Calibri"/>
                        <a:cs typeface="Arial"/>
                      </a:endParaRPr>
                    </a:p>
                  </a:txBody>
                  <a:tcPr marL="68580" marR="68580" marT="0" marB="0" anchor="ctr"/>
                </a:tc>
              </a:tr>
              <a:tr h="429863">
                <a:tc>
                  <a:txBody>
                    <a:bodyPr/>
                    <a:lstStyle/>
                    <a:p>
                      <a:pPr algn="ctr" rtl="1">
                        <a:lnSpc>
                          <a:spcPct val="115000"/>
                        </a:lnSpc>
                        <a:spcAft>
                          <a:spcPts val="1000"/>
                        </a:spcAft>
                      </a:pPr>
                      <a:r>
                        <a:rPr lang="ar-SA" sz="1800" dirty="0">
                          <a:effectLst/>
                        </a:rPr>
                        <a:t>السرعة الزاوية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dirty="0">
                          <a:effectLst/>
                        </a:rPr>
                        <a:t>=</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ـــــــــــــــــــــــــــــ</a:t>
                      </a:r>
                      <a:endParaRPr lang="en-US" sz="1400" b="1" dirty="0">
                        <a:effectLst/>
                        <a:latin typeface="Calibri"/>
                        <a:ea typeface="Calibri"/>
                        <a:cs typeface="Arial"/>
                      </a:endParaRPr>
                    </a:p>
                  </a:txBody>
                  <a:tcPr marL="68580" marR="68580" marT="0" marB="0" anchor="ctr"/>
                </a:tc>
              </a:tr>
              <a:tr h="364410">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الزمن</a:t>
                      </a:r>
                      <a:endParaRPr lang="en-US" sz="1400" b="1" dirty="0">
                        <a:effectLst/>
                        <a:latin typeface="Calibri"/>
                        <a:ea typeface="Calibri"/>
                        <a:cs typeface="Arial"/>
                      </a:endParaRPr>
                    </a:p>
                  </a:txBody>
                  <a:tcPr marL="68580" marR="68580" marT="0" marB="0" anchor="ctr"/>
                </a:tc>
              </a:tr>
            </a:tbl>
          </a:graphicData>
        </a:graphic>
      </p:graphicFrame>
      <p:sp>
        <p:nvSpPr>
          <p:cNvPr id="10" name="Rectangle 2"/>
          <p:cNvSpPr>
            <a:spLocks noChangeArrowheads="1"/>
          </p:cNvSpPr>
          <p:nvPr/>
        </p:nvSpPr>
        <p:spPr bwMode="auto">
          <a:xfrm>
            <a:off x="-190428" y="3429000"/>
            <a:ext cx="923682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IQ"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أما قيمة الزاوية التي سنعتمدها فهي الزاوية الموجودة في المعادلة رقم (2) </a:t>
            </a:r>
            <a:endParaRPr kumimoji="0" lang="ar-IQ" sz="2000" b="1" i="0" u="none" strike="noStrike" cap="none" normalizeH="0" baseline="0" dirty="0" smtClean="0">
              <a:ln>
                <a:noFill/>
              </a:ln>
              <a:solidFill>
                <a:schemeClr val="tx1"/>
              </a:solidFill>
              <a:effectLst/>
              <a:latin typeface="Calibri" pitchFamily="34" charset="0"/>
              <a:ea typeface="Times New Roman" pitchFamily="18" charset="0"/>
              <a:cs typeface="+mj-cs"/>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أي </a:t>
            </a:r>
            <a:r>
              <a:rPr kumimoji="0" lang="ar-SA" sz="2000" b="1" i="0" u="none" strike="noStrike" cap="none" normalizeH="0" baseline="0" dirty="0" smtClean="0">
                <a:ln>
                  <a:noFill/>
                </a:ln>
                <a:solidFill>
                  <a:schemeClr val="tx1"/>
                </a:solidFill>
                <a:effectLst/>
                <a:latin typeface="Calibri" pitchFamily="34" charset="0"/>
                <a:ea typeface="Times New Roman" pitchFamily="18" charset="0"/>
                <a:cs typeface="+mj-cs"/>
              </a:rPr>
              <a:t>الزاوية النصف قطرية</a:t>
            </a:r>
            <a:endParaRPr kumimoji="0" lang="en-US" sz="2000" b="1" i="0" u="none" strike="noStrike" cap="none" normalizeH="0" baseline="0" dirty="0" smtClean="0">
              <a:ln>
                <a:noFill/>
              </a:ln>
              <a:solidFill>
                <a:schemeClr val="tx1"/>
              </a:solidFill>
              <a:effectLst/>
              <a:latin typeface="Arial" pitchFamily="34" charset="0"/>
              <a:cs typeface="+mj-c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 name="جدول 10"/>
          <p:cNvGraphicFramePr>
            <a:graphicFrameLocks noGrp="1"/>
          </p:cNvGraphicFramePr>
          <p:nvPr>
            <p:extLst>
              <p:ext uri="{D42A27DB-BD31-4B8C-83A1-F6EECF244321}">
                <p14:modId xmlns:p14="http://schemas.microsoft.com/office/powerpoint/2010/main" val="625244777"/>
              </p:ext>
            </p:extLst>
          </p:nvPr>
        </p:nvGraphicFramePr>
        <p:xfrm>
          <a:off x="539552" y="4941168"/>
          <a:ext cx="1905868" cy="1224136"/>
        </p:xfrm>
        <a:graphic>
          <a:graphicData uri="http://schemas.openxmlformats.org/drawingml/2006/table">
            <a:tbl>
              <a:tblPr rtl="1" firstRow="1" firstCol="1" bandRow="1">
                <a:tableStyleId>{5C22544A-7EE6-4342-B048-85BDC9FD1C3A}</a:tableStyleId>
              </a:tblPr>
              <a:tblGrid>
                <a:gridCol w="1905868"/>
              </a:tblGrid>
              <a:tr h="419617">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r>
              <a:tr h="419617">
                <a:tc>
                  <a:txBody>
                    <a:bodyPr/>
                    <a:lstStyle/>
                    <a:p>
                      <a:pPr algn="ctr" rtl="1">
                        <a:lnSpc>
                          <a:spcPct val="115000"/>
                        </a:lnSpc>
                        <a:spcAft>
                          <a:spcPts val="1000"/>
                        </a:spcAft>
                      </a:pPr>
                      <a:r>
                        <a:rPr lang="ar-SA" sz="1800" dirty="0">
                          <a:effectLst/>
                        </a:rPr>
                        <a:t>- - - - - - - </a:t>
                      </a:r>
                      <a:r>
                        <a:rPr lang="ar-SA" sz="1800" dirty="0" smtClean="0">
                          <a:effectLst/>
                        </a:rPr>
                        <a:t>(</a:t>
                      </a:r>
                      <a:r>
                        <a:rPr lang="ar-IQ" sz="1800" dirty="0" smtClean="0">
                          <a:effectLst/>
                        </a:rPr>
                        <a:t>2</a:t>
                      </a:r>
                      <a:r>
                        <a:rPr lang="ar-SA" sz="1800" dirty="0" smtClean="0">
                          <a:effectLst/>
                        </a:rPr>
                        <a:t>)</a:t>
                      </a:r>
                      <a:endParaRPr lang="en-US" sz="1400" dirty="0">
                        <a:effectLst/>
                        <a:latin typeface="Calibri"/>
                        <a:ea typeface="Calibri"/>
                        <a:cs typeface="Arial"/>
                      </a:endParaRPr>
                    </a:p>
                  </a:txBody>
                  <a:tcPr marL="68580" marR="68580" marT="0" marB="0" anchor="ctr"/>
                </a:tc>
              </a:tr>
              <a:tr h="384902">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157248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144000" cy="1323439"/>
          </a:xfrm>
          <a:prstGeom prst="rect">
            <a:avLst/>
          </a:prstGeom>
        </p:spPr>
        <p:txBody>
          <a:bodyPr wrap="square">
            <a:spAutoFit/>
          </a:bodyPr>
          <a:lstStyle/>
          <a:p>
            <a:pPr algn="just"/>
            <a:r>
              <a:rPr lang="ar-SA" dirty="0"/>
              <a:t>       </a:t>
            </a:r>
            <a:r>
              <a:rPr lang="ar-SA" sz="2000" b="1" dirty="0">
                <a:latin typeface="Arial" pitchFamily="34" charset="0"/>
                <a:cs typeface="Arial" pitchFamily="34" charset="0"/>
              </a:rPr>
              <a:t>نحتاج إلى قياس بوحدة المتر أو السنتمتر، تحدثنا سابقا إننا لا نستطيع مقارنة نقطتان تبتعدان عن بعضيهما على نفس المحور وعلى نفس خط العمل بسبب اختلاف أنصاف الأقطار، إذن يمكننا اعتماد نصف القطر في المعادلة وطالما إن نصف القطر تتناسب طرديا مع السرعة فان أفضل مقياس نعتمده هو نصف القطر. </a:t>
            </a:r>
            <a:endParaRPr lang="ar-IQ" sz="2000" b="1" dirty="0">
              <a:latin typeface="Arial" pitchFamily="34" charset="0"/>
              <a:cs typeface="Arial" pitchFamily="34" charset="0"/>
            </a:endParaRPr>
          </a:p>
        </p:txBody>
      </p:sp>
      <p:graphicFrame>
        <p:nvGraphicFramePr>
          <p:cNvPr id="3" name="جدول 2"/>
          <p:cNvGraphicFramePr>
            <a:graphicFrameLocks noGrp="1"/>
          </p:cNvGraphicFramePr>
          <p:nvPr>
            <p:extLst>
              <p:ext uri="{D42A27DB-BD31-4B8C-83A1-F6EECF244321}">
                <p14:modId xmlns:p14="http://schemas.microsoft.com/office/powerpoint/2010/main" val="594651749"/>
              </p:ext>
            </p:extLst>
          </p:nvPr>
        </p:nvGraphicFramePr>
        <p:xfrm>
          <a:off x="467546" y="1146816"/>
          <a:ext cx="7848871" cy="1850136"/>
        </p:xfrm>
        <a:graphic>
          <a:graphicData uri="http://schemas.openxmlformats.org/drawingml/2006/table">
            <a:tbl>
              <a:tblPr rtl="1" firstRow="1" firstCol="1" bandRow="1">
                <a:tableStyleId>{5C22544A-7EE6-4342-B048-85BDC9FD1C3A}</a:tableStyleId>
              </a:tblPr>
              <a:tblGrid>
                <a:gridCol w="3408595"/>
                <a:gridCol w="954811"/>
                <a:gridCol w="1685079"/>
                <a:gridCol w="954811"/>
                <a:gridCol w="845575"/>
              </a:tblGrid>
              <a:tr h="171452">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a:effectLst/>
                          <a:cs typeface="+mj-cs"/>
                        </a:rPr>
                        <a:t>1</a:t>
                      </a:r>
                      <a:endParaRPr lang="en-US" sz="14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r>
              <a:tr h="265557">
                <a:tc>
                  <a:txBody>
                    <a:bodyPr/>
                    <a:lstStyle/>
                    <a:p>
                      <a:pPr algn="ctr" rtl="1">
                        <a:lnSpc>
                          <a:spcPct val="115000"/>
                        </a:lnSpc>
                        <a:spcAft>
                          <a:spcPts val="1000"/>
                        </a:spcAft>
                      </a:pPr>
                      <a:r>
                        <a:rPr lang="ar-SA" sz="1800" dirty="0">
                          <a:effectLst/>
                        </a:rPr>
                        <a:t>السرعة الزاوية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a:effectLst/>
                          <a:cs typeface="+mj-cs"/>
                        </a:rPr>
                        <a:t>ــــــــــ</a:t>
                      </a:r>
                      <a:endParaRPr lang="en-US" sz="14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800" b="1" dirty="0">
                          <a:effectLst/>
                          <a:cs typeface="+mj-cs"/>
                        </a:rPr>
                        <a:t>×</a:t>
                      </a:r>
                      <a:endParaRPr lang="en-US" sz="1400" b="1" dirty="0">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800" b="1" dirty="0">
                          <a:effectLst/>
                          <a:cs typeface="+mj-cs"/>
                        </a:rPr>
                        <a:t>م</a:t>
                      </a:r>
                      <a:endParaRPr lang="en-US" sz="1400" b="1" dirty="0">
                        <a:effectLst/>
                        <a:latin typeface="Calibri"/>
                        <a:ea typeface="Calibri"/>
                        <a:cs typeface="+mj-cs"/>
                      </a:endParaRPr>
                    </a:p>
                  </a:txBody>
                  <a:tcPr marL="68580" marR="68580" marT="0" marB="0" anchor="ctr"/>
                </a:tc>
              </a:tr>
              <a:tr h="265557">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 </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a:effectLst/>
                          <a:cs typeface="+mj-cs"/>
                        </a:rPr>
                        <a:t>ثا</a:t>
                      </a:r>
                      <a:endParaRPr lang="en-US" sz="1400" b="1">
                        <a:effectLst/>
                        <a:latin typeface="Calibri"/>
                        <a:ea typeface="Calibri"/>
                        <a:cs typeface="+mj-cs"/>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r>
              <a:tr h="265557">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 </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a:effectLst/>
                          <a:cs typeface="+mj-cs"/>
                        </a:rPr>
                        <a:t>م</a:t>
                      </a:r>
                      <a:endParaRPr lang="en-US" sz="1400" b="1">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200">
                          <a:effectLst/>
                        </a:rPr>
                        <a:t> </a:t>
                      </a:r>
                      <a:endParaRPr lang="en-US" sz="1100">
                        <a:effectLst/>
                        <a:latin typeface="Calibri"/>
                        <a:ea typeface="Calibri"/>
                        <a:cs typeface="Arial"/>
                      </a:endParaRPr>
                    </a:p>
                  </a:txBody>
                  <a:tcPr marL="0" marR="0" marT="0" marB="0" anchor="ctr"/>
                </a:tc>
                <a:tc hMerge="1">
                  <a:txBody>
                    <a:bodyPr/>
                    <a:lstStyle/>
                    <a:p>
                      <a:pPr rtl="1"/>
                      <a:endParaRPr lang="ar-IQ"/>
                    </a:p>
                  </a:txBody>
                  <a:tcPr/>
                </a:tc>
              </a:tr>
              <a:tr h="265557">
                <a:tc>
                  <a:txBody>
                    <a:bodyPr/>
                    <a:lstStyle/>
                    <a:p>
                      <a:pPr algn="ctr" rtl="1">
                        <a:lnSpc>
                          <a:spcPct val="115000"/>
                        </a:lnSpc>
                        <a:spcAft>
                          <a:spcPts val="1000"/>
                        </a:spcAft>
                      </a:pPr>
                      <a:r>
                        <a:rPr lang="ar-SA" sz="1800" dirty="0">
                          <a:effectLst/>
                        </a:rPr>
                        <a:t>السرعة الزاوية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a:effectLst/>
                        </a:rPr>
                        <a:t>=</a:t>
                      </a:r>
                      <a:endParaRPr lang="en-US" sz="1400" b="1"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a:effectLst/>
                          <a:cs typeface="+mj-cs"/>
                        </a:rPr>
                        <a:t>ــــــــــ</a:t>
                      </a:r>
                      <a:endParaRPr lang="en-US" sz="1400" b="1">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200">
                          <a:effectLst/>
                        </a:rPr>
                        <a:t> </a:t>
                      </a:r>
                      <a:endParaRPr lang="en-US" sz="1100">
                        <a:effectLst/>
                        <a:latin typeface="Calibri"/>
                        <a:ea typeface="Calibri"/>
                        <a:cs typeface="Arial"/>
                      </a:endParaRPr>
                    </a:p>
                  </a:txBody>
                  <a:tcPr marL="0" marR="0" marT="0" marB="0" anchor="ctr"/>
                </a:tc>
                <a:tc hMerge="1">
                  <a:txBody>
                    <a:bodyPr/>
                    <a:lstStyle/>
                    <a:p>
                      <a:pPr rtl="1"/>
                      <a:endParaRPr lang="ar-IQ"/>
                    </a:p>
                  </a:txBody>
                  <a:tcPr/>
                </a:tc>
              </a:tr>
              <a:tr h="244197">
                <a:tc>
                  <a:txBody>
                    <a:bodyPr/>
                    <a:lstStyle/>
                    <a:p>
                      <a:pPr algn="ctr" rtl="1">
                        <a:lnSpc>
                          <a:spcPct val="115000"/>
                        </a:lnSpc>
                        <a:spcAft>
                          <a:spcPts val="1000"/>
                        </a:spcAft>
                      </a:pPr>
                      <a:r>
                        <a:rPr lang="ar-SA" sz="1400">
                          <a:effectLst/>
                        </a:rPr>
                        <a:t> </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400" dirty="0">
                          <a:effectLst/>
                        </a:rPr>
                        <a:t> </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1000"/>
                        </a:spcAft>
                      </a:pPr>
                      <a:r>
                        <a:rPr lang="ar-SA" sz="1800" b="1" dirty="0" err="1">
                          <a:effectLst/>
                          <a:cs typeface="+mj-cs"/>
                        </a:rPr>
                        <a:t>ثا</a:t>
                      </a:r>
                      <a:endParaRPr lang="en-US" sz="1400" b="1" dirty="0">
                        <a:effectLst/>
                        <a:latin typeface="Calibri"/>
                        <a:ea typeface="Calibri"/>
                        <a:cs typeface="+mj-cs"/>
                      </a:endParaRPr>
                    </a:p>
                  </a:txBody>
                  <a:tcPr marL="68580" marR="68580" marT="0" marB="0" anchor="ctr"/>
                </a:tc>
                <a:tc gridSpan="2">
                  <a:txBody>
                    <a:bodyPr/>
                    <a:lstStyle/>
                    <a:p>
                      <a:pPr algn="r" rtl="1">
                        <a:lnSpc>
                          <a:spcPct val="115000"/>
                        </a:lnSpc>
                        <a:spcAft>
                          <a:spcPts val="1000"/>
                        </a:spcAft>
                      </a:pPr>
                      <a:r>
                        <a:rPr lang="ar-SA" sz="1200" dirty="0">
                          <a:effectLst/>
                        </a:rPr>
                        <a:t> </a:t>
                      </a:r>
                      <a:endParaRPr lang="en-US" sz="1100" dirty="0">
                        <a:effectLst/>
                        <a:latin typeface="Calibri"/>
                        <a:ea typeface="Calibri"/>
                        <a:cs typeface="Arial"/>
                      </a:endParaRPr>
                    </a:p>
                  </a:txBody>
                  <a:tcPr marL="0" marR="0" marT="0" marB="0" anchor="ctr"/>
                </a:tc>
                <a:tc hMerge="1">
                  <a:txBody>
                    <a:bodyPr/>
                    <a:lstStyle/>
                    <a:p>
                      <a:pPr rtl="1"/>
                      <a:endParaRPr lang="ar-IQ"/>
                    </a:p>
                  </a:txBody>
                  <a:tcPr/>
                </a:tc>
              </a:tr>
            </a:tbl>
          </a:graphicData>
        </a:graphic>
      </p:graphicFrame>
      <p:sp>
        <p:nvSpPr>
          <p:cNvPr id="4" name="مستطيل 3"/>
          <p:cNvSpPr/>
          <p:nvPr/>
        </p:nvSpPr>
        <p:spPr>
          <a:xfrm>
            <a:off x="0" y="2996952"/>
            <a:ext cx="9144000" cy="2246769"/>
          </a:xfrm>
          <a:prstGeom prst="rect">
            <a:avLst/>
          </a:prstGeom>
        </p:spPr>
        <p:txBody>
          <a:bodyPr wrap="square">
            <a:spAutoFit/>
          </a:bodyPr>
          <a:lstStyle/>
          <a:p>
            <a:r>
              <a:rPr lang="ar-SA" dirty="0"/>
              <a:t> </a:t>
            </a:r>
            <a:r>
              <a:rPr lang="ar-SA" sz="2000" b="1" dirty="0">
                <a:cs typeface="+mj-cs"/>
              </a:rPr>
              <a:t>ألان</a:t>
            </a:r>
            <a:endParaRPr lang="en-US" sz="2000" b="1" dirty="0">
              <a:cs typeface="+mj-cs"/>
            </a:endParaRPr>
          </a:p>
          <a:p>
            <a:r>
              <a:rPr lang="ar-SA" sz="2000" b="1" dirty="0">
                <a:cs typeface="+mj-cs"/>
              </a:rPr>
              <a:t>السرعة المحيطية = السرعة الزاوية × نصف القطر - - - - - - (3)</a:t>
            </a:r>
            <a:endParaRPr lang="en-US" sz="2000" b="1" dirty="0">
              <a:cs typeface="+mj-cs"/>
            </a:endParaRPr>
          </a:p>
          <a:p>
            <a:r>
              <a:rPr lang="ar-SA" sz="2000" b="1" dirty="0">
                <a:cs typeface="+mj-cs"/>
              </a:rPr>
              <a:t>من المعادلة أعلاه نستنتج ما يأتي</a:t>
            </a:r>
            <a:endParaRPr lang="en-US" sz="2000" b="1" dirty="0">
              <a:cs typeface="+mj-cs"/>
            </a:endParaRPr>
          </a:p>
          <a:p>
            <a:r>
              <a:rPr lang="ar-SA" sz="2000" b="1" dirty="0">
                <a:cs typeface="+mj-cs"/>
              </a:rPr>
              <a:t>1-    إن السرعة المحيطية تتناسب طرديا مع نصف القطر بثبات السرعة الزاوية</a:t>
            </a:r>
            <a:endParaRPr lang="en-US" sz="2000" b="1" dirty="0">
              <a:cs typeface="+mj-cs"/>
            </a:endParaRPr>
          </a:p>
          <a:p>
            <a:r>
              <a:rPr lang="ar-SA" sz="2000" b="1" dirty="0">
                <a:cs typeface="+mj-cs"/>
              </a:rPr>
              <a:t>2-    إن السرعة المحيطية تتناسب طرديا مع السرعة الزاوية بثبات نصف القطر</a:t>
            </a:r>
            <a:endParaRPr lang="ar-IQ" sz="2000" b="1" dirty="0">
              <a:cs typeface="+mj-cs"/>
            </a:endParaRPr>
          </a:p>
        </p:txBody>
      </p:sp>
      <p:sp>
        <p:nvSpPr>
          <p:cNvPr id="5" name="مستطيل 4"/>
          <p:cNvSpPr/>
          <p:nvPr/>
        </p:nvSpPr>
        <p:spPr>
          <a:xfrm>
            <a:off x="1" y="5243721"/>
            <a:ext cx="9144000" cy="1631216"/>
          </a:xfrm>
          <a:prstGeom prst="rect">
            <a:avLst/>
          </a:prstGeom>
        </p:spPr>
        <p:txBody>
          <a:bodyPr wrap="square">
            <a:spAutoFit/>
          </a:bodyPr>
          <a:lstStyle/>
          <a:p>
            <a:pPr algn="just"/>
            <a:r>
              <a:rPr lang="ar-SA" sz="2000" b="1" dirty="0"/>
              <a:t>ولكي نثبت ذلك نفترض السؤال آلاتي</a:t>
            </a:r>
            <a:r>
              <a:rPr lang="ar-SA" sz="2000" b="1" dirty="0" smtClean="0"/>
              <a:t>:</a:t>
            </a:r>
            <a:endParaRPr lang="ar-IQ" sz="2000" b="1" dirty="0"/>
          </a:p>
          <a:p>
            <a:pPr algn="just"/>
            <a:r>
              <a:rPr lang="ar-SA" sz="2000" b="1" dirty="0"/>
              <a:t>  </a:t>
            </a:r>
            <a:endParaRPr lang="ar-IQ" sz="2000" b="1" dirty="0" smtClean="0"/>
          </a:p>
          <a:p>
            <a:pPr algn="just"/>
            <a:r>
              <a:rPr lang="ar-SA" sz="2000" b="1" dirty="0" smtClean="0"/>
              <a:t> </a:t>
            </a:r>
            <a:r>
              <a:rPr lang="ar-SA" sz="2000" b="1" dirty="0"/>
              <a:t>تحرك جسم من نقطة (أ) إلى نقطة (ب) بزمن قدره (0.3 </a:t>
            </a:r>
            <a:r>
              <a:rPr lang="ar-SA" sz="2000" b="1" dirty="0" err="1"/>
              <a:t>ثا</a:t>
            </a:r>
            <a:r>
              <a:rPr lang="ar-SA" sz="2000" b="1" dirty="0"/>
              <a:t>) وقطع زاوية مقدارها (90درجة) وكان بعد هذا الجسم عن محور الدوران (6 سم). احسب السرعة المحيطية واحسب السرعة المحيطية عند مضاعفة نصف القطر.</a:t>
            </a:r>
            <a:endParaRPr lang="en-US" sz="2000" b="1" dirty="0"/>
          </a:p>
        </p:txBody>
      </p:sp>
    </p:spTree>
    <p:extLst>
      <p:ext uri="{BB962C8B-B14F-4D97-AF65-F5344CB8AC3E}">
        <p14:creationId xmlns:p14="http://schemas.microsoft.com/office/powerpoint/2010/main" val="969422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رك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حركة">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2406</TotalTime>
  <Words>881</Words>
  <Application>Microsoft Office PowerPoint</Application>
  <PresentationFormat>عرض على الشاشة (3:4)‏</PresentationFormat>
  <Paragraphs>260</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حركة</vt:lpstr>
      <vt:lpstr>الحركات الدائرية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الحركات الدائرية</dc:title>
  <dc:creator>d.ali</dc:creator>
  <cp:lastModifiedBy>d.ali</cp:lastModifiedBy>
  <cp:revision>19</cp:revision>
  <dcterms:created xsi:type="dcterms:W3CDTF">2018-02-26T04:54:16Z</dcterms:created>
  <dcterms:modified xsi:type="dcterms:W3CDTF">2018-03-12T04:57:04Z</dcterms:modified>
</cp:coreProperties>
</file>