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D4CC23D-010A-4053-B49F-20E717006074}" type="datetimeFigureOut">
              <a:rPr lang="ar-IQ" smtClean="0"/>
              <a:t>03/05/1439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2611509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CC23D-010A-4053-B49F-20E717006074}" type="datetimeFigureOut">
              <a:rPr lang="ar-IQ" smtClean="0"/>
              <a:t>03/05/1439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116794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CC23D-010A-4053-B49F-20E717006074}" type="datetimeFigureOut">
              <a:rPr lang="ar-IQ" smtClean="0"/>
              <a:t>03/05/1439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550021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CC23D-010A-4053-B49F-20E717006074}" type="datetimeFigureOut">
              <a:rPr lang="ar-IQ" smtClean="0"/>
              <a:t>03/05/1439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2530101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D4CC23D-010A-4053-B49F-20E717006074}" type="datetimeFigureOut">
              <a:rPr lang="ar-IQ" smtClean="0"/>
              <a:t>03/05/1439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1777497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D4CC23D-010A-4053-B49F-20E717006074}" type="datetimeFigureOut">
              <a:rPr lang="ar-IQ" smtClean="0"/>
              <a:t>03/05/1439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4170939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D4CC23D-010A-4053-B49F-20E717006074}" type="datetimeFigureOut">
              <a:rPr lang="ar-IQ" smtClean="0"/>
              <a:t>03/05/1439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1015505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D4CC23D-010A-4053-B49F-20E717006074}" type="datetimeFigureOut">
              <a:rPr lang="ar-IQ" smtClean="0"/>
              <a:t>03/05/1439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2841413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D4CC23D-010A-4053-B49F-20E717006074}" type="datetimeFigureOut">
              <a:rPr lang="ar-IQ" smtClean="0"/>
              <a:t>03/05/1439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3747073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4CC23D-010A-4053-B49F-20E717006074}" type="datetimeFigureOut">
              <a:rPr lang="ar-IQ" smtClean="0"/>
              <a:t>03/05/1439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2667464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4CC23D-010A-4053-B49F-20E717006074}" type="datetimeFigureOut">
              <a:rPr lang="ar-IQ" smtClean="0"/>
              <a:t>03/05/1439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ED3BC04-A0A4-4631-8863-E64D79FA0EE0}" type="slidenum">
              <a:rPr lang="ar-IQ" smtClean="0"/>
              <a:t>‹#›</a:t>
            </a:fld>
            <a:endParaRPr lang="ar-IQ"/>
          </a:p>
        </p:txBody>
      </p:sp>
    </p:spTree>
    <p:extLst>
      <p:ext uri="{BB962C8B-B14F-4D97-AF65-F5344CB8AC3E}">
        <p14:creationId xmlns:p14="http://schemas.microsoft.com/office/powerpoint/2010/main" val="1795656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D4CC23D-010A-4053-B49F-20E717006074}" type="datetimeFigureOut">
              <a:rPr lang="ar-IQ" smtClean="0"/>
              <a:t>03/05/1439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D3BC04-A0A4-4631-8863-E64D79FA0EE0}" type="slidenum">
              <a:rPr lang="ar-IQ" smtClean="0"/>
              <a:t>‹#›</a:t>
            </a:fld>
            <a:endParaRPr lang="ar-IQ"/>
          </a:p>
        </p:txBody>
      </p:sp>
    </p:spTree>
    <p:extLst>
      <p:ext uri="{BB962C8B-B14F-4D97-AF65-F5344CB8AC3E}">
        <p14:creationId xmlns:p14="http://schemas.microsoft.com/office/powerpoint/2010/main" val="1065364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1"/>
            <a:ext cx="7772400" cy="980728"/>
          </a:xfrm>
        </p:spPr>
        <p:txBody>
          <a:bodyPr/>
          <a:lstStyle/>
          <a:p>
            <a:r>
              <a:rPr lang="ar-IQ" dirty="0" smtClean="0"/>
              <a:t>السرعة كمية متجهة</a:t>
            </a:r>
            <a:endParaRPr lang="ar-IQ" dirty="0"/>
          </a:p>
        </p:txBody>
      </p:sp>
      <p:sp>
        <p:nvSpPr>
          <p:cNvPr id="3" name="عنوان فرعي 2"/>
          <p:cNvSpPr>
            <a:spLocks noGrp="1"/>
          </p:cNvSpPr>
          <p:nvPr>
            <p:ph type="subTitle" idx="1"/>
          </p:nvPr>
        </p:nvSpPr>
        <p:spPr>
          <a:xfrm>
            <a:off x="683568" y="980728"/>
            <a:ext cx="7848872" cy="5877272"/>
          </a:xfrm>
        </p:spPr>
        <p:txBody>
          <a:bodyPr>
            <a:normAutofit/>
          </a:bodyPr>
          <a:lstStyle/>
          <a:p>
            <a:pPr algn="just"/>
            <a:r>
              <a:rPr lang="ar-IQ" dirty="0" smtClean="0">
                <a:solidFill>
                  <a:schemeClr val="tx1"/>
                </a:solidFill>
              </a:rPr>
              <a:t>ان السرعة احدى الكميات الميكانيكية نتناولها في دراستنا للحركة في المجال الرياضي، وهذه الكمية متجهة اي يجب ذكر اتجاهها </a:t>
            </a:r>
            <a:r>
              <a:rPr lang="ar-IQ" dirty="0" err="1" smtClean="0">
                <a:solidFill>
                  <a:schemeClr val="tx1"/>
                </a:solidFill>
              </a:rPr>
              <a:t>بالاضافة</a:t>
            </a:r>
            <a:r>
              <a:rPr lang="ar-IQ" dirty="0" smtClean="0">
                <a:solidFill>
                  <a:schemeClr val="tx1"/>
                </a:solidFill>
              </a:rPr>
              <a:t> الى مقدارها وكذلك كيفية تمثيلها بيانيا بغية معرفة تأثير هذه القوى النهائي واتجاه تأثيرها.</a:t>
            </a:r>
          </a:p>
          <a:p>
            <a:pPr marL="457200" indent="-457200" algn="just">
              <a:buFont typeface="Arial" pitchFamily="34" charset="0"/>
              <a:buChar char="•"/>
            </a:pPr>
            <a:r>
              <a:rPr lang="ar-IQ" sz="2400" b="1" dirty="0" smtClean="0">
                <a:solidFill>
                  <a:schemeClr val="tx1"/>
                </a:solidFill>
                <a:cs typeface="+mj-cs"/>
              </a:rPr>
              <a:t>اذا كانت السرعتان في اتجاه واحد فان محصلتها عبارة عن جمعهما هندسياً.</a:t>
            </a:r>
            <a:endParaRPr lang="ar-IQ" sz="2400" b="1" dirty="0">
              <a:solidFill>
                <a:schemeClr val="tx1"/>
              </a:solidFill>
              <a:cs typeface="+mj-cs"/>
            </a:endParaRPr>
          </a:p>
          <a:p>
            <a:pPr marL="457200" indent="-457200" algn="just">
              <a:buFont typeface="Arial" pitchFamily="34" charset="0"/>
              <a:buChar char="•"/>
            </a:pPr>
            <a:r>
              <a:rPr lang="ar-IQ" sz="2400" b="1" dirty="0" smtClean="0">
                <a:solidFill>
                  <a:schemeClr val="tx1"/>
                </a:solidFill>
                <a:cs typeface="+mj-cs"/>
              </a:rPr>
              <a:t>س1=30م/</a:t>
            </a:r>
            <a:r>
              <a:rPr lang="ar-IQ" sz="2400" b="1" dirty="0" err="1" smtClean="0">
                <a:solidFill>
                  <a:schemeClr val="tx1"/>
                </a:solidFill>
                <a:cs typeface="+mj-cs"/>
              </a:rPr>
              <a:t>ثا</a:t>
            </a:r>
            <a:r>
              <a:rPr lang="ar-IQ" sz="2400" b="1" dirty="0" smtClean="0">
                <a:solidFill>
                  <a:schemeClr val="tx1"/>
                </a:solidFill>
                <a:cs typeface="+mj-cs"/>
              </a:rPr>
              <a:t>      س2= 50م/</a:t>
            </a:r>
            <a:r>
              <a:rPr lang="ar-IQ" sz="2400" b="1" dirty="0" err="1" smtClean="0">
                <a:solidFill>
                  <a:schemeClr val="tx1"/>
                </a:solidFill>
                <a:cs typeface="+mj-cs"/>
              </a:rPr>
              <a:t>ثا</a:t>
            </a:r>
            <a:endParaRPr lang="ar-IQ" sz="2400" b="1" dirty="0" smtClean="0">
              <a:solidFill>
                <a:schemeClr val="tx1"/>
              </a:solidFill>
              <a:cs typeface="+mj-cs"/>
            </a:endParaRPr>
          </a:p>
          <a:p>
            <a:pPr marL="457200" indent="-457200" algn="just">
              <a:buFont typeface="Arial" pitchFamily="34" charset="0"/>
              <a:buChar char="•"/>
            </a:pPr>
            <a:r>
              <a:rPr lang="ar-IQ" sz="2400" b="1" dirty="0" smtClean="0">
                <a:solidFill>
                  <a:schemeClr val="tx1"/>
                </a:solidFill>
                <a:cs typeface="+mj-cs"/>
              </a:rPr>
              <a:t>ان محصلة السرعة في هذه الحالة = س1 + س2 </a:t>
            </a:r>
          </a:p>
          <a:p>
            <a:pPr marL="457200" indent="-457200" algn="just">
              <a:buFont typeface="Arial" pitchFamily="34" charset="0"/>
              <a:buChar char="•"/>
            </a:pPr>
            <a:r>
              <a:rPr lang="ar-IQ" sz="2400" b="1" dirty="0" smtClean="0">
                <a:solidFill>
                  <a:schemeClr val="tx1"/>
                </a:solidFill>
                <a:cs typeface="+mj-cs"/>
              </a:rPr>
              <a:t>اما اذا كانت السرعتان في اتجاهات مختلفة وعلى خط عمل واحد فان محصلتهما النهائية هي الفرق بينهما وباتجاه السرعة الكبرى.</a:t>
            </a:r>
          </a:p>
          <a:p>
            <a:pPr marL="457200" indent="-457200" algn="just">
              <a:buFont typeface="Arial" pitchFamily="34" charset="0"/>
              <a:buChar char="•"/>
            </a:pPr>
            <a:r>
              <a:rPr lang="ar-IQ" sz="2400" b="1" dirty="0" smtClean="0">
                <a:solidFill>
                  <a:schemeClr val="tx1"/>
                </a:solidFill>
                <a:cs typeface="+mj-cs"/>
              </a:rPr>
              <a:t>س1 = 80 م/</a:t>
            </a:r>
            <a:r>
              <a:rPr lang="ar-IQ" sz="2400" b="1" dirty="0" err="1" smtClean="0">
                <a:solidFill>
                  <a:schemeClr val="tx1"/>
                </a:solidFill>
                <a:cs typeface="+mj-cs"/>
              </a:rPr>
              <a:t>ثا</a:t>
            </a:r>
            <a:endParaRPr lang="ar-IQ" sz="2400" b="1" dirty="0" smtClean="0">
              <a:solidFill>
                <a:schemeClr val="tx1"/>
              </a:solidFill>
              <a:cs typeface="+mj-cs"/>
            </a:endParaRPr>
          </a:p>
          <a:p>
            <a:pPr marL="457200" indent="-457200" algn="just">
              <a:buFont typeface="Arial" pitchFamily="34" charset="0"/>
              <a:buChar char="•"/>
            </a:pPr>
            <a:r>
              <a:rPr lang="ar-IQ" sz="2400" b="1" dirty="0" smtClean="0">
                <a:solidFill>
                  <a:schemeClr val="tx1"/>
                </a:solidFill>
                <a:cs typeface="+mj-cs"/>
              </a:rPr>
              <a:t>س2 = 30 م/</a:t>
            </a:r>
            <a:r>
              <a:rPr lang="ar-IQ" sz="2400" b="1" dirty="0" err="1" smtClean="0">
                <a:solidFill>
                  <a:schemeClr val="tx1"/>
                </a:solidFill>
                <a:cs typeface="+mj-cs"/>
              </a:rPr>
              <a:t>ثا</a:t>
            </a:r>
            <a:endParaRPr lang="ar-IQ" sz="2400" b="1" dirty="0" smtClean="0">
              <a:solidFill>
                <a:schemeClr val="tx1"/>
              </a:solidFill>
              <a:cs typeface="+mj-cs"/>
            </a:endParaRPr>
          </a:p>
          <a:p>
            <a:pPr marL="457200" indent="-457200" algn="just">
              <a:buFont typeface="Arial" pitchFamily="34" charset="0"/>
              <a:buChar char="•"/>
            </a:pPr>
            <a:r>
              <a:rPr lang="ar-IQ" sz="2400" b="1" dirty="0" smtClean="0">
                <a:solidFill>
                  <a:schemeClr val="tx1"/>
                </a:solidFill>
                <a:cs typeface="+mj-cs"/>
              </a:rPr>
              <a:t>فتكون سرعة المحصلة = س1 – س2  80 – 30 = 50م/</a:t>
            </a:r>
            <a:r>
              <a:rPr lang="ar-IQ" sz="2400" b="1" dirty="0" err="1" smtClean="0">
                <a:solidFill>
                  <a:schemeClr val="tx1"/>
                </a:solidFill>
                <a:cs typeface="+mj-cs"/>
              </a:rPr>
              <a:t>ثا</a:t>
            </a:r>
            <a:endParaRPr lang="ar-IQ" sz="2400" b="1" dirty="0">
              <a:solidFill>
                <a:schemeClr val="tx1"/>
              </a:solidFill>
              <a:cs typeface="+mj-cs"/>
            </a:endParaRPr>
          </a:p>
        </p:txBody>
      </p:sp>
      <p:cxnSp>
        <p:nvCxnSpPr>
          <p:cNvPr id="5" name="رابط كسهم مستقيم 4"/>
          <p:cNvCxnSpPr/>
          <p:nvPr/>
        </p:nvCxnSpPr>
        <p:spPr>
          <a:xfrm>
            <a:off x="1259632" y="4005064"/>
            <a:ext cx="1800200" cy="113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a:off x="3275856" y="4005064"/>
            <a:ext cx="10801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flipH="1">
            <a:off x="3590950" y="5733256"/>
            <a:ext cx="19442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6407" y="6028655"/>
            <a:ext cx="1231900" cy="15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9617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7109639"/>
          </a:xfrm>
          <a:prstGeom prst="rect">
            <a:avLst/>
          </a:prstGeom>
        </p:spPr>
        <p:txBody>
          <a:bodyPr wrap="square">
            <a:spAutoFit/>
          </a:bodyPr>
          <a:lstStyle/>
          <a:p>
            <a:r>
              <a:rPr lang="ar-IQ" b="1" u="sng" dirty="0"/>
              <a:t>مثال</a:t>
            </a:r>
            <a:r>
              <a:rPr lang="ar-IQ" b="1" dirty="0"/>
              <a:t> : </a:t>
            </a:r>
            <a:r>
              <a:rPr lang="ar-IQ" sz="2000" b="1" dirty="0">
                <a:cs typeface="+mj-cs"/>
              </a:rPr>
              <a:t>قافز زانة يسقط باتجاه البساط بعد عبور العارضة بحيث كانت المسافة العمودية بين العارضة والسطح العلوي للبساط 18 قدماً، فما هي سرعة هبوط القافز عند ملامسته للبساط؟ </a:t>
            </a:r>
            <a:endParaRPr lang="ar-IQ" sz="2000" b="1" dirty="0" smtClean="0">
              <a:cs typeface="+mj-cs"/>
            </a:endParaRPr>
          </a:p>
          <a:p>
            <a:r>
              <a:rPr lang="ar-IQ" sz="2000" b="1" u="sng" dirty="0" smtClean="0">
                <a:cs typeface="+mj-cs"/>
              </a:rPr>
              <a:t>الجواب</a:t>
            </a:r>
            <a:r>
              <a:rPr lang="ar-IQ" sz="2000" b="1" dirty="0" smtClean="0">
                <a:cs typeface="+mj-cs"/>
              </a:rPr>
              <a:t>: </a:t>
            </a:r>
            <a:endParaRPr lang="ar-IQ" sz="2000" dirty="0" smtClean="0">
              <a:cs typeface="+mj-cs"/>
            </a:endParaRPr>
          </a:p>
          <a:p>
            <a:r>
              <a:rPr lang="ar-IQ" sz="2000" b="1" dirty="0">
                <a:cs typeface="+mj-cs"/>
              </a:rPr>
              <a:t> </a:t>
            </a:r>
            <a:r>
              <a:rPr lang="ar-IQ" sz="2000" b="1" dirty="0" smtClean="0">
                <a:cs typeface="+mj-cs"/>
              </a:rPr>
              <a:t>  م = </a:t>
            </a:r>
            <a:r>
              <a:rPr lang="ar-IQ" sz="2000" b="1" u="sng" dirty="0" smtClean="0">
                <a:cs typeface="+mj-cs"/>
              </a:rPr>
              <a:t>س2</a:t>
            </a:r>
          </a:p>
          <a:p>
            <a:r>
              <a:rPr lang="ar-IQ" sz="2000" b="1" dirty="0">
                <a:cs typeface="+mj-cs"/>
              </a:rPr>
              <a:t> </a:t>
            </a:r>
            <a:r>
              <a:rPr lang="ar-IQ" sz="2000" b="1" dirty="0" smtClean="0">
                <a:cs typeface="+mj-cs"/>
              </a:rPr>
              <a:t>        2ج</a:t>
            </a:r>
          </a:p>
          <a:p>
            <a:r>
              <a:rPr lang="ar-IQ" sz="2000" b="1" dirty="0">
                <a:cs typeface="+mj-cs"/>
              </a:rPr>
              <a:t> </a:t>
            </a:r>
            <a:r>
              <a:rPr lang="ar-IQ" sz="2000" b="1" dirty="0" smtClean="0">
                <a:cs typeface="+mj-cs"/>
              </a:rPr>
              <a:t> 18 = </a:t>
            </a:r>
            <a:r>
              <a:rPr lang="ar-IQ" sz="2000" b="1" u="sng" dirty="0" smtClean="0">
                <a:cs typeface="+mj-cs"/>
              </a:rPr>
              <a:t>س2   .</a:t>
            </a:r>
            <a:r>
              <a:rPr lang="ar-IQ" sz="2000" b="1" dirty="0" smtClean="0">
                <a:cs typeface="+mj-cs"/>
              </a:rPr>
              <a:t> </a:t>
            </a:r>
          </a:p>
          <a:p>
            <a:r>
              <a:rPr lang="ar-IQ" sz="2000" b="1" dirty="0">
                <a:cs typeface="+mj-cs"/>
              </a:rPr>
              <a:t> </a:t>
            </a:r>
            <a:r>
              <a:rPr lang="ar-IQ" sz="2000" b="1" dirty="0" smtClean="0">
                <a:cs typeface="+mj-cs"/>
              </a:rPr>
              <a:t>         2×32</a:t>
            </a:r>
          </a:p>
          <a:p>
            <a:r>
              <a:rPr lang="ar-IQ" sz="2000" b="1" dirty="0"/>
              <a:t>س2 = 18 × </a:t>
            </a:r>
            <a:r>
              <a:rPr lang="ar-IQ" sz="2000" b="1" dirty="0" smtClean="0"/>
              <a:t>64 = 1152</a:t>
            </a:r>
          </a:p>
          <a:p>
            <a:r>
              <a:rPr lang="ar-IQ" sz="2000" b="1" dirty="0" smtClean="0"/>
              <a:t> س  = 33.9 قدم / </a:t>
            </a:r>
            <a:r>
              <a:rPr lang="ar-IQ" sz="2000" b="1" dirty="0" err="1" smtClean="0"/>
              <a:t>ثا</a:t>
            </a:r>
            <a:endParaRPr lang="ar-IQ" sz="2000" b="1" dirty="0" smtClean="0"/>
          </a:p>
          <a:p>
            <a:endParaRPr lang="ar-IQ" sz="2000" b="1" dirty="0"/>
          </a:p>
          <a:p>
            <a:pPr algn="just"/>
            <a:r>
              <a:rPr lang="ar-IQ" sz="2400" b="1" dirty="0" smtClean="0">
                <a:cs typeface="+mj-cs"/>
              </a:rPr>
              <a:t>وتتجلى اهمية دراسة المقذوفات في الحركات الرياضية، فنجد ان حركة الثقل او القرص في فعاليات الرمي وكذلك الوثب العريض والعالي محكمة بقوانين ونظم ميكانيكية معينة، فنجد ان العوامل الرئيسية التي تقرر المسافة هي: 1. سرعة الطيران. 2. زاوية الطيران، وبشكل عام فان سرعة الطيران </a:t>
            </a:r>
            <a:r>
              <a:rPr lang="ar-IQ" sz="2400" b="1" dirty="0" err="1" smtClean="0">
                <a:cs typeface="+mj-cs"/>
              </a:rPr>
              <a:t>للاداة</a:t>
            </a:r>
            <a:r>
              <a:rPr lang="ar-IQ" sz="2400" b="1" dirty="0" smtClean="0">
                <a:cs typeface="+mj-cs"/>
              </a:rPr>
              <a:t> المقذوفة او الجسم القافز بعد مغادرته الارض تتكون من مركبتين احدهما افقية باتجاه الارض، والاخرى عمودية، ويشكل مع الاول زاوية قائمة، ونتيجة لوقوع الجسم تحت تأثير الجاذبية الارضية اثناء حركته نجد ان مقدار السرعة العمودية تقل تدريجياً، اثناء حركته في الهواء الى ان تصل الى صفراً تقريباً، اما اذا كانت السرعة افقية فهي عكس مركبة السرعة العمودية فتبقى بمقدارها نفسه من لحظة مغادرة الارض لحين الهبوط من هذا المنطلق نجد ان زاوية طيران المقذوف تؤدي دوراً كبيراً في تحقيق المسافة.</a:t>
            </a:r>
          </a:p>
          <a:p>
            <a:r>
              <a:rPr lang="ar-IQ" sz="2000" b="1" dirty="0" smtClean="0"/>
              <a:t> </a:t>
            </a:r>
          </a:p>
          <a:p>
            <a:endParaRPr lang="ar-IQ" sz="2000" b="1" dirty="0">
              <a:cs typeface="+mj-cs"/>
            </a:endParaRPr>
          </a:p>
        </p:txBody>
      </p:sp>
    </p:spTree>
    <p:extLst>
      <p:ext uri="{BB962C8B-B14F-4D97-AF65-F5344CB8AC3E}">
        <p14:creationId xmlns:p14="http://schemas.microsoft.com/office/powerpoint/2010/main" val="957205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25542" cy="6494085"/>
          </a:xfrm>
          <a:prstGeom prst="rect">
            <a:avLst/>
          </a:prstGeom>
        </p:spPr>
        <p:txBody>
          <a:bodyPr wrap="square">
            <a:spAutoFit/>
          </a:bodyPr>
          <a:lstStyle/>
          <a:p>
            <a:pPr algn="just"/>
            <a:r>
              <a:rPr lang="ar-IQ" b="1" dirty="0"/>
              <a:t>المسافة = </a:t>
            </a:r>
            <a:r>
              <a:rPr lang="ar-IQ" b="1" u="sng" dirty="0"/>
              <a:t>السرعة2 × </a:t>
            </a:r>
            <a:r>
              <a:rPr lang="ar-IQ" b="1" u="sng" dirty="0" err="1"/>
              <a:t>حا</a:t>
            </a:r>
            <a:r>
              <a:rPr lang="ar-IQ" b="1" u="sng" dirty="0"/>
              <a:t> ضعف </a:t>
            </a:r>
            <a:r>
              <a:rPr lang="ar-IQ" b="1" u="sng" dirty="0" smtClean="0"/>
              <a:t>الزاوية</a:t>
            </a:r>
          </a:p>
          <a:p>
            <a:pPr algn="just"/>
            <a:r>
              <a:rPr lang="ar-IQ" b="1" dirty="0"/>
              <a:t> </a:t>
            </a:r>
            <a:r>
              <a:rPr lang="ar-IQ" b="1" dirty="0" smtClean="0"/>
              <a:t>                        التعجيل</a:t>
            </a:r>
          </a:p>
          <a:p>
            <a:pPr algn="just"/>
            <a:r>
              <a:rPr lang="ar-IQ" b="1" dirty="0"/>
              <a:t> </a:t>
            </a:r>
            <a:r>
              <a:rPr lang="ar-IQ" b="1" dirty="0" smtClean="0"/>
              <a:t>      </a:t>
            </a:r>
            <a:r>
              <a:rPr lang="ar-IQ" sz="2000" b="1" dirty="0" smtClean="0">
                <a:cs typeface="+mj-cs"/>
              </a:rPr>
              <a:t>م</a:t>
            </a:r>
            <a:r>
              <a:rPr lang="ar-IQ" b="1" dirty="0" smtClean="0"/>
              <a:t> </a:t>
            </a:r>
            <a:r>
              <a:rPr lang="ar-IQ" sz="2000" b="1" dirty="0" smtClean="0">
                <a:cs typeface="+mj-cs"/>
              </a:rPr>
              <a:t>= </a:t>
            </a:r>
            <a:r>
              <a:rPr lang="ar-IQ" sz="2000" b="1" u="sng" dirty="0" smtClean="0">
                <a:cs typeface="+mj-cs"/>
              </a:rPr>
              <a:t>س2 × </a:t>
            </a:r>
            <a:r>
              <a:rPr lang="ar-IQ" sz="2000" b="1" u="sng" dirty="0" smtClean="0">
                <a:cs typeface="+mj-cs"/>
              </a:rPr>
              <a:t>حا2 </a:t>
            </a:r>
            <a:r>
              <a:rPr lang="ar-IQ" sz="2000" b="1" u="sng" dirty="0" smtClean="0">
                <a:cs typeface="+mj-cs"/>
              </a:rPr>
              <a:t>الزاوية </a:t>
            </a:r>
            <a:r>
              <a:rPr lang="ar-IQ" sz="2000" b="1" dirty="0" smtClean="0">
                <a:cs typeface="+mj-cs"/>
              </a:rPr>
              <a:t>....................  (     )</a:t>
            </a:r>
            <a:endParaRPr lang="ar-IQ" sz="2000" b="1" u="sng" dirty="0" smtClean="0">
              <a:cs typeface="+mj-cs"/>
            </a:endParaRPr>
          </a:p>
          <a:p>
            <a:pPr algn="just"/>
            <a:r>
              <a:rPr lang="ar-IQ" sz="2000" b="1" dirty="0">
                <a:cs typeface="+mj-cs"/>
              </a:rPr>
              <a:t> </a:t>
            </a:r>
            <a:r>
              <a:rPr lang="ar-IQ" sz="2000" b="1" dirty="0" smtClean="0">
                <a:cs typeface="+mj-cs"/>
              </a:rPr>
              <a:t>                     ج</a:t>
            </a:r>
          </a:p>
          <a:p>
            <a:pPr algn="just"/>
            <a:r>
              <a:rPr lang="ar-IQ" sz="2000" b="1" u="sng" dirty="0" smtClean="0">
                <a:cs typeface="+mj-cs"/>
              </a:rPr>
              <a:t>ملاحظة</a:t>
            </a:r>
            <a:r>
              <a:rPr lang="ar-IQ" sz="2000" b="1" dirty="0" smtClean="0">
                <a:cs typeface="+mj-cs"/>
              </a:rPr>
              <a:t>: تطبيق هذا القانون يمكن اعتماده عندما تكون المستويات متساوية (نقطة انطلاق الجسم بنفس مستوى هبوطه)او عندما يشار الى س</a:t>
            </a:r>
            <a:r>
              <a:rPr lang="ar-IQ" sz="2000" b="1" dirty="0">
                <a:cs typeface="+mj-cs"/>
              </a:rPr>
              <a:t>رعة مركز </a:t>
            </a:r>
            <a:r>
              <a:rPr lang="ar-IQ" sz="2000" b="1" dirty="0" smtClean="0">
                <a:cs typeface="+mj-cs"/>
              </a:rPr>
              <a:t>ثقل الجسم فالمسافة المقصودة بها هنا هي المسافة الافقية من نقطة الانطلاق لحين بلوغه مسافة افقية بنفس المستوى.</a:t>
            </a:r>
          </a:p>
          <a:p>
            <a:pPr algn="just"/>
            <a:r>
              <a:rPr lang="ar-IQ" sz="2000" b="1" u="sng" dirty="0" smtClean="0">
                <a:cs typeface="+mj-cs"/>
              </a:rPr>
              <a:t>مثال</a:t>
            </a:r>
            <a:r>
              <a:rPr lang="ar-IQ" sz="2000" b="1" dirty="0" smtClean="0">
                <a:cs typeface="+mj-cs"/>
              </a:rPr>
              <a:t>: </a:t>
            </a:r>
          </a:p>
          <a:p>
            <a:pPr algn="just"/>
            <a:r>
              <a:rPr lang="ar-IQ" sz="2000" b="1" dirty="0">
                <a:cs typeface="+mj-cs"/>
              </a:rPr>
              <a:t> </a:t>
            </a:r>
            <a:r>
              <a:rPr lang="ar-IQ" sz="2000" b="1" dirty="0" smtClean="0">
                <a:cs typeface="+mj-cs"/>
              </a:rPr>
              <a:t> </a:t>
            </a:r>
            <a:r>
              <a:rPr lang="ar-IQ" sz="2000" dirty="0" smtClean="0">
                <a:cs typeface="+mj-cs"/>
              </a:rPr>
              <a:t>ينطلق ثقل بسرعة 12 م/</a:t>
            </a:r>
            <a:r>
              <a:rPr lang="ar-IQ" sz="2000" dirty="0" err="1" smtClean="0">
                <a:cs typeface="+mj-cs"/>
              </a:rPr>
              <a:t>ثا</a:t>
            </a:r>
            <a:r>
              <a:rPr lang="ar-IQ" sz="2000" dirty="0" smtClean="0">
                <a:cs typeface="+mj-cs"/>
              </a:rPr>
              <a:t> وكانت زاوية التي انطلق بها ْ41احسب المسافة التي يقطعها الثقل؟</a:t>
            </a:r>
          </a:p>
          <a:p>
            <a:pPr algn="just"/>
            <a:r>
              <a:rPr lang="ar-IQ" sz="2000" dirty="0">
                <a:cs typeface="+mj-cs"/>
              </a:rPr>
              <a:t> </a:t>
            </a:r>
            <a:r>
              <a:rPr lang="ar-IQ" sz="2000" b="1" dirty="0">
                <a:cs typeface="+mj-cs"/>
              </a:rPr>
              <a:t> </a:t>
            </a:r>
            <a:r>
              <a:rPr lang="ar-IQ" sz="2000" b="1" dirty="0"/>
              <a:t>م = </a:t>
            </a:r>
            <a:r>
              <a:rPr lang="ar-IQ" sz="2000" b="1" u="sng" dirty="0"/>
              <a:t>س2 × </a:t>
            </a:r>
            <a:r>
              <a:rPr lang="ar-IQ" sz="2000" b="1" u="sng" dirty="0" err="1" smtClean="0"/>
              <a:t>حا</a:t>
            </a:r>
            <a:r>
              <a:rPr lang="ar-IQ" sz="2000" b="1" u="sng" dirty="0" smtClean="0"/>
              <a:t> 2الزاوية </a:t>
            </a:r>
            <a:endParaRPr lang="ar-IQ" sz="2000" b="1" u="sng" dirty="0" smtClean="0"/>
          </a:p>
          <a:p>
            <a:pPr algn="just"/>
            <a:r>
              <a:rPr lang="ar-IQ" sz="2000" b="1" dirty="0"/>
              <a:t> </a:t>
            </a:r>
            <a:r>
              <a:rPr lang="ar-IQ" sz="2000" b="1" dirty="0" smtClean="0"/>
              <a:t>               ج</a:t>
            </a:r>
          </a:p>
          <a:p>
            <a:pPr algn="just"/>
            <a:r>
              <a:rPr lang="ar-IQ" sz="2000" b="1" dirty="0"/>
              <a:t> </a:t>
            </a:r>
            <a:r>
              <a:rPr lang="ar-IQ" sz="2000" b="1" dirty="0" smtClean="0"/>
              <a:t>  = (</a:t>
            </a:r>
            <a:r>
              <a:rPr lang="ar-IQ" sz="2000" b="1" u="sng" dirty="0" smtClean="0">
                <a:cs typeface="+mj-cs"/>
              </a:rPr>
              <a:t>12)2 × </a:t>
            </a:r>
            <a:r>
              <a:rPr lang="ar-IQ" sz="2000" b="1" u="sng" dirty="0" err="1" smtClean="0">
                <a:cs typeface="+mj-cs"/>
              </a:rPr>
              <a:t>حا</a:t>
            </a:r>
            <a:r>
              <a:rPr lang="ar-IQ" sz="2000" b="1" u="sng" dirty="0" smtClean="0">
                <a:cs typeface="+mj-cs"/>
              </a:rPr>
              <a:t> 2× ْ41</a:t>
            </a:r>
          </a:p>
          <a:p>
            <a:pPr algn="just"/>
            <a:r>
              <a:rPr lang="ar-IQ" sz="2000" b="1" dirty="0">
                <a:cs typeface="+mj-cs"/>
              </a:rPr>
              <a:t> </a:t>
            </a:r>
            <a:r>
              <a:rPr lang="ar-IQ" sz="2000" b="1" dirty="0" smtClean="0">
                <a:cs typeface="+mj-cs"/>
              </a:rPr>
              <a:t>                    9.8</a:t>
            </a:r>
          </a:p>
          <a:p>
            <a:pPr algn="just"/>
            <a:r>
              <a:rPr lang="ar-IQ" sz="2000" b="1" dirty="0">
                <a:cs typeface="+mj-cs"/>
              </a:rPr>
              <a:t> </a:t>
            </a:r>
            <a:r>
              <a:rPr lang="ar-IQ" sz="2000" b="1" dirty="0" smtClean="0">
                <a:cs typeface="+mj-cs"/>
              </a:rPr>
              <a:t>  = </a:t>
            </a:r>
            <a:r>
              <a:rPr lang="ar-IQ" sz="2000" b="1" u="sng" dirty="0" smtClean="0">
                <a:cs typeface="+mj-cs"/>
              </a:rPr>
              <a:t>144 × 0.9903</a:t>
            </a:r>
            <a:r>
              <a:rPr lang="ar-IQ" sz="2000" b="1" dirty="0" smtClean="0">
                <a:cs typeface="+mj-cs"/>
              </a:rPr>
              <a:t>  = 14.55 م </a:t>
            </a:r>
            <a:r>
              <a:rPr lang="ar-IQ" sz="2000" dirty="0" smtClean="0">
                <a:cs typeface="+mj-cs"/>
              </a:rPr>
              <a:t>المسافة الافقية التي يقطعها الثقل.</a:t>
            </a:r>
            <a:endParaRPr lang="ar-IQ" sz="2000" u="sng" dirty="0">
              <a:cs typeface="+mj-cs"/>
            </a:endParaRPr>
          </a:p>
          <a:p>
            <a:pPr algn="just"/>
            <a:r>
              <a:rPr lang="ar-IQ" sz="2000" dirty="0" smtClean="0">
                <a:cs typeface="+mj-cs"/>
              </a:rPr>
              <a:t>                9.8</a:t>
            </a:r>
          </a:p>
          <a:p>
            <a:pPr algn="just"/>
            <a:r>
              <a:rPr lang="ar-IQ" sz="2000" b="1" dirty="0" smtClean="0">
                <a:cs typeface="+mj-cs"/>
              </a:rPr>
              <a:t>ان للزمن الذي يستغرقه المقذوف علاقة وثيقة بالسرعة التي ينطلق بها والمسافة الافقية التي يقطعها وكذلك الزاوية التي يشكلها مع الخط الافقي ويمكن صباغة هذه العلاقة بالشكل الاتي:</a:t>
            </a:r>
          </a:p>
          <a:p>
            <a:pPr algn="just"/>
            <a:r>
              <a:rPr lang="ar-IQ" sz="2000" b="1" dirty="0" smtClean="0">
                <a:cs typeface="+mj-cs"/>
              </a:rPr>
              <a:t>الزمن = </a:t>
            </a:r>
            <a:r>
              <a:rPr lang="ar-IQ" sz="2000" b="1" u="sng" dirty="0" smtClean="0">
                <a:cs typeface="+mj-cs"/>
              </a:rPr>
              <a:t>ضعف السرعة × </a:t>
            </a:r>
            <a:r>
              <a:rPr lang="ar-IQ" sz="2000" b="1" u="sng" dirty="0" err="1" smtClean="0">
                <a:cs typeface="+mj-cs"/>
              </a:rPr>
              <a:t>حا</a:t>
            </a:r>
            <a:r>
              <a:rPr lang="ar-IQ" sz="2000" b="1" u="sng" dirty="0" smtClean="0">
                <a:cs typeface="+mj-cs"/>
              </a:rPr>
              <a:t> الزاوية</a:t>
            </a:r>
          </a:p>
          <a:p>
            <a:pPr algn="just"/>
            <a:r>
              <a:rPr lang="ar-IQ" sz="2000" b="1" dirty="0">
                <a:cs typeface="+mj-cs"/>
              </a:rPr>
              <a:t> </a:t>
            </a:r>
            <a:r>
              <a:rPr lang="ar-IQ" sz="2000" b="1" dirty="0" smtClean="0">
                <a:cs typeface="+mj-cs"/>
              </a:rPr>
              <a:t>                      التعجيل</a:t>
            </a:r>
          </a:p>
          <a:p>
            <a:pPr algn="just"/>
            <a:r>
              <a:rPr lang="ar-IQ" sz="2000" b="1" dirty="0">
                <a:cs typeface="+mj-cs"/>
              </a:rPr>
              <a:t> </a:t>
            </a:r>
            <a:r>
              <a:rPr lang="ar-IQ" sz="2000" b="1" dirty="0" smtClean="0">
                <a:cs typeface="+mj-cs"/>
              </a:rPr>
              <a:t>    ن = </a:t>
            </a:r>
            <a:r>
              <a:rPr lang="ar-IQ" sz="2000" b="1" u="sng" dirty="0" smtClean="0">
                <a:cs typeface="+mj-cs"/>
              </a:rPr>
              <a:t>2س × </a:t>
            </a:r>
            <a:r>
              <a:rPr lang="ar-IQ" sz="2000" b="1" u="sng" dirty="0" err="1" smtClean="0">
                <a:cs typeface="+mj-cs"/>
              </a:rPr>
              <a:t>حا</a:t>
            </a:r>
            <a:r>
              <a:rPr lang="ar-IQ" sz="2000" b="1" u="sng" dirty="0" smtClean="0">
                <a:cs typeface="+mj-cs"/>
              </a:rPr>
              <a:t> الزاوية</a:t>
            </a:r>
            <a:r>
              <a:rPr lang="ar-IQ" sz="2000" b="1" dirty="0" smtClean="0">
                <a:cs typeface="+mj-cs"/>
              </a:rPr>
              <a:t>  .................... (     )</a:t>
            </a:r>
            <a:endParaRPr lang="ar-IQ" sz="2000" b="1" u="sng" dirty="0" smtClean="0">
              <a:cs typeface="+mj-cs"/>
            </a:endParaRPr>
          </a:p>
          <a:p>
            <a:pPr algn="just"/>
            <a:r>
              <a:rPr lang="ar-IQ" sz="2000" b="1" dirty="0">
                <a:cs typeface="+mj-cs"/>
              </a:rPr>
              <a:t> </a:t>
            </a:r>
            <a:r>
              <a:rPr lang="ar-IQ" sz="2000" b="1" dirty="0" smtClean="0">
                <a:cs typeface="+mj-cs"/>
              </a:rPr>
              <a:t>                    ج</a:t>
            </a:r>
          </a:p>
        </p:txBody>
      </p:sp>
    </p:spTree>
    <p:extLst>
      <p:ext uri="{BB962C8B-B14F-4D97-AF65-F5344CB8AC3E}">
        <p14:creationId xmlns:p14="http://schemas.microsoft.com/office/powerpoint/2010/main" val="4294450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 y="116632"/>
            <a:ext cx="9071428" cy="3662541"/>
          </a:xfrm>
          <a:prstGeom prst="rect">
            <a:avLst/>
          </a:prstGeom>
        </p:spPr>
        <p:txBody>
          <a:bodyPr wrap="square">
            <a:spAutoFit/>
          </a:bodyPr>
          <a:lstStyle/>
          <a:p>
            <a:pPr algn="just"/>
            <a:r>
              <a:rPr lang="ar-IQ" sz="2400" b="1" u="sng" dirty="0" smtClean="0">
                <a:cs typeface="+mj-cs"/>
              </a:rPr>
              <a:t>مثال</a:t>
            </a:r>
            <a:r>
              <a:rPr lang="ar-IQ" sz="2400" b="1" dirty="0" smtClean="0">
                <a:cs typeface="+mj-cs"/>
              </a:rPr>
              <a:t>: </a:t>
            </a:r>
            <a:r>
              <a:rPr lang="ar-IQ" sz="2400" dirty="0" smtClean="0">
                <a:cs typeface="+mj-cs"/>
              </a:rPr>
              <a:t>تقطع كرة قدم المسافة الافقية من خط انطلاقها حتى هبوطها بفترة زمنية 2 ثانية وكانت زاوية انطلاقها مع سطح الارض ْ43، احسب مقدار السرعة التي انطلقت بها الكرة حيث ان حا43 = 0.68</a:t>
            </a:r>
          </a:p>
          <a:p>
            <a:pPr algn="just"/>
            <a:r>
              <a:rPr lang="ar-IQ" sz="2000" b="1" u="sng" dirty="0" smtClean="0">
                <a:cs typeface="+mj-cs"/>
              </a:rPr>
              <a:t>الجواب</a:t>
            </a:r>
            <a:r>
              <a:rPr lang="ar-IQ" sz="2000" b="1" dirty="0" smtClean="0">
                <a:cs typeface="+mj-cs"/>
              </a:rPr>
              <a:t>:</a:t>
            </a:r>
          </a:p>
          <a:p>
            <a:pPr algn="just"/>
            <a:r>
              <a:rPr lang="ar-IQ" sz="2000" b="1" dirty="0" smtClean="0">
                <a:cs typeface="+mj-cs"/>
              </a:rPr>
              <a:t>ن = </a:t>
            </a:r>
            <a:r>
              <a:rPr lang="ar-IQ" sz="2000" b="1" u="sng" dirty="0" smtClean="0">
                <a:cs typeface="+mj-cs"/>
              </a:rPr>
              <a:t>2س × </a:t>
            </a:r>
            <a:r>
              <a:rPr lang="ar-IQ" sz="2000" b="1" u="sng" dirty="0" err="1" smtClean="0">
                <a:cs typeface="+mj-cs"/>
              </a:rPr>
              <a:t>حا</a:t>
            </a:r>
            <a:r>
              <a:rPr lang="ar-IQ" sz="2000" b="1" u="sng" dirty="0" smtClean="0">
                <a:cs typeface="+mj-cs"/>
              </a:rPr>
              <a:t> الزاوية</a:t>
            </a:r>
          </a:p>
          <a:p>
            <a:pPr algn="just"/>
            <a:r>
              <a:rPr lang="ar-IQ" sz="2000" b="1" dirty="0">
                <a:cs typeface="+mj-cs"/>
              </a:rPr>
              <a:t> </a:t>
            </a:r>
            <a:r>
              <a:rPr lang="ar-IQ" sz="2000" b="1" dirty="0" smtClean="0">
                <a:cs typeface="+mj-cs"/>
              </a:rPr>
              <a:t>              ج</a:t>
            </a:r>
          </a:p>
          <a:p>
            <a:pPr algn="just"/>
            <a:r>
              <a:rPr lang="ar-IQ" sz="2000" b="1" dirty="0" smtClean="0">
                <a:cs typeface="+mj-cs"/>
              </a:rPr>
              <a:t>2 = </a:t>
            </a:r>
            <a:r>
              <a:rPr lang="ar-IQ" sz="2000" b="1" u="sng" dirty="0" smtClean="0">
                <a:cs typeface="+mj-cs"/>
              </a:rPr>
              <a:t>2س × </a:t>
            </a:r>
            <a:r>
              <a:rPr lang="ar-IQ" sz="2000" b="1" u="sng" dirty="0" err="1" smtClean="0">
                <a:cs typeface="+mj-cs"/>
              </a:rPr>
              <a:t>حا</a:t>
            </a:r>
            <a:r>
              <a:rPr lang="ar-IQ" sz="2000" b="1" u="sng" dirty="0" smtClean="0">
                <a:cs typeface="+mj-cs"/>
              </a:rPr>
              <a:t> 43</a:t>
            </a:r>
          </a:p>
          <a:p>
            <a:pPr algn="just"/>
            <a:r>
              <a:rPr lang="ar-IQ" sz="2000" b="1" dirty="0">
                <a:cs typeface="+mj-cs"/>
              </a:rPr>
              <a:t> </a:t>
            </a:r>
            <a:r>
              <a:rPr lang="ar-IQ" sz="2000" b="1" dirty="0" smtClean="0">
                <a:cs typeface="+mj-cs"/>
              </a:rPr>
              <a:t>             9.8</a:t>
            </a:r>
          </a:p>
          <a:p>
            <a:pPr algn="just"/>
            <a:r>
              <a:rPr lang="ar-IQ" sz="2000" b="1" dirty="0">
                <a:cs typeface="+mj-cs"/>
              </a:rPr>
              <a:t> </a:t>
            </a:r>
            <a:r>
              <a:rPr lang="ar-IQ" sz="2000" b="1" dirty="0" smtClean="0">
                <a:cs typeface="+mj-cs"/>
              </a:rPr>
              <a:t> = </a:t>
            </a:r>
            <a:r>
              <a:rPr lang="ar-IQ" sz="2000" b="1" u="sng" dirty="0" smtClean="0">
                <a:cs typeface="+mj-cs"/>
              </a:rPr>
              <a:t>2س × 0.68</a:t>
            </a:r>
          </a:p>
          <a:p>
            <a:pPr algn="just"/>
            <a:r>
              <a:rPr lang="ar-IQ" sz="2000" b="1" dirty="0" smtClean="0">
                <a:cs typeface="+mj-cs"/>
              </a:rPr>
              <a:t>       2× 9.8</a:t>
            </a:r>
          </a:p>
          <a:p>
            <a:pPr algn="just"/>
            <a:r>
              <a:rPr lang="ar-IQ" sz="2000" b="1" dirty="0" smtClean="0">
                <a:cs typeface="+mj-cs"/>
              </a:rPr>
              <a:t>س = 14.36 م/</a:t>
            </a:r>
            <a:r>
              <a:rPr lang="ar-IQ" sz="2000" b="1" dirty="0" err="1" smtClean="0">
                <a:cs typeface="+mj-cs"/>
              </a:rPr>
              <a:t>ثا</a:t>
            </a:r>
            <a:r>
              <a:rPr lang="ar-IQ" sz="2000" b="1" dirty="0" smtClean="0">
                <a:cs typeface="+mj-cs"/>
              </a:rPr>
              <a:t> </a:t>
            </a:r>
            <a:r>
              <a:rPr lang="ar-IQ" sz="2000" dirty="0" smtClean="0">
                <a:cs typeface="+mj-cs"/>
              </a:rPr>
              <a:t>سرعة انطلاق الكرة. </a:t>
            </a:r>
            <a:endParaRPr lang="ar-IQ" sz="2000" dirty="0">
              <a:cs typeface="+mj-cs"/>
            </a:endParaRPr>
          </a:p>
        </p:txBody>
      </p:sp>
      <p:cxnSp>
        <p:nvCxnSpPr>
          <p:cNvPr id="4" name="رابط مستقيم 3"/>
          <p:cNvCxnSpPr/>
          <p:nvPr/>
        </p:nvCxnSpPr>
        <p:spPr>
          <a:xfrm flipH="1">
            <a:off x="8460432" y="2348880"/>
            <a:ext cx="144016" cy="43204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3203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3666" y="2276872"/>
            <a:ext cx="7772400" cy="534268"/>
          </a:xfrm>
        </p:spPr>
        <p:txBody>
          <a:bodyPr>
            <a:normAutofit/>
          </a:bodyPr>
          <a:lstStyle/>
          <a:p>
            <a:r>
              <a:rPr lang="ar-IQ" sz="2000" dirty="0" smtClean="0"/>
              <a:t>(ظل الزاوية)</a:t>
            </a:r>
            <a:r>
              <a:rPr lang="ar-IQ" sz="2000" cap="none" dirty="0" smtClean="0"/>
              <a:t> = المقابل / المجاور                    </a:t>
            </a:r>
            <a:r>
              <a:rPr lang="ar-IQ" sz="2000" cap="none" dirty="0" err="1" smtClean="0"/>
              <a:t>ظا</a:t>
            </a:r>
            <a:r>
              <a:rPr lang="ar-IQ" sz="2000" cap="none" dirty="0" smtClean="0"/>
              <a:t> = (دج / أج )</a:t>
            </a:r>
            <a:endParaRPr lang="ar-IQ" sz="2000" cap="none" dirty="0"/>
          </a:p>
        </p:txBody>
      </p:sp>
      <p:sp>
        <p:nvSpPr>
          <p:cNvPr id="3" name="عنصر نائب للنص 2"/>
          <p:cNvSpPr>
            <a:spLocks noGrp="1"/>
          </p:cNvSpPr>
          <p:nvPr>
            <p:ph type="body" idx="1"/>
          </p:nvPr>
        </p:nvSpPr>
        <p:spPr>
          <a:xfrm>
            <a:off x="683568" y="260648"/>
            <a:ext cx="7772400" cy="1068139"/>
          </a:xfrm>
        </p:spPr>
        <p:txBody>
          <a:bodyPr/>
          <a:lstStyle/>
          <a:p>
            <a:pPr algn="just"/>
            <a:r>
              <a:rPr lang="ar-IQ" b="1" dirty="0" smtClean="0">
                <a:solidFill>
                  <a:schemeClr val="tx1"/>
                </a:solidFill>
                <a:cs typeface="+mj-cs"/>
              </a:rPr>
              <a:t>يتأثر جسم الانسان في بعض الحالات بأكثر من سرعة ولكن خط عملها ليس على خط واحد، ففي هذه الحالة تكون السرعة بزاوية، واذا كانت قائمة فيتم استخراج المحصلة عن طريق نظرية فيثاغورس.</a:t>
            </a:r>
            <a:endParaRPr lang="ar-IQ" b="1" dirty="0">
              <a:solidFill>
                <a:schemeClr val="tx1"/>
              </a:solidFill>
              <a:cs typeface="+mj-cs"/>
            </a:endParaRPr>
          </a:p>
        </p:txBody>
      </p:sp>
      <p:sp>
        <p:nvSpPr>
          <p:cNvPr id="4" name="عنوان 1"/>
          <p:cNvSpPr txBox="1">
            <a:spLocks/>
          </p:cNvSpPr>
          <p:nvPr/>
        </p:nvSpPr>
        <p:spPr>
          <a:xfrm>
            <a:off x="755576" y="1556792"/>
            <a:ext cx="7772400" cy="534268"/>
          </a:xfrm>
          <a:prstGeom prst="rect">
            <a:avLst/>
          </a:prstGeom>
        </p:spPr>
        <p:txBody>
          <a:bodyPr vert="horz" lIns="91440" tIns="45720" rIns="91440" bIns="45720" rtlCol="1" anchor="t">
            <a:normAutofit/>
          </a:bodyPr>
          <a:lstStyle>
            <a:lvl1pPr algn="r" defTabSz="914400" rtl="1" eaLnBrk="1" latinLnBrk="0" hangingPunct="1">
              <a:spcBef>
                <a:spcPct val="0"/>
              </a:spcBef>
              <a:buNone/>
              <a:defRPr sz="4000" b="1" kern="1200" cap="all">
                <a:solidFill>
                  <a:schemeClr val="tx1"/>
                </a:solidFill>
                <a:latin typeface="+mj-lt"/>
                <a:ea typeface="+mj-ea"/>
                <a:cs typeface="+mj-cs"/>
              </a:defRPr>
            </a:lvl1pPr>
          </a:lstStyle>
          <a:p>
            <a:r>
              <a:rPr lang="ar-IQ" sz="2000" dirty="0" smtClean="0"/>
              <a:t>(المحصلة)</a:t>
            </a:r>
            <a:r>
              <a:rPr lang="ar-IQ" sz="2000" cap="none" dirty="0" smtClean="0"/>
              <a:t>2= (المجاور العمودي)2 + (المقابل الافقي)2</a:t>
            </a:r>
            <a:endParaRPr lang="ar-IQ" sz="2000" cap="none" dirty="0"/>
          </a:p>
        </p:txBody>
      </p:sp>
      <p:sp>
        <p:nvSpPr>
          <p:cNvPr id="5" name="عنوان 1"/>
          <p:cNvSpPr txBox="1">
            <a:spLocks/>
          </p:cNvSpPr>
          <p:nvPr/>
        </p:nvSpPr>
        <p:spPr>
          <a:xfrm>
            <a:off x="611560" y="2780928"/>
            <a:ext cx="7916416" cy="4077072"/>
          </a:xfrm>
          <a:prstGeom prst="rect">
            <a:avLst/>
          </a:prstGeom>
        </p:spPr>
        <p:txBody>
          <a:bodyPr vert="horz" lIns="91440" tIns="45720" rIns="91440" bIns="45720" rtlCol="1" anchor="t">
            <a:noAutofit/>
          </a:bodyPr>
          <a:lstStyle>
            <a:lvl1pPr algn="r" defTabSz="914400" rtl="1" eaLnBrk="1" latinLnBrk="0" hangingPunct="1">
              <a:spcBef>
                <a:spcPct val="0"/>
              </a:spcBef>
              <a:buNone/>
              <a:defRPr sz="4000" b="1" kern="1200" cap="all">
                <a:solidFill>
                  <a:schemeClr val="tx1"/>
                </a:solidFill>
                <a:latin typeface="+mj-lt"/>
                <a:ea typeface="+mj-ea"/>
                <a:cs typeface="+mj-cs"/>
              </a:defRPr>
            </a:lvl1pPr>
          </a:lstStyle>
          <a:p>
            <a:r>
              <a:rPr lang="ar-IQ" sz="2800" dirty="0" smtClean="0"/>
              <a:t>مثال: </a:t>
            </a:r>
            <a:r>
              <a:rPr lang="ar-IQ" sz="2400" dirty="0" smtClean="0"/>
              <a:t>قارب يحاول عبور نهر بسرعة 8 م/</a:t>
            </a:r>
            <a:r>
              <a:rPr lang="ar-IQ" sz="2400" dirty="0" err="1" smtClean="0"/>
              <a:t>ثا</a:t>
            </a:r>
            <a:r>
              <a:rPr lang="ar-IQ" sz="2400" dirty="0" smtClean="0"/>
              <a:t>. وكان اتجاه تيار الماء افقياً بسرعة 6 م/</a:t>
            </a:r>
            <a:r>
              <a:rPr lang="ar-IQ" sz="2400" dirty="0" err="1" smtClean="0"/>
              <a:t>ثا</a:t>
            </a:r>
            <a:r>
              <a:rPr lang="ar-IQ" sz="2400" cap="none" dirty="0" smtClean="0"/>
              <a:t>،</a:t>
            </a:r>
          </a:p>
          <a:p>
            <a:r>
              <a:rPr lang="ar-IQ" sz="2400" cap="none" dirty="0" smtClean="0"/>
              <a:t>احسب مقدار سرعة القارب النهائية ، وهو مقدار الزاوية التي يشكلها خط سيره مع الخط الافقي.</a:t>
            </a:r>
          </a:p>
          <a:p>
            <a:r>
              <a:rPr lang="ar-IQ" sz="2400" cap="none" dirty="0" smtClean="0"/>
              <a:t>اولا: نطبق قانون فيثاغورس.</a:t>
            </a:r>
          </a:p>
          <a:p>
            <a:r>
              <a:rPr lang="ar-IQ" sz="2400" cap="none" dirty="0" smtClean="0"/>
              <a:t>م2 = (8)2 + (6)2</a:t>
            </a:r>
          </a:p>
          <a:p>
            <a:r>
              <a:rPr lang="ar-IQ" sz="2400" cap="none" dirty="0"/>
              <a:t> </a:t>
            </a:r>
            <a:r>
              <a:rPr lang="ar-IQ" sz="2400" cap="none" dirty="0" smtClean="0"/>
              <a:t>   = 64 + 36 = 100 = 10 م/</a:t>
            </a:r>
            <a:r>
              <a:rPr lang="ar-IQ" sz="2400" cap="none" dirty="0" err="1" smtClean="0"/>
              <a:t>ثا</a:t>
            </a:r>
            <a:r>
              <a:rPr lang="ar-IQ" sz="2400" cap="none" dirty="0" smtClean="0"/>
              <a:t> سرعة القارب النهائية.</a:t>
            </a:r>
          </a:p>
          <a:p>
            <a:r>
              <a:rPr lang="ar-IQ" sz="2400" cap="none" dirty="0" smtClean="0"/>
              <a:t>ثانيا: نحسب مقدار الزاوية التي يشكلها خط سير القارب مع الخط الافقي.</a:t>
            </a:r>
          </a:p>
          <a:p>
            <a:r>
              <a:rPr lang="ar-IQ" sz="2400" cap="none" dirty="0" err="1" smtClean="0"/>
              <a:t>ظا</a:t>
            </a:r>
            <a:r>
              <a:rPr lang="ar-IQ" sz="2400" cap="none" dirty="0" smtClean="0"/>
              <a:t> = ( دج / أج) = 8/ 6 = 1.33</a:t>
            </a:r>
          </a:p>
          <a:p>
            <a:r>
              <a:rPr lang="ar-IQ" sz="2400" cap="none" dirty="0" smtClean="0"/>
              <a:t>ومن الرجوع للجدول نجد مقدار الزاوية = 53 تقريبا، الا انه </a:t>
            </a:r>
          </a:p>
          <a:p>
            <a:r>
              <a:rPr lang="ar-IQ" sz="2400" cap="none" dirty="0" smtClean="0"/>
              <a:t>ظل الزاوية 53 = 1.327 </a:t>
            </a:r>
            <a:endParaRPr lang="ar-IQ" sz="2400" dirty="0" smtClean="0"/>
          </a:p>
        </p:txBody>
      </p:sp>
    </p:spTree>
    <p:extLst>
      <p:ext uri="{BB962C8B-B14F-4D97-AF65-F5344CB8AC3E}">
        <p14:creationId xmlns:p14="http://schemas.microsoft.com/office/powerpoint/2010/main" val="1611044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980728"/>
          </a:xfrm>
        </p:spPr>
        <p:txBody>
          <a:bodyPr>
            <a:normAutofit/>
          </a:bodyPr>
          <a:lstStyle/>
          <a:p>
            <a:pPr algn="r"/>
            <a:r>
              <a:rPr lang="ar-IQ" sz="2400" b="1" dirty="0" smtClean="0"/>
              <a:t>اما اذا كانت الزاوية حادة او منفرجة فان المحصلة يمكن استخراجها من </a:t>
            </a:r>
            <a:r>
              <a:rPr lang="ar-IQ" sz="2400" b="1" dirty="0" smtClean="0"/>
              <a:t>قانون(</a:t>
            </a:r>
            <a:r>
              <a:rPr lang="ar-IQ" sz="2400" b="1" dirty="0"/>
              <a:t>ح</a:t>
            </a:r>
            <a:r>
              <a:rPr lang="ar-IQ" sz="2400" b="1" dirty="0" smtClean="0"/>
              <a:t>تا</a:t>
            </a:r>
            <a:r>
              <a:rPr lang="ar-IQ" sz="2400" b="1" dirty="0" smtClean="0"/>
              <a:t>)</a:t>
            </a:r>
            <a:br>
              <a:rPr lang="ar-IQ" sz="2400" b="1" dirty="0" smtClean="0"/>
            </a:br>
            <a:r>
              <a:rPr lang="ar-IQ" sz="2400" b="1" dirty="0" smtClean="0"/>
              <a:t> (م2 = أب2 + أجـ2 + 2× أب × أجـ × </a:t>
            </a:r>
            <a:r>
              <a:rPr lang="ar-IQ" sz="2400" b="1" dirty="0"/>
              <a:t>ح</a:t>
            </a:r>
            <a:r>
              <a:rPr lang="ar-IQ" sz="2400" b="1" dirty="0" smtClean="0"/>
              <a:t>تا </a:t>
            </a:r>
            <a:r>
              <a:rPr lang="ar-IQ" sz="2400" b="1" dirty="0" smtClean="0"/>
              <a:t>جـ أ ب)</a:t>
            </a:r>
            <a:endParaRPr lang="ar-IQ" sz="2400" b="1" dirty="0"/>
          </a:p>
        </p:txBody>
      </p:sp>
      <p:sp>
        <p:nvSpPr>
          <p:cNvPr id="3" name="عنصر نائب للمحتوى 2"/>
          <p:cNvSpPr>
            <a:spLocks noGrp="1"/>
          </p:cNvSpPr>
          <p:nvPr>
            <p:ph idx="1"/>
          </p:nvPr>
        </p:nvSpPr>
        <p:spPr>
          <a:xfrm>
            <a:off x="457200" y="836712"/>
            <a:ext cx="8219256" cy="5832648"/>
          </a:xfrm>
        </p:spPr>
        <p:txBody>
          <a:bodyPr>
            <a:normAutofit lnSpcReduction="10000"/>
          </a:bodyPr>
          <a:lstStyle/>
          <a:p>
            <a:r>
              <a:rPr lang="ar-IQ" sz="2400" b="1" u="sng" dirty="0" smtClean="0">
                <a:cs typeface="+mj-cs"/>
              </a:rPr>
              <a:t>مثال</a:t>
            </a:r>
            <a:r>
              <a:rPr lang="ar-IQ" sz="2400" b="1" dirty="0" smtClean="0">
                <a:cs typeface="+mj-cs"/>
              </a:rPr>
              <a:t>: </a:t>
            </a:r>
            <a:r>
              <a:rPr lang="ar-IQ" sz="2000" b="1" dirty="0" smtClean="0">
                <a:cs typeface="+mj-cs"/>
              </a:rPr>
              <a:t>سباح يتأثر بسرعتين احدهما 5م/</a:t>
            </a:r>
            <a:r>
              <a:rPr lang="ar-IQ" sz="2000" b="1" dirty="0" err="1" smtClean="0">
                <a:cs typeface="+mj-cs"/>
              </a:rPr>
              <a:t>ثا</a:t>
            </a:r>
            <a:r>
              <a:rPr lang="ar-IQ" sz="2000" b="1" dirty="0" smtClean="0">
                <a:cs typeface="+mj-cs"/>
              </a:rPr>
              <a:t> والثانية سرعة تيار الماء 4م/</a:t>
            </a:r>
            <a:r>
              <a:rPr lang="ar-IQ" sz="2000" b="1" dirty="0" err="1" smtClean="0">
                <a:cs typeface="+mj-cs"/>
              </a:rPr>
              <a:t>ثا</a:t>
            </a:r>
            <a:r>
              <a:rPr lang="ar-IQ" sz="2000" b="1" dirty="0" smtClean="0">
                <a:cs typeface="+mj-cs"/>
              </a:rPr>
              <a:t> وكانت الزاوية بين هاتين السرعتين 45ْ ، اوجد السرعة النهائية لسباح واتجاهها؟</a:t>
            </a:r>
          </a:p>
          <a:p>
            <a:r>
              <a:rPr lang="ar-IQ" sz="2400" b="1" u="sng" dirty="0" smtClean="0">
                <a:cs typeface="+mj-cs"/>
              </a:rPr>
              <a:t>الجواب</a:t>
            </a:r>
            <a:r>
              <a:rPr lang="ar-IQ" sz="2400" b="1" dirty="0" smtClean="0">
                <a:cs typeface="+mj-cs"/>
              </a:rPr>
              <a:t>: </a:t>
            </a:r>
            <a:r>
              <a:rPr lang="ar-IQ" sz="2000" b="1" dirty="0" smtClean="0">
                <a:cs typeface="+mj-cs"/>
              </a:rPr>
              <a:t>الزاوية هنا حادة بين سرعتين فنطبق قانون الجيب تمام:</a:t>
            </a:r>
          </a:p>
          <a:p>
            <a:pPr marL="0" indent="0">
              <a:buNone/>
            </a:pPr>
            <a:r>
              <a:rPr lang="ar-IQ" sz="2400" b="1" dirty="0"/>
              <a:t> </a:t>
            </a:r>
            <a:r>
              <a:rPr lang="ar-IQ" sz="2400" b="1" dirty="0" smtClean="0"/>
              <a:t>   م2 = أب2 + أجـ2 + 2× أب × أجـ × </a:t>
            </a:r>
            <a:r>
              <a:rPr lang="ar-IQ" sz="2400" b="1" dirty="0"/>
              <a:t>ح</a:t>
            </a:r>
            <a:r>
              <a:rPr lang="ar-IQ" sz="2400" b="1" dirty="0" smtClean="0"/>
              <a:t>تا </a:t>
            </a:r>
            <a:r>
              <a:rPr lang="ar-IQ" sz="2400" b="1" dirty="0" smtClean="0"/>
              <a:t>جـ أ ب</a:t>
            </a:r>
          </a:p>
          <a:p>
            <a:pPr marL="0" indent="0">
              <a:buNone/>
            </a:pPr>
            <a:r>
              <a:rPr lang="ar-IQ" sz="2400" b="1" dirty="0">
                <a:cs typeface="+mj-cs"/>
              </a:rPr>
              <a:t> </a:t>
            </a:r>
            <a:r>
              <a:rPr lang="ar-IQ" sz="2400" b="1" dirty="0" smtClean="0">
                <a:cs typeface="+mj-cs"/>
              </a:rPr>
              <a:t>        = (5)2 + (4)2 + 2 × 5 × 4 × </a:t>
            </a:r>
            <a:r>
              <a:rPr lang="ar-IQ" sz="2400" b="1" dirty="0">
                <a:cs typeface="+mj-cs"/>
              </a:rPr>
              <a:t>ح</a:t>
            </a:r>
            <a:r>
              <a:rPr lang="ar-IQ" sz="2400" b="1" dirty="0" smtClean="0">
                <a:cs typeface="+mj-cs"/>
              </a:rPr>
              <a:t>تا </a:t>
            </a:r>
            <a:r>
              <a:rPr lang="ar-IQ" sz="2400" b="1" dirty="0" smtClean="0">
                <a:cs typeface="+mj-cs"/>
              </a:rPr>
              <a:t>45ْ</a:t>
            </a:r>
          </a:p>
          <a:p>
            <a:pPr marL="0" indent="0">
              <a:buNone/>
            </a:pPr>
            <a:r>
              <a:rPr lang="ar-IQ" sz="2400" b="1" dirty="0">
                <a:cs typeface="+mj-cs"/>
              </a:rPr>
              <a:t> </a:t>
            </a:r>
            <a:r>
              <a:rPr lang="ar-IQ" sz="2400" b="1" dirty="0" smtClean="0">
                <a:cs typeface="+mj-cs"/>
              </a:rPr>
              <a:t>       = 25 + 16 + 40 × 0.707</a:t>
            </a:r>
          </a:p>
          <a:p>
            <a:pPr marL="0" indent="0">
              <a:buNone/>
            </a:pPr>
            <a:r>
              <a:rPr lang="ar-IQ" sz="2400" b="1" dirty="0">
                <a:cs typeface="+mj-cs"/>
              </a:rPr>
              <a:t> </a:t>
            </a:r>
            <a:r>
              <a:rPr lang="ar-IQ" sz="2400" b="1" dirty="0" smtClean="0">
                <a:cs typeface="+mj-cs"/>
              </a:rPr>
              <a:t>       = 69.28 </a:t>
            </a:r>
            <a:r>
              <a:rPr lang="ar-IQ" sz="2400" dirty="0" smtClean="0">
                <a:cs typeface="+mj-cs"/>
              </a:rPr>
              <a:t>وبعدها نستخرج جذر المحصلة النهائي.</a:t>
            </a:r>
          </a:p>
          <a:p>
            <a:pPr marL="0" indent="0">
              <a:buNone/>
            </a:pPr>
            <a:r>
              <a:rPr lang="ar-IQ" sz="2400" dirty="0">
                <a:cs typeface="+mj-cs"/>
              </a:rPr>
              <a:t> </a:t>
            </a:r>
            <a:r>
              <a:rPr lang="ar-IQ" sz="2400" dirty="0" smtClean="0">
                <a:cs typeface="+mj-cs"/>
              </a:rPr>
              <a:t>       = 8.32 م/ </a:t>
            </a:r>
            <a:r>
              <a:rPr lang="ar-IQ" sz="2400" dirty="0" err="1" smtClean="0">
                <a:cs typeface="+mj-cs"/>
              </a:rPr>
              <a:t>ثا</a:t>
            </a:r>
            <a:r>
              <a:rPr lang="ar-IQ" sz="2400" dirty="0" smtClean="0">
                <a:cs typeface="+mj-cs"/>
              </a:rPr>
              <a:t> السرعة النهائية للسباح.</a:t>
            </a:r>
          </a:p>
          <a:p>
            <a:pPr marL="0" indent="0">
              <a:buNone/>
            </a:pPr>
            <a:r>
              <a:rPr lang="ar-IQ" sz="2400" b="1" dirty="0">
                <a:cs typeface="+mj-cs"/>
              </a:rPr>
              <a:t> </a:t>
            </a:r>
            <a:r>
              <a:rPr lang="ar-IQ" sz="2400" b="1" dirty="0" smtClean="0">
                <a:cs typeface="+mj-cs"/>
              </a:rPr>
              <a:t> اما اتجاهها فيكون كالاتي:</a:t>
            </a:r>
          </a:p>
          <a:p>
            <a:pPr marL="0" indent="0">
              <a:buNone/>
            </a:pPr>
            <a:r>
              <a:rPr lang="ar-IQ" sz="2400" b="1" dirty="0" smtClean="0">
                <a:cs typeface="+mj-cs"/>
              </a:rPr>
              <a:t>    </a:t>
            </a:r>
            <a:r>
              <a:rPr lang="ar-IQ" sz="2400" b="1" dirty="0" err="1" smtClean="0">
                <a:cs typeface="+mj-cs"/>
              </a:rPr>
              <a:t>ظا</a:t>
            </a:r>
            <a:r>
              <a:rPr lang="ar-IQ" sz="2400" b="1" dirty="0" smtClean="0">
                <a:cs typeface="+mj-cs"/>
              </a:rPr>
              <a:t> = 5 </a:t>
            </a:r>
            <a:r>
              <a:rPr lang="ar-IQ" sz="2400" b="1" dirty="0" err="1">
                <a:cs typeface="+mj-cs"/>
              </a:rPr>
              <a:t>ح</a:t>
            </a:r>
            <a:r>
              <a:rPr lang="ar-IQ" sz="2400" b="1" dirty="0" err="1" smtClean="0">
                <a:cs typeface="+mj-cs"/>
              </a:rPr>
              <a:t>ا</a:t>
            </a:r>
            <a:r>
              <a:rPr lang="ar-IQ" sz="2400" b="1" dirty="0" smtClean="0">
                <a:cs typeface="+mj-cs"/>
              </a:rPr>
              <a:t> </a:t>
            </a:r>
            <a:r>
              <a:rPr lang="ar-IQ" sz="2400" b="1" dirty="0" smtClean="0">
                <a:cs typeface="+mj-cs"/>
              </a:rPr>
              <a:t>45ْ / 4+5 ×5 </a:t>
            </a:r>
            <a:r>
              <a:rPr lang="ar-IQ" sz="2400" b="1" dirty="0" smtClean="0">
                <a:cs typeface="+mj-cs"/>
              </a:rPr>
              <a:t>حتا45ْ</a:t>
            </a:r>
            <a:endParaRPr lang="ar-IQ" sz="2400" b="1" dirty="0" smtClean="0">
              <a:cs typeface="+mj-cs"/>
            </a:endParaRPr>
          </a:p>
          <a:p>
            <a:pPr marL="0" indent="0">
              <a:buNone/>
            </a:pPr>
            <a:r>
              <a:rPr lang="ar-IQ" sz="2400" b="1" dirty="0">
                <a:cs typeface="+mj-cs"/>
              </a:rPr>
              <a:t> </a:t>
            </a:r>
            <a:r>
              <a:rPr lang="ar-IQ" sz="2400" b="1" dirty="0" smtClean="0">
                <a:cs typeface="+mj-cs"/>
              </a:rPr>
              <a:t>       = 5 × 0.707 / 9 × 0.707</a:t>
            </a:r>
          </a:p>
          <a:p>
            <a:pPr marL="0" indent="0">
              <a:buNone/>
            </a:pPr>
            <a:r>
              <a:rPr lang="ar-IQ" sz="2400" b="1" dirty="0">
                <a:cs typeface="+mj-cs"/>
              </a:rPr>
              <a:t> </a:t>
            </a:r>
            <a:r>
              <a:rPr lang="ar-IQ" sz="2400" b="1" dirty="0" smtClean="0">
                <a:cs typeface="+mj-cs"/>
              </a:rPr>
              <a:t>       = 3.535 / 7.525</a:t>
            </a:r>
          </a:p>
          <a:p>
            <a:pPr marL="0" indent="0">
              <a:buNone/>
            </a:pPr>
            <a:r>
              <a:rPr lang="ar-IQ" sz="2400" b="1" dirty="0">
                <a:cs typeface="+mj-cs"/>
              </a:rPr>
              <a:t> </a:t>
            </a:r>
            <a:r>
              <a:rPr lang="ar-IQ" sz="2400" b="1" dirty="0" smtClean="0">
                <a:cs typeface="+mj-cs"/>
              </a:rPr>
              <a:t>   </a:t>
            </a:r>
            <a:r>
              <a:rPr lang="ar-IQ" sz="2400" b="1" dirty="0" err="1" smtClean="0">
                <a:cs typeface="+mj-cs"/>
              </a:rPr>
              <a:t>ظا</a:t>
            </a:r>
            <a:r>
              <a:rPr lang="ar-IQ" sz="2400" b="1" dirty="0" smtClean="0">
                <a:cs typeface="+mj-cs"/>
              </a:rPr>
              <a:t> = 0.469</a:t>
            </a:r>
          </a:p>
          <a:p>
            <a:pPr marL="0" indent="0">
              <a:buNone/>
            </a:pPr>
            <a:r>
              <a:rPr lang="ar-IQ" sz="2400" b="1" dirty="0">
                <a:cs typeface="+mj-cs"/>
              </a:rPr>
              <a:t> </a:t>
            </a:r>
            <a:r>
              <a:rPr lang="ar-IQ" sz="2400" b="1" dirty="0" smtClean="0">
                <a:cs typeface="+mj-cs"/>
              </a:rPr>
              <a:t> من الجدول نستخرج محصلة السرعة (الزاوية) = 25ْ تقريباً.</a:t>
            </a:r>
          </a:p>
          <a:p>
            <a:endParaRPr lang="ar-IQ" sz="2400" b="1" dirty="0">
              <a:cs typeface="+mj-cs"/>
            </a:endParaRPr>
          </a:p>
        </p:txBody>
      </p:sp>
    </p:spTree>
    <p:extLst>
      <p:ext uri="{BB962C8B-B14F-4D97-AF65-F5344CB8AC3E}">
        <p14:creationId xmlns:p14="http://schemas.microsoft.com/office/powerpoint/2010/main" val="3591106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IQ" sz="2400" b="1" dirty="0" smtClean="0"/>
              <a:t>اما اذا كانت السرعة النهائية لحركة جسم معلومة او اتجاهها معلوم عند المحاولة على مركبات تلك السرعة الافقية والعمودية نطلق على هذه الحالة تحليل الكميات المتجهة.</a:t>
            </a:r>
            <a:endParaRPr lang="ar-IQ" sz="2400" b="1" dirty="0"/>
          </a:p>
        </p:txBody>
      </p:sp>
      <p:sp>
        <p:nvSpPr>
          <p:cNvPr id="3" name="عنصر نائب للمحتوى 2"/>
          <p:cNvSpPr>
            <a:spLocks noGrp="1"/>
          </p:cNvSpPr>
          <p:nvPr>
            <p:ph idx="1"/>
          </p:nvPr>
        </p:nvSpPr>
        <p:spPr/>
        <p:txBody>
          <a:bodyPr>
            <a:normAutofit/>
          </a:bodyPr>
          <a:lstStyle/>
          <a:p>
            <a:r>
              <a:rPr lang="ar-IQ" sz="2400" b="1" dirty="0" smtClean="0">
                <a:cs typeface="+mj-cs"/>
              </a:rPr>
              <a:t>لاستخراج المركبتين أجـ ، أد (الافقية والعمودية على التوالي)</a:t>
            </a:r>
          </a:p>
          <a:p>
            <a:pPr marL="0" indent="0">
              <a:buNone/>
            </a:pPr>
            <a:r>
              <a:rPr lang="ar-IQ" sz="2400" b="1" dirty="0" smtClean="0">
                <a:cs typeface="+mj-cs"/>
              </a:rPr>
              <a:t>     أجـ = أب × </a:t>
            </a:r>
            <a:r>
              <a:rPr lang="ar-IQ" sz="2400" b="1" dirty="0">
                <a:cs typeface="+mj-cs"/>
              </a:rPr>
              <a:t>ح</a:t>
            </a:r>
            <a:r>
              <a:rPr lang="ar-IQ" sz="2400" b="1" dirty="0" smtClean="0">
                <a:cs typeface="+mj-cs"/>
              </a:rPr>
              <a:t>تا  </a:t>
            </a:r>
            <a:r>
              <a:rPr lang="ar-IQ" sz="2000" b="1" dirty="0" smtClean="0">
                <a:cs typeface="+mj-cs"/>
              </a:rPr>
              <a:t>30ْ</a:t>
            </a:r>
            <a:r>
              <a:rPr lang="ar-IQ" sz="2400" b="1" dirty="0" smtClean="0">
                <a:cs typeface="+mj-cs"/>
              </a:rPr>
              <a:t> </a:t>
            </a:r>
            <a:r>
              <a:rPr lang="en-US" sz="2400" b="1" dirty="0" smtClean="0">
                <a:cs typeface="+mj-cs"/>
              </a:rPr>
              <a:t>Cos</a:t>
            </a:r>
            <a:r>
              <a:rPr lang="ar-IQ" sz="2400" b="1" dirty="0" smtClean="0">
                <a:cs typeface="+mj-cs"/>
              </a:rPr>
              <a:t> </a:t>
            </a:r>
          </a:p>
          <a:p>
            <a:pPr marL="0" indent="0">
              <a:buNone/>
            </a:pPr>
            <a:r>
              <a:rPr lang="ar-IQ" sz="2400" b="1" dirty="0" smtClean="0">
                <a:cs typeface="+mj-cs"/>
              </a:rPr>
              <a:t>      أد = أب × </a:t>
            </a:r>
            <a:r>
              <a:rPr lang="ar-IQ" sz="2400" b="1" dirty="0" err="1">
                <a:cs typeface="+mj-cs"/>
              </a:rPr>
              <a:t>ح</a:t>
            </a:r>
            <a:r>
              <a:rPr lang="ar-IQ" sz="2400" b="1" dirty="0" err="1" smtClean="0">
                <a:cs typeface="+mj-cs"/>
              </a:rPr>
              <a:t>ا</a:t>
            </a:r>
            <a:r>
              <a:rPr lang="ar-IQ" sz="2400" b="1" dirty="0" smtClean="0">
                <a:cs typeface="+mj-cs"/>
              </a:rPr>
              <a:t> </a:t>
            </a:r>
            <a:r>
              <a:rPr lang="ar-IQ" sz="2400" b="1" dirty="0" smtClean="0"/>
              <a:t> </a:t>
            </a:r>
            <a:r>
              <a:rPr lang="ar-IQ" sz="2000" b="1" dirty="0"/>
              <a:t>30ْ</a:t>
            </a:r>
            <a:r>
              <a:rPr lang="ar-IQ" sz="2400" b="1" dirty="0"/>
              <a:t> </a:t>
            </a:r>
            <a:r>
              <a:rPr lang="ar-IQ" sz="2400" b="1" dirty="0" smtClean="0">
                <a:cs typeface="+mj-cs"/>
              </a:rPr>
              <a:t> </a:t>
            </a:r>
            <a:r>
              <a:rPr lang="en-US" sz="2400" b="1" dirty="0" smtClean="0">
                <a:cs typeface="+mj-cs"/>
              </a:rPr>
              <a:t>Sin</a:t>
            </a:r>
            <a:endParaRPr lang="ar-IQ" sz="2400" b="1" dirty="0" smtClean="0">
              <a:cs typeface="+mj-cs"/>
            </a:endParaRPr>
          </a:p>
          <a:p>
            <a:r>
              <a:rPr lang="ar-IQ" sz="2400" b="1" u="sng" dirty="0" smtClean="0">
                <a:cs typeface="+mj-cs"/>
              </a:rPr>
              <a:t>مثال</a:t>
            </a:r>
            <a:r>
              <a:rPr lang="ar-IQ" sz="2400" b="1" dirty="0" smtClean="0">
                <a:cs typeface="+mj-cs"/>
              </a:rPr>
              <a:t>: </a:t>
            </a:r>
            <a:r>
              <a:rPr lang="ar-IQ" sz="2000" b="1" dirty="0" smtClean="0">
                <a:cs typeface="+mj-cs"/>
              </a:rPr>
              <a:t>انطلقت كرة اثناء ضربة الهدف بسرعة 8 م/</a:t>
            </a:r>
            <a:r>
              <a:rPr lang="ar-IQ" sz="2000" b="1" dirty="0" err="1" smtClean="0">
                <a:cs typeface="+mj-cs"/>
              </a:rPr>
              <a:t>ثا</a:t>
            </a:r>
            <a:r>
              <a:rPr lang="ar-IQ" sz="2000" b="1" dirty="0" smtClean="0">
                <a:cs typeface="+mj-cs"/>
              </a:rPr>
              <a:t> وبزاوية 40ْ  من الخط الافقي احسب مقدار المركبتين الافقية والعمودية للسرعة؟ علماً </a:t>
            </a:r>
            <a:r>
              <a:rPr lang="ar-IQ" sz="2000" b="1" dirty="0" smtClean="0">
                <a:cs typeface="+mj-cs"/>
              </a:rPr>
              <a:t>حا40ْ </a:t>
            </a:r>
            <a:r>
              <a:rPr lang="ar-IQ" sz="2000" b="1" dirty="0" smtClean="0">
                <a:cs typeface="+mj-cs"/>
              </a:rPr>
              <a:t>= 0.642 </a:t>
            </a:r>
            <a:r>
              <a:rPr lang="ar-IQ" sz="2000" b="1" dirty="0" smtClean="0">
                <a:cs typeface="+mj-cs"/>
              </a:rPr>
              <a:t>وحتا </a:t>
            </a:r>
            <a:r>
              <a:rPr lang="ar-IQ" sz="2000" b="1" dirty="0" smtClean="0">
                <a:cs typeface="+mj-cs"/>
              </a:rPr>
              <a:t>40ْ=0.766 </a:t>
            </a:r>
          </a:p>
          <a:p>
            <a:r>
              <a:rPr lang="ar-IQ" sz="2000" b="1" u="sng" dirty="0" smtClean="0">
                <a:cs typeface="+mj-cs"/>
              </a:rPr>
              <a:t>اولا</a:t>
            </a:r>
            <a:r>
              <a:rPr lang="ar-IQ" sz="2000" b="1" dirty="0" smtClean="0">
                <a:cs typeface="+mj-cs"/>
              </a:rPr>
              <a:t>: نستخرج المركبة الافقية:</a:t>
            </a:r>
          </a:p>
          <a:p>
            <a:pPr marL="0" indent="0">
              <a:buNone/>
            </a:pPr>
            <a:r>
              <a:rPr lang="ar-IQ" sz="2000" b="1" dirty="0" smtClean="0">
                <a:cs typeface="+mj-cs"/>
              </a:rPr>
              <a:t>      السرعة الافقية = الوتر × </a:t>
            </a:r>
            <a:r>
              <a:rPr lang="ar-IQ" sz="2000" b="1" dirty="0" smtClean="0">
                <a:cs typeface="+mj-cs"/>
              </a:rPr>
              <a:t>حتا40ْ   </a:t>
            </a:r>
            <a:r>
              <a:rPr lang="en-US" sz="2400" b="1" dirty="0" smtClean="0">
                <a:cs typeface="+mj-cs"/>
              </a:rPr>
              <a:t>Cos</a:t>
            </a:r>
            <a:r>
              <a:rPr lang="en-US" sz="2000" b="1" dirty="0" smtClean="0">
                <a:cs typeface="+mj-cs"/>
              </a:rPr>
              <a:t> </a:t>
            </a:r>
            <a:endParaRPr lang="ar-IQ" sz="2000" b="1" dirty="0" smtClean="0">
              <a:cs typeface="+mj-cs"/>
            </a:endParaRPr>
          </a:p>
          <a:p>
            <a:pPr marL="0" indent="0">
              <a:buNone/>
            </a:pPr>
            <a:r>
              <a:rPr lang="ar-IQ" sz="2000" b="1" dirty="0">
                <a:cs typeface="+mj-cs"/>
              </a:rPr>
              <a:t> </a:t>
            </a:r>
            <a:r>
              <a:rPr lang="ar-IQ" sz="2000" b="1" dirty="0" smtClean="0">
                <a:cs typeface="+mj-cs"/>
              </a:rPr>
              <a:t>       	           = 8 × 0.766 =  6.128 م/</a:t>
            </a:r>
            <a:r>
              <a:rPr lang="ar-IQ" sz="2000" b="1" dirty="0" err="1" smtClean="0">
                <a:cs typeface="+mj-cs"/>
              </a:rPr>
              <a:t>ثا</a:t>
            </a:r>
            <a:endParaRPr lang="ar-IQ" sz="2000" b="1" dirty="0" smtClean="0">
              <a:cs typeface="+mj-cs"/>
            </a:endParaRPr>
          </a:p>
          <a:p>
            <a:r>
              <a:rPr lang="ar-IQ" sz="2000" b="1" u="sng" dirty="0" smtClean="0">
                <a:cs typeface="+mj-cs"/>
              </a:rPr>
              <a:t>ثانيا</a:t>
            </a:r>
            <a:r>
              <a:rPr lang="ar-IQ" sz="2000" b="1" dirty="0" smtClean="0">
                <a:cs typeface="+mj-cs"/>
              </a:rPr>
              <a:t>: نستخرج المركبة العمودية:</a:t>
            </a:r>
          </a:p>
          <a:p>
            <a:pPr marL="0" indent="0">
              <a:buNone/>
            </a:pPr>
            <a:r>
              <a:rPr lang="ar-IQ" sz="2000" b="1" dirty="0" smtClean="0">
                <a:cs typeface="+mj-cs"/>
              </a:rPr>
              <a:t>      السرعة العمودية = الوتر × </a:t>
            </a:r>
            <a:r>
              <a:rPr lang="ar-IQ" sz="2000" b="1" dirty="0" err="1">
                <a:cs typeface="+mj-cs"/>
              </a:rPr>
              <a:t>ح</a:t>
            </a:r>
            <a:r>
              <a:rPr lang="ar-IQ" sz="2000" b="1" dirty="0" err="1" smtClean="0">
                <a:cs typeface="+mj-cs"/>
              </a:rPr>
              <a:t>ا</a:t>
            </a:r>
            <a:r>
              <a:rPr lang="ar-IQ" sz="2000" b="1" dirty="0" smtClean="0">
                <a:cs typeface="+mj-cs"/>
              </a:rPr>
              <a:t> </a:t>
            </a:r>
            <a:r>
              <a:rPr lang="ar-IQ" sz="2000" b="1" dirty="0" smtClean="0">
                <a:cs typeface="+mj-cs"/>
              </a:rPr>
              <a:t>40ْ </a:t>
            </a:r>
            <a:r>
              <a:rPr lang="en-US" sz="2400" b="1" dirty="0" smtClean="0">
                <a:cs typeface="+mj-cs"/>
              </a:rPr>
              <a:t>Sin</a:t>
            </a:r>
            <a:r>
              <a:rPr lang="en-US" sz="2000" b="1" dirty="0" smtClean="0">
                <a:cs typeface="+mj-cs"/>
              </a:rPr>
              <a:t> </a:t>
            </a:r>
          </a:p>
          <a:p>
            <a:pPr marL="0" indent="0">
              <a:buNone/>
            </a:pPr>
            <a:r>
              <a:rPr lang="en-US" sz="2000" b="1" dirty="0" smtClean="0">
                <a:cs typeface="+mj-cs"/>
              </a:rPr>
              <a:t>          </a:t>
            </a:r>
            <a:r>
              <a:rPr lang="ar-IQ" sz="2000" b="1" dirty="0" smtClean="0">
                <a:cs typeface="+mj-cs"/>
              </a:rPr>
              <a:t>8 × 0.642  =  5.136 م / </a:t>
            </a:r>
            <a:r>
              <a:rPr lang="ar-IQ" sz="2000" b="1" dirty="0" err="1" smtClean="0">
                <a:cs typeface="+mj-cs"/>
              </a:rPr>
              <a:t>ثا</a:t>
            </a:r>
            <a:endParaRPr lang="ar-IQ" sz="2000" b="1" dirty="0">
              <a:cs typeface="+mj-cs"/>
            </a:endParaRPr>
          </a:p>
        </p:txBody>
      </p:sp>
    </p:spTree>
    <p:extLst>
      <p:ext uri="{BB962C8B-B14F-4D97-AF65-F5344CB8AC3E}">
        <p14:creationId xmlns:p14="http://schemas.microsoft.com/office/powerpoint/2010/main" val="82056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8419"/>
            <a:ext cx="8229600" cy="868958"/>
          </a:xfrm>
        </p:spPr>
        <p:txBody>
          <a:bodyPr>
            <a:normAutofit fontScale="90000"/>
          </a:bodyPr>
          <a:lstStyle/>
          <a:p>
            <a:pPr algn="r"/>
            <a:r>
              <a:rPr lang="ar-IQ" sz="3200" b="1" dirty="0" smtClean="0"/>
              <a:t>التعجيل: </a:t>
            </a:r>
            <a:r>
              <a:rPr lang="ar-IQ" sz="3100" dirty="0" smtClean="0"/>
              <a:t>هو تغيير السرعة  في وحدة الزمن.</a:t>
            </a:r>
            <a:r>
              <a:rPr lang="ar-IQ" sz="2200" dirty="0" smtClean="0"/>
              <a:t/>
            </a:r>
            <a:br>
              <a:rPr lang="ar-IQ" sz="2200" dirty="0" smtClean="0"/>
            </a:br>
            <a:r>
              <a:rPr lang="ar-IQ" sz="3100" b="1" dirty="0" smtClean="0"/>
              <a:t>السرعة: </a:t>
            </a:r>
            <a:r>
              <a:rPr lang="ar-IQ" sz="3100" dirty="0" smtClean="0"/>
              <a:t>كمية متجهة قد تتغير في مقدارها مع او دون اتجاه.</a:t>
            </a:r>
            <a:endParaRPr lang="ar-IQ" b="1" dirty="0"/>
          </a:p>
        </p:txBody>
      </p:sp>
      <p:sp>
        <p:nvSpPr>
          <p:cNvPr id="3" name="عنصر نائب للمحتوى 2"/>
          <p:cNvSpPr>
            <a:spLocks noGrp="1"/>
          </p:cNvSpPr>
          <p:nvPr>
            <p:ph idx="1"/>
          </p:nvPr>
        </p:nvSpPr>
        <p:spPr>
          <a:xfrm>
            <a:off x="467544" y="908720"/>
            <a:ext cx="8229600" cy="5949280"/>
          </a:xfrm>
        </p:spPr>
        <p:txBody>
          <a:bodyPr/>
          <a:lstStyle/>
          <a:p>
            <a:r>
              <a:rPr lang="ar-IQ" sz="2400" b="1" dirty="0" smtClean="0"/>
              <a:t>يقسم التعجيل الى:</a:t>
            </a:r>
          </a:p>
          <a:p>
            <a:pPr marL="514350" indent="-514350">
              <a:buFont typeface="+mj-lt"/>
              <a:buAutoNum type="arabicPeriod"/>
            </a:pPr>
            <a:r>
              <a:rPr lang="ar-IQ" sz="2400" dirty="0" smtClean="0"/>
              <a:t>التعجيل الموجب: هو تزايد السرعة تدريجياً.</a:t>
            </a:r>
          </a:p>
          <a:p>
            <a:pPr marL="514350" indent="-514350">
              <a:buFont typeface="+mj-lt"/>
              <a:buAutoNum type="arabicPeriod"/>
            </a:pPr>
            <a:r>
              <a:rPr lang="ar-IQ" sz="2400" dirty="0" smtClean="0"/>
              <a:t>التعجيل السالب: هو تناقص السرعة تدريجياً</a:t>
            </a:r>
            <a:r>
              <a:rPr lang="ar-IQ" dirty="0" smtClean="0"/>
              <a:t>.</a:t>
            </a:r>
          </a:p>
          <a:p>
            <a:pPr marL="0" indent="0">
              <a:buNone/>
            </a:pPr>
            <a:r>
              <a:rPr lang="ar-IQ" sz="2400" b="1" dirty="0" smtClean="0"/>
              <a:t>قانون التعجيل:</a:t>
            </a:r>
          </a:p>
          <a:p>
            <a:pPr marL="0" indent="0">
              <a:buNone/>
            </a:pPr>
            <a:r>
              <a:rPr lang="ar-IQ" sz="2400" b="1" dirty="0" smtClean="0"/>
              <a:t>التعجيل = السرعة النهائية – السرعة الابتدائية / الزمن</a:t>
            </a:r>
          </a:p>
          <a:p>
            <a:pPr marL="0" indent="0">
              <a:buNone/>
            </a:pPr>
            <a:r>
              <a:rPr lang="ar-IQ" sz="2400" b="1" dirty="0"/>
              <a:t> </a:t>
            </a:r>
            <a:r>
              <a:rPr lang="ar-IQ" sz="2400" b="1" dirty="0" smtClean="0"/>
              <a:t>    ع = س2 – س1 / ن ................. (    )</a:t>
            </a:r>
          </a:p>
          <a:p>
            <a:pPr marL="0" indent="0">
              <a:buNone/>
            </a:pPr>
            <a:r>
              <a:rPr lang="ar-IQ" sz="2400" b="1" u="sng" dirty="0" smtClean="0"/>
              <a:t>مثال</a:t>
            </a:r>
            <a:r>
              <a:rPr lang="ar-IQ" sz="2400" b="1" dirty="0" smtClean="0"/>
              <a:t>: </a:t>
            </a:r>
            <a:r>
              <a:rPr lang="ar-IQ" sz="2400" dirty="0" smtClean="0"/>
              <a:t>ينطلق عداء من نقطة أ وسرعته 4 م/</a:t>
            </a:r>
            <a:r>
              <a:rPr lang="ar-IQ" sz="2400" dirty="0" err="1" smtClean="0"/>
              <a:t>ثا</a:t>
            </a:r>
            <a:r>
              <a:rPr lang="ar-IQ" sz="2400" dirty="0" smtClean="0"/>
              <a:t> وعندما يصل نقطة ب تبلغ سرعته    8 م/</a:t>
            </a:r>
            <a:r>
              <a:rPr lang="ar-IQ" sz="2400" dirty="0" err="1" smtClean="0"/>
              <a:t>ثا</a:t>
            </a:r>
            <a:r>
              <a:rPr lang="ar-IQ" sz="2400" dirty="0" smtClean="0"/>
              <a:t> وكان زمن قطع المسافة هو 2 ثانية فما مقدار التعجيل لذلك العداء؟</a:t>
            </a:r>
          </a:p>
          <a:p>
            <a:pPr marL="0" indent="0">
              <a:buNone/>
            </a:pPr>
            <a:r>
              <a:rPr lang="ar-IQ" sz="2400" b="1" dirty="0" smtClean="0"/>
              <a:t>ع = س2 – س1 / ن</a:t>
            </a:r>
          </a:p>
          <a:p>
            <a:pPr marL="0" indent="0">
              <a:buNone/>
            </a:pPr>
            <a:r>
              <a:rPr lang="ar-IQ" sz="2400" b="1" dirty="0"/>
              <a:t> </a:t>
            </a:r>
            <a:r>
              <a:rPr lang="ar-IQ" sz="2400" b="1" dirty="0" smtClean="0"/>
              <a:t>  = </a:t>
            </a:r>
            <a:r>
              <a:rPr lang="ar-IQ" sz="2400" b="1" u="sng" dirty="0" smtClean="0"/>
              <a:t>8 – 4 </a:t>
            </a:r>
            <a:r>
              <a:rPr lang="ar-IQ" sz="2400" b="1" dirty="0" smtClean="0"/>
              <a:t> = 2 م/</a:t>
            </a:r>
            <a:r>
              <a:rPr lang="ar-IQ" sz="2400" b="1" dirty="0" err="1" smtClean="0"/>
              <a:t>ثا</a:t>
            </a:r>
            <a:endParaRPr lang="ar-IQ" sz="2400" b="1" dirty="0" smtClean="0"/>
          </a:p>
          <a:p>
            <a:pPr marL="0" indent="0">
              <a:buNone/>
            </a:pPr>
            <a:r>
              <a:rPr lang="ar-IQ" sz="2000" b="1" dirty="0" smtClean="0"/>
              <a:t>           </a:t>
            </a:r>
            <a:r>
              <a:rPr lang="ar-IQ" sz="2400" b="1" dirty="0" smtClean="0"/>
              <a:t>2</a:t>
            </a:r>
          </a:p>
        </p:txBody>
      </p:sp>
    </p:spTree>
    <p:extLst>
      <p:ext uri="{BB962C8B-B14F-4D97-AF65-F5344CB8AC3E}">
        <p14:creationId xmlns:p14="http://schemas.microsoft.com/office/powerpoint/2010/main" val="718574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395536" y="-459432"/>
            <a:ext cx="8229600" cy="45719"/>
          </a:xfrm>
        </p:spPr>
        <p:txBody>
          <a:bodyPr>
            <a:normAutofit fontScale="90000"/>
          </a:bodyPr>
          <a:lstStyle/>
          <a:p>
            <a:endParaRPr lang="ar-IQ" dirty="0"/>
          </a:p>
        </p:txBody>
      </p:sp>
      <p:sp>
        <p:nvSpPr>
          <p:cNvPr id="3" name="عنصر نائب للمحتوى 2"/>
          <p:cNvSpPr>
            <a:spLocks noGrp="1"/>
          </p:cNvSpPr>
          <p:nvPr>
            <p:ph idx="1"/>
          </p:nvPr>
        </p:nvSpPr>
        <p:spPr>
          <a:xfrm>
            <a:off x="457200" y="188640"/>
            <a:ext cx="8229600" cy="6669360"/>
          </a:xfrm>
        </p:spPr>
        <p:txBody>
          <a:bodyPr/>
          <a:lstStyle/>
          <a:p>
            <a:pPr algn="just"/>
            <a:r>
              <a:rPr lang="ar-IQ" sz="2800" dirty="0">
                <a:cs typeface="+mj-cs"/>
              </a:rPr>
              <a:t>وفي هذه الحالة يكون التعجيل موجب، اما اذا حدث العكس وكانت سرعة العداء عند النقطة ب 4 م/</a:t>
            </a:r>
            <a:r>
              <a:rPr lang="ar-IQ" sz="2800" dirty="0" err="1">
                <a:cs typeface="+mj-cs"/>
              </a:rPr>
              <a:t>ثا</a:t>
            </a:r>
            <a:r>
              <a:rPr lang="ar-IQ" sz="2800" dirty="0">
                <a:cs typeface="+mj-cs"/>
              </a:rPr>
              <a:t> وكانت عند أ 8 م/</a:t>
            </a:r>
            <a:r>
              <a:rPr lang="ar-IQ" sz="2800" dirty="0" err="1">
                <a:cs typeface="+mj-cs"/>
              </a:rPr>
              <a:t>ثا</a:t>
            </a:r>
            <a:r>
              <a:rPr lang="ar-IQ" sz="2800" dirty="0">
                <a:cs typeface="+mj-cs"/>
              </a:rPr>
              <a:t> فأن التعجيل يكون سالباً</a:t>
            </a:r>
            <a:r>
              <a:rPr lang="ar-IQ" sz="2800" dirty="0" smtClean="0">
                <a:cs typeface="+mj-cs"/>
              </a:rPr>
              <a:t>.</a:t>
            </a:r>
          </a:p>
          <a:p>
            <a:pPr algn="just"/>
            <a:r>
              <a:rPr lang="ar-IQ" sz="2400" b="1" dirty="0" smtClean="0">
                <a:cs typeface="+mj-cs"/>
              </a:rPr>
              <a:t>ع = س2 – س1 / ن</a:t>
            </a:r>
          </a:p>
          <a:p>
            <a:pPr marL="0" indent="0" algn="just">
              <a:buNone/>
            </a:pPr>
            <a:r>
              <a:rPr lang="ar-IQ" sz="2400" b="1" dirty="0">
                <a:cs typeface="+mj-cs"/>
              </a:rPr>
              <a:t> </a:t>
            </a:r>
            <a:r>
              <a:rPr lang="ar-IQ" sz="2400" b="1" dirty="0" smtClean="0">
                <a:cs typeface="+mj-cs"/>
              </a:rPr>
              <a:t>      = </a:t>
            </a:r>
            <a:r>
              <a:rPr lang="ar-IQ" sz="2400" b="1" u="sng" dirty="0" smtClean="0">
                <a:cs typeface="+mj-cs"/>
              </a:rPr>
              <a:t> 4 – 8 </a:t>
            </a:r>
            <a:r>
              <a:rPr lang="ar-IQ" sz="2400" b="1" dirty="0" smtClean="0">
                <a:cs typeface="+mj-cs"/>
              </a:rPr>
              <a:t> =  </a:t>
            </a:r>
            <a:r>
              <a:rPr lang="ar-IQ" sz="2400" b="1" u="sng" dirty="0" smtClean="0">
                <a:cs typeface="+mj-cs"/>
              </a:rPr>
              <a:t>- 4</a:t>
            </a:r>
            <a:r>
              <a:rPr lang="ar-IQ" sz="2400" b="1" dirty="0" smtClean="0">
                <a:cs typeface="+mj-cs"/>
              </a:rPr>
              <a:t>  =  -2 م / </a:t>
            </a:r>
            <a:r>
              <a:rPr lang="ar-IQ" sz="2400" b="1" dirty="0" err="1" smtClean="0">
                <a:cs typeface="+mj-cs"/>
              </a:rPr>
              <a:t>ثا</a:t>
            </a:r>
            <a:endParaRPr lang="ar-IQ" sz="2400" b="1" dirty="0" smtClean="0">
              <a:cs typeface="+mj-cs"/>
            </a:endParaRPr>
          </a:p>
          <a:p>
            <a:pPr marL="0" indent="0" algn="just">
              <a:buNone/>
            </a:pPr>
            <a:r>
              <a:rPr lang="ar-IQ" sz="2400" b="1" dirty="0">
                <a:cs typeface="+mj-cs"/>
              </a:rPr>
              <a:t> </a:t>
            </a:r>
            <a:r>
              <a:rPr lang="ar-IQ" sz="2400" b="1" dirty="0" smtClean="0">
                <a:cs typeface="+mj-cs"/>
              </a:rPr>
              <a:t>             2           2</a:t>
            </a:r>
            <a:endParaRPr lang="ar-IQ" sz="2400" b="1" dirty="0">
              <a:cs typeface="+mj-cs"/>
            </a:endParaRPr>
          </a:p>
          <a:p>
            <a:pPr marL="0" indent="0">
              <a:buNone/>
            </a:pPr>
            <a:r>
              <a:rPr lang="ar-IQ" sz="2400" dirty="0" smtClean="0">
                <a:cs typeface="+mj-cs"/>
              </a:rPr>
              <a:t>ان وحدة التعجيل هي عبارة عن وحدة سرعة مقسومة على وحدة زمن فنقول</a:t>
            </a:r>
          </a:p>
          <a:p>
            <a:pPr marL="0" indent="0">
              <a:buNone/>
            </a:pPr>
            <a:r>
              <a:rPr lang="ar-IQ" sz="2400" dirty="0">
                <a:cs typeface="+mj-cs"/>
              </a:rPr>
              <a:t> </a:t>
            </a:r>
            <a:r>
              <a:rPr lang="ar-IQ" sz="2400" dirty="0" smtClean="0">
                <a:cs typeface="+mj-cs"/>
              </a:rPr>
              <a:t> </a:t>
            </a:r>
            <a:r>
              <a:rPr lang="ar-IQ" sz="2400" u="sng" dirty="0" smtClean="0">
                <a:cs typeface="+mj-cs"/>
              </a:rPr>
              <a:t>م </a:t>
            </a:r>
            <a:r>
              <a:rPr lang="ar-IQ" sz="2400" dirty="0" smtClean="0">
                <a:cs typeface="+mj-cs"/>
              </a:rPr>
              <a:t>÷ </a:t>
            </a:r>
            <a:r>
              <a:rPr lang="ar-IQ" sz="2400" u="sng" dirty="0" err="1" smtClean="0">
                <a:cs typeface="+mj-cs"/>
              </a:rPr>
              <a:t>ثا</a:t>
            </a:r>
            <a:r>
              <a:rPr lang="ar-IQ" sz="2400" u="sng" dirty="0" smtClean="0">
                <a:cs typeface="+mj-cs"/>
              </a:rPr>
              <a:t> </a:t>
            </a:r>
            <a:r>
              <a:rPr lang="ar-IQ" sz="2400" dirty="0" smtClean="0">
                <a:cs typeface="+mj-cs"/>
              </a:rPr>
              <a:t> = </a:t>
            </a:r>
            <a:r>
              <a:rPr lang="ar-IQ" sz="2400" u="sng" dirty="0" smtClean="0">
                <a:cs typeface="+mj-cs"/>
              </a:rPr>
              <a:t>م </a:t>
            </a:r>
            <a:r>
              <a:rPr lang="ar-IQ" sz="2400" dirty="0" smtClean="0">
                <a:cs typeface="+mj-cs"/>
              </a:rPr>
              <a:t> × </a:t>
            </a:r>
            <a:r>
              <a:rPr lang="ar-IQ" sz="2400" u="sng" dirty="0" smtClean="0">
                <a:cs typeface="+mj-cs"/>
              </a:rPr>
              <a:t>1</a:t>
            </a:r>
            <a:r>
              <a:rPr lang="ar-IQ" sz="2400" dirty="0" smtClean="0">
                <a:cs typeface="+mj-cs"/>
              </a:rPr>
              <a:t> = م/ (</a:t>
            </a:r>
            <a:r>
              <a:rPr lang="ar-IQ" sz="2400" dirty="0" err="1" smtClean="0">
                <a:cs typeface="+mj-cs"/>
              </a:rPr>
              <a:t>ثا</a:t>
            </a:r>
            <a:r>
              <a:rPr lang="ar-IQ" sz="2400" dirty="0" smtClean="0">
                <a:cs typeface="+mj-cs"/>
              </a:rPr>
              <a:t>)</a:t>
            </a:r>
            <a:r>
              <a:rPr lang="ar-IQ" sz="2000" dirty="0" smtClean="0">
                <a:cs typeface="+mj-cs"/>
              </a:rPr>
              <a:t>2 =  </a:t>
            </a:r>
            <a:r>
              <a:rPr lang="ar-IQ" sz="2400" dirty="0" smtClean="0">
                <a:cs typeface="+mj-cs"/>
              </a:rPr>
              <a:t>م/ثا</a:t>
            </a:r>
            <a:r>
              <a:rPr lang="ar-IQ" sz="2000" cap="small" dirty="0" smtClean="0">
                <a:cs typeface="+mj-cs"/>
              </a:rPr>
              <a:t>2</a:t>
            </a:r>
          </a:p>
          <a:p>
            <a:pPr marL="0" indent="0">
              <a:buNone/>
            </a:pPr>
            <a:r>
              <a:rPr lang="ar-IQ" sz="2000" dirty="0">
                <a:cs typeface="+mj-cs"/>
              </a:rPr>
              <a:t> </a:t>
            </a:r>
            <a:r>
              <a:rPr lang="ar-IQ" sz="2000" dirty="0" smtClean="0">
                <a:cs typeface="+mj-cs"/>
              </a:rPr>
              <a:t> </a:t>
            </a:r>
            <a:r>
              <a:rPr lang="ar-IQ" sz="2000" dirty="0" err="1" smtClean="0">
                <a:cs typeface="+mj-cs"/>
              </a:rPr>
              <a:t>ثا</a:t>
            </a:r>
            <a:r>
              <a:rPr lang="ar-IQ" sz="2000" dirty="0" smtClean="0">
                <a:cs typeface="+mj-cs"/>
              </a:rPr>
              <a:t>     1      </a:t>
            </a:r>
            <a:r>
              <a:rPr lang="ar-IQ" sz="2000" dirty="0" err="1" smtClean="0">
                <a:cs typeface="+mj-cs"/>
              </a:rPr>
              <a:t>ثا</a:t>
            </a:r>
            <a:r>
              <a:rPr lang="ar-IQ" sz="2000" dirty="0" smtClean="0">
                <a:cs typeface="+mj-cs"/>
              </a:rPr>
              <a:t>      </a:t>
            </a:r>
            <a:r>
              <a:rPr lang="ar-IQ" sz="2000" dirty="0" err="1" smtClean="0">
                <a:cs typeface="+mj-cs"/>
              </a:rPr>
              <a:t>ثا</a:t>
            </a:r>
            <a:endParaRPr lang="ar-IQ" sz="2000" dirty="0" smtClean="0">
              <a:cs typeface="+mj-cs"/>
            </a:endParaRPr>
          </a:p>
          <a:p>
            <a:pPr marL="0" indent="0" algn="just">
              <a:buNone/>
            </a:pPr>
            <a:r>
              <a:rPr lang="ar-IQ" sz="2400" b="1" dirty="0" smtClean="0">
                <a:cs typeface="+mj-cs"/>
              </a:rPr>
              <a:t>ان ازدياد السرعة ونقصانها بشكل منتظم (تزداد السرعة وتنقص بالمقدار نفسه في الوحدات الزمنية عندئذ يطلق على التعجيل (تعجيل منتظم)، وبغية الاستفادة من تطبيق مفهوم التعجيل في حياتنا الرياضية ينبغي ان نوضح ماهية العلاقة بين مصطلح التعجيل والمسافة التي يقطعها العداء وعلاقتها بالزمن المستغرق فان مقدار المسافة المقطوعة لجسم يتحرك بتعجيل منتظم هي:</a:t>
            </a:r>
          </a:p>
          <a:p>
            <a:pPr marL="0" indent="0" algn="just">
              <a:buNone/>
            </a:pPr>
            <a:endParaRPr lang="ar-IQ" sz="2000" b="1" u="sng" dirty="0">
              <a:cs typeface="+mj-cs"/>
            </a:endParaRPr>
          </a:p>
        </p:txBody>
      </p:sp>
    </p:spTree>
    <p:extLst>
      <p:ext uri="{BB962C8B-B14F-4D97-AF65-F5344CB8AC3E}">
        <p14:creationId xmlns:p14="http://schemas.microsoft.com/office/powerpoint/2010/main" val="2467142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4292"/>
            <a:ext cx="9144000" cy="6801862"/>
          </a:xfrm>
          <a:prstGeom prst="rect">
            <a:avLst/>
          </a:prstGeom>
        </p:spPr>
        <p:txBody>
          <a:bodyPr wrap="square">
            <a:spAutoFit/>
          </a:bodyPr>
          <a:lstStyle/>
          <a:p>
            <a:pPr algn="just"/>
            <a:r>
              <a:rPr lang="ar-IQ" b="1" dirty="0"/>
              <a:t> م = </a:t>
            </a:r>
            <a:r>
              <a:rPr lang="ar-IQ" b="1" u="sng" dirty="0"/>
              <a:t>1</a:t>
            </a:r>
            <a:r>
              <a:rPr lang="ar-IQ" b="1" dirty="0"/>
              <a:t> (س1 + س2)× ن ......................... (     )</a:t>
            </a:r>
          </a:p>
          <a:p>
            <a:pPr algn="just"/>
            <a:r>
              <a:rPr lang="ar-IQ" b="1" dirty="0"/>
              <a:t>      </a:t>
            </a:r>
            <a:r>
              <a:rPr lang="ar-IQ" b="1" dirty="0" smtClean="0"/>
              <a:t> 2</a:t>
            </a:r>
          </a:p>
          <a:p>
            <a:pPr algn="just"/>
            <a:r>
              <a:rPr lang="ar-IQ" dirty="0" smtClean="0"/>
              <a:t>ا</a:t>
            </a:r>
            <a:r>
              <a:rPr lang="ar-IQ" sz="2000" dirty="0" smtClean="0">
                <a:cs typeface="+mj-cs"/>
              </a:rPr>
              <a:t>ذن </a:t>
            </a:r>
            <a:r>
              <a:rPr lang="ar-IQ" sz="2000" b="1" dirty="0" smtClean="0">
                <a:cs typeface="+mj-cs"/>
              </a:rPr>
              <a:t>ع = </a:t>
            </a:r>
            <a:r>
              <a:rPr lang="ar-IQ" sz="2000" b="1" u="sng" dirty="0" smtClean="0">
                <a:cs typeface="+mj-cs"/>
              </a:rPr>
              <a:t>س2 – س1</a:t>
            </a:r>
            <a:r>
              <a:rPr lang="ar-IQ" sz="2000" b="1" dirty="0" smtClean="0">
                <a:cs typeface="+mj-cs"/>
              </a:rPr>
              <a:t>         اذن س = س + ع ن</a:t>
            </a:r>
          </a:p>
          <a:p>
            <a:pPr algn="just"/>
            <a:r>
              <a:rPr lang="ar-IQ" sz="2000" b="1" dirty="0">
                <a:cs typeface="+mj-cs"/>
              </a:rPr>
              <a:t> </a:t>
            </a:r>
            <a:r>
              <a:rPr lang="ar-IQ" sz="2000" b="1" dirty="0" smtClean="0">
                <a:cs typeface="+mj-cs"/>
              </a:rPr>
              <a:t>                 ن</a:t>
            </a:r>
            <a:r>
              <a:rPr lang="ar-IQ" dirty="0" smtClean="0"/>
              <a:t> </a:t>
            </a:r>
          </a:p>
          <a:p>
            <a:pPr algn="just"/>
            <a:r>
              <a:rPr lang="ar-IQ" sz="2000" dirty="0" smtClean="0">
                <a:cs typeface="+mj-cs"/>
              </a:rPr>
              <a:t>وبالتعويض عن قيمة </a:t>
            </a:r>
            <a:r>
              <a:rPr lang="ar-IQ" sz="2000" b="1" dirty="0" smtClean="0">
                <a:cs typeface="+mj-cs"/>
              </a:rPr>
              <a:t>س2</a:t>
            </a:r>
            <a:r>
              <a:rPr lang="ar-IQ" sz="2000" dirty="0" smtClean="0">
                <a:cs typeface="+mj-cs"/>
              </a:rPr>
              <a:t> في المعادلة (   ) بما يساويها يكون</a:t>
            </a:r>
          </a:p>
          <a:p>
            <a:pPr algn="just"/>
            <a:r>
              <a:rPr lang="ar-IQ" sz="2000" b="1" dirty="0" smtClean="0">
                <a:cs typeface="+mj-cs"/>
              </a:rPr>
              <a:t>م = </a:t>
            </a:r>
            <a:r>
              <a:rPr lang="ar-IQ" sz="2000" b="1" u="sng" dirty="0" smtClean="0">
                <a:cs typeface="+mj-cs"/>
              </a:rPr>
              <a:t>1 </a:t>
            </a:r>
            <a:r>
              <a:rPr lang="ar-IQ" sz="2000" b="1" dirty="0" smtClean="0">
                <a:cs typeface="+mj-cs"/>
              </a:rPr>
              <a:t> (س1 + س1 + ع ن) × ن</a:t>
            </a:r>
          </a:p>
          <a:p>
            <a:pPr algn="just"/>
            <a:r>
              <a:rPr lang="ar-IQ" sz="2000" b="1" dirty="0">
                <a:cs typeface="+mj-cs"/>
              </a:rPr>
              <a:t> </a:t>
            </a:r>
            <a:r>
              <a:rPr lang="ar-IQ" sz="2000" b="1" dirty="0" smtClean="0">
                <a:cs typeface="+mj-cs"/>
              </a:rPr>
              <a:t>     2</a:t>
            </a:r>
          </a:p>
          <a:p>
            <a:pPr algn="just"/>
            <a:r>
              <a:rPr lang="ar-IQ" sz="2000" b="1" dirty="0" smtClean="0">
                <a:cs typeface="+mj-cs"/>
              </a:rPr>
              <a:t>م = </a:t>
            </a:r>
            <a:r>
              <a:rPr lang="ar-IQ" sz="2000" b="1" u="sng" dirty="0"/>
              <a:t>1 </a:t>
            </a:r>
            <a:r>
              <a:rPr lang="ar-IQ" sz="2000" b="1" dirty="0"/>
              <a:t> </a:t>
            </a:r>
            <a:r>
              <a:rPr lang="ar-IQ" sz="2000" b="1" dirty="0" smtClean="0"/>
              <a:t>(2س1+ </a:t>
            </a:r>
            <a:r>
              <a:rPr lang="ar-IQ" sz="2000" b="1" dirty="0"/>
              <a:t>ع ن) × ن</a:t>
            </a:r>
          </a:p>
          <a:p>
            <a:pPr algn="just"/>
            <a:r>
              <a:rPr lang="ar-IQ" sz="2000" b="1" dirty="0"/>
              <a:t>      </a:t>
            </a:r>
            <a:r>
              <a:rPr lang="ar-IQ" sz="2000" b="1" dirty="0" smtClean="0"/>
              <a:t>2</a:t>
            </a:r>
          </a:p>
          <a:p>
            <a:pPr algn="just"/>
            <a:r>
              <a:rPr lang="ar-IQ" sz="2000" b="1" dirty="0"/>
              <a:t> </a:t>
            </a:r>
            <a:r>
              <a:rPr lang="ar-IQ" sz="2000" b="1" dirty="0" smtClean="0"/>
              <a:t> </a:t>
            </a:r>
            <a:r>
              <a:rPr lang="ar-IQ" sz="2000" b="1" dirty="0" smtClean="0">
                <a:cs typeface="+mj-cs"/>
              </a:rPr>
              <a:t>= </a:t>
            </a:r>
            <a:r>
              <a:rPr lang="ar-IQ" sz="2000" b="1" u="sng" dirty="0" smtClean="0">
                <a:cs typeface="+mj-cs"/>
              </a:rPr>
              <a:t>2س ن</a:t>
            </a:r>
            <a:r>
              <a:rPr lang="ar-IQ" sz="2000" b="1" dirty="0" smtClean="0">
                <a:cs typeface="+mj-cs"/>
              </a:rPr>
              <a:t> + </a:t>
            </a:r>
            <a:r>
              <a:rPr lang="ar-IQ" sz="2000" b="1" u="sng" dirty="0" smtClean="0">
                <a:cs typeface="+mj-cs"/>
              </a:rPr>
              <a:t>ع ن2</a:t>
            </a:r>
            <a:endParaRPr lang="ar-IQ" sz="2000" b="1" dirty="0" smtClean="0">
              <a:cs typeface="+mj-cs"/>
            </a:endParaRPr>
          </a:p>
          <a:p>
            <a:pPr algn="just"/>
            <a:r>
              <a:rPr lang="ar-IQ" sz="2000" b="1" dirty="0">
                <a:cs typeface="+mj-cs"/>
              </a:rPr>
              <a:t> </a:t>
            </a:r>
            <a:r>
              <a:rPr lang="ar-IQ" sz="2000" b="1" dirty="0" smtClean="0">
                <a:cs typeface="+mj-cs"/>
              </a:rPr>
              <a:t>       2           2</a:t>
            </a:r>
            <a:endParaRPr lang="ar-IQ" sz="2000" b="1" dirty="0">
              <a:cs typeface="+mj-cs"/>
            </a:endParaRPr>
          </a:p>
          <a:p>
            <a:pPr algn="just"/>
            <a:r>
              <a:rPr lang="ar-IQ" sz="2000" b="1" dirty="0" smtClean="0">
                <a:cs typeface="+mj-cs"/>
              </a:rPr>
              <a:t> م = </a:t>
            </a:r>
            <a:r>
              <a:rPr lang="ar-IQ" sz="2000" b="1" dirty="0" smtClean="0"/>
              <a:t>س1ن </a:t>
            </a:r>
            <a:r>
              <a:rPr lang="ar-IQ" sz="2000" b="1" dirty="0"/>
              <a:t>+ </a:t>
            </a:r>
            <a:r>
              <a:rPr lang="ar-IQ" sz="2000" b="1" u="sng" dirty="0"/>
              <a:t>ع </a:t>
            </a:r>
            <a:r>
              <a:rPr lang="ar-IQ" sz="2000" b="1" u="sng" dirty="0" smtClean="0"/>
              <a:t>ن2 </a:t>
            </a:r>
            <a:r>
              <a:rPr lang="ar-IQ" sz="2000" b="1" dirty="0" smtClean="0"/>
              <a:t>............... (    )</a:t>
            </a:r>
            <a:endParaRPr lang="ar-IQ" sz="2000" b="1" dirty="0"/>
          </a:p>
          <a:p>
            <a:pPr algn="just"/>
            <a:r>
              <a:rPr lang="ar-IQ" sz="2000" b="1" dirty="0"/>
              <a:t> </a:t>
            </a:r>
            <a:r>
              <a:rPr lang="ar-IQ" sz="2000" b="1" dirty="0" smtClean="0"/>
              <a:t>                  2 </a:t>
            </a:r>
          </a:p>
          <a:p>
            <a:pPr algn="just"/>
            <a:r>
              <a:rPr lang="ar-IQ" sz="2000" b="1" dirty="0"/>
              <a:t> </a:t>
            </a:r>
            <a:r>
              <a:rPr lang="ar-IQ" sz="2000" b="1" dirty="0" smtClean="0"/>
              <a:t>أما اذا كانت سرعة العداء الابتدائية تساوي صفراً فأن المعادلة تصبح كالاتي:</a:t>
            </a:r>
          </a:p>
          <a:p>
            <a:pPr algn="just"/>
            <a:r>
              <a:rPr lang="ar-IQ" sz="2000" b="1" dirty="0"/>
              <a:t> </a:t>
            </a:r>
            <a:r>
              <a:rPr lang="ar-IQ" sz="2000" b="1" dirty="0" smtClean="0"/>
              <a:t>م = </a:t>
            </a:r>
            <a:r>
              <a:rPr lang="ar-IQ" sz="2000" b="1" u="sng" dirty="0" smtClean="0"/>
              <a:t>ع ن2</a:t>
            </a:r>
            <a:endParaRPr lang="ar-IQ" sz="2000" b="1" dirty="0" smtClean="0"/>
          </a:p>
          <a:p>
            <a:pPr algn="just"/>
            <a:r>
              <a:rPr lang="ar-IQ" sz="2000" b="1" dirty="0"/>
              <a:t> </a:t>
            </a:r>
            <a:r>
              <a:rPr lang="ar-IQ" sz="2000" b="1" dirty="0" smtClean="0"/>
              <a:t>       2</a:t>
            </a:r>
          </a:p>
          <a:p>
            <a:pPr algn="just"/>
            <a:r>
              <a:rPr lang="ar-IQ" sz="2000" dirty="0" smtClean="0">
                <a:cs typeface="+mj-cs"/>
              </a:rPr>
              <a:t>وكما تناولنا من قبل كيفية استخراج سرعة الجسم في مسافة قصيرة جداً وفي فترة زمنية صغيرة جداً على انها السرعة اللحظية ينطبق القول نفسه على استخراج قيمة التعجيل لحركة جسم بفترة قصيرة جداً عندئذ يطلق على هذه الحالة التعجيل الاني (اللحظي) ويعبر عنه بالمعادلة الاتية:</a:t>
            </a:r>
          </a:p>
          <a:p>
            <a:pPr algn="just"/>
            <a:r>
              <a:rPr lang="ar-IQ" sz="2000" b="1" dirty="0">
                <a:cs typeface="+mj-cs"/>
              </a:rPr>
              <a:t> </a:t>
            </a:r>
            <a:r>
              <a:rPr lang="ar-IQ" sz="2000" b="1" dirty="0" smtClean="0">
                <a:cs typeface="+mj-cs"/>
              </a:rPr>
              <a:t>ع = </a:t>
            </a:r>
            <a:r>
              <a:rPr lang="ar-IQ" sz="2000" b="1" u="sng" dirty="0" smtClean="0">
                <a:cs typeface="+mj-cs"/>
              </a:rPr>
              <a:t>س2 – س1</a:t>
            </a:r>
            <a:r>
              <a:rPr lang="ar-IQ" sz="2000" b="1" dirty="0" smtClean="0">
                <a:cs typeface="+mj-cs"/>
              </a:rPr>
              <a:t>  =  </a:t>
            </a:r>
            <a:r>
              <a:rPr lang="el-GR" sz="2000" b="1" u="sng" dirty="0" smtClean="0">
                <a:cs typeface="+mj-cs"/>
              </a:rPr>
              <a:t>Δ</a:t>
            </a:r>
            <a:r>
              <a:rPr lang="ar-IQ" sz="2000" b="1" u="sng" dirty="0" smtClean="0">
                <a:cs typeface="+mj-cs"/>
              </a:rPr>
              <a:t>س</a:t>
            </a:r>
            <a:r>
              <a:rPr lang="ar-IQ" sz="2000" u="sng" dirty="0" smtClean="0">
                <a:cs typeface="+mj-cs"/>
              </a:rPr>
              <a:t> </a:t>
            </a:r>
            <a:endParaRPr lang="ar-IQ" sz="2000" u="sng" dirty="0">
              <a:cs typeface="+mj-cs"/>
            </a:endParaRPr>
          </a:p>
          <a:p>
            <a:pPr algn="just"/>
            <a:r>
              <a:rPr lang="ar-IQ" sz="2000" b="1" dirty="0" smtClean="0">
                <a:cs typeface="+mj-cs"/>
              </a:rPr>
              <a:t>        ن2 – ن1        </a:t>
            </a:r>
            <a:r>
              <a:rPr lang="el-GR" sz="2000" b="1" dirty="0" smtClean="0">
                <a:cs typeface="+mj-cs"/>
              </a:rPr>
              <a:t>Δ</a:t>
            </a:r>
            <a:r>
              <a:rPr lang="ar-IQ" sz="2000" b="1" dirty="0" smtClean="0">
                <a:cs typeface="+mj-cs"/>
              </a:rPr>
              <a:t> ن</a:t>
            </a:r>
          </a:p>
          <a:p>
            <a:pPr algn="just"/>
            <a:r>
              <a:rPr lang="ar-IQ" sz="2000" b="1" dirty="0" smtClean="0">
                <a:cs typeface="+mj-cs"/>
              </a:rPr>
              <a:t>ع = س / ن ....................  (    )</a:t>
            </a:r>
            <a:r>
              <a:rPr lang="ar-IQ" sz="2000" b="1" u="sng" dirty="0" smtClean="0"/>
              <a:t> </a:t>
            </a:r>
            <a:endParaRPr lang="ar-IQ" sz="2000" b="1" dirty="0">
              <a:cs typeface="+mj-cs"/>
            </a:endParaRPr>
          </a:p>
        </p:txBody>
      </p:sp>
      <p:cxnSp>
        <p:nvCxnSpPr>
          <p:cNvPr id="4" name="رابط مستقيم 3"/>
          <p:cNvCxnSpPr/>
          <p:nvPr/>
        </p:nvCxnSpPr>
        <p:spPr>
          <a:xfrm flipH="1">
            <a:off x="8460432" y="2780928"/>
            <a:ext cx="216024" cy="43204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7087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71400"/>
            <a:ext cx="9144000" cy="1512168"/>
          </a:xfrm>
        </p:spPr>
        <p:txBody>
          <a:bodyPr>
            <a:normAutofit/>
          </a:bodyPr>
          <a:lstStyle/>
          <a:p>
            <a:pPr algn="just"/>
            <a:r>
              <a:rPr lang="ar-IQ" sz="2400" b="1" dirty="0" smtClean="0"/>
              <a:t>حركة المقذوفات:</a:t>
            </a:r>
            <a:r>
              <a:rPr lang="ar-IQ" sz="2400" dirty="0" smtClean="0"/>
              <a:t> </a:t>
            </a:r>
            <a:r>
              <a:rPr lang="ar-IQ" sz="2000" dirty="0" smtClean="0"/>
              <a:t>تحتل دراسة الاجسام المقذوفة سواء اكانت الادوات التي يستعملها الرياضي في بعض الفعاليات، او جسم الرياضي نفسه جزءاً خاصاً من دراسة الحركة من الجانب الميكانيكي</a:t>
            </a:r>
            <a:br>
              <a:rPr lang="ar-IQ" sz="2000" dirty="0" smtClean="0"/>
            </a:br>
            <a:r>
              <a:rPr lang="ar-IQ" sz="2400" b="1" dirty="0" smtClean="0"/>
              <a:t>المقذوف: </a:t>
            </a:r>
            <a:r>
              <a:rPr lang="ar-IQ" sz="2000" b="1" dirty="0" smtClean="0"/>
              <a:t>هو أي جسم يتحرك بسرعة معينة ويخضع لتأثير قوة وزنه فقط.</a:t>
            </a:r>
            <a:endParaRPr lang="ar-IQ" sz="2400" b="1" dirty="0"/>
          </a:p>
        </p:txBody>
      </p:sp>
      <p:sp>
        <p:nvSpPr>
          <p:cNvPr id="3" name="عنصر نائب للمحتوى 2"/>
          <p:cNvSpPr>
            <a:spLocks noGrp="1"/>
          </p:cNvSpPr>
          <p:nvPr>
            <p:ph idx="1"/>
          </p:nvPr>
        </p:nvSpPr>
        <p:spPr>
          <a:xfrm>
            <a:off x="0" y="1268760"/>
            <a:ext cx="9144000" cy="5611462"/>
          </a:xfrm>
        </p:spPr>
        <p:txBody>
          <a:bodyPr>
            <a:normAutofit/>
          </a:bodyPr>
          <a:lstStyle/>
          <a:p>
            <a:pPr marL="0" indent="0">
              <a:buNone/>
            </a:pPr>
            <a:r>
              <a:rPr lang="ar-IQ" sz="2000" b="1" dirty="0" smtClean="0"/>
              <a:t>العوامل المؤثرة على مسافة المقذوفات: </a:t>
            </a:r>
            <a:r>
              <a:rPr lang="ar-IQ" sz="2000" dirty="0" smtClean="0"/>
              <a:t/>
            </a:r>
            <a:br>
              <a:rPr lang="ar-IQ" sz="2000" dirty="0" smtClean="0"/>
            </a:br>
            <a:r>
              <a:rPr lang="ar-IQ" sz="2400" dirty="0" smtClean="0">
                <a:cs typeface="+mj-cs"/>
              </a:rPr>
              <a:t>1. زاوية انطلاق المقذوف.</a:t>
            </a:r>
            <a:br>
              <a:rPr lang="ar-IQ" sz="2400" dirty="0" smtClean="0">
                <a:cs typeface="+mj-cs"/>
              </a:rPr>
            </a:br>
            <a:r>
              <a:rPr lang="ar-IQ" sz="2400" dirty="0" smtClean="0">
                <a:cs typeface="+mj-cs"/>
              </a:rPr>
              <a:t>2. سرعة انطلاق المقذوف.</a:t>
            </a:r>
            <a:br>
              <a:rPr lang="ar-IQ" sz="2400" dirty="0" smtClean="0">
                <a:cs typeface="+mj-cs"/>
              </a:rPr>
            </a:br>
            <a:r>
              <a:rPr lang="ar-IQ" sz="2400" dirty="0" smtClean="0">
                <a:cs typeface="+mj-cs"/>
              </a:rPr>
              <a:t>3. الفرق بين المستويات.</a:t>
            </a:r>
            <a:br>
              <a:rPr lang="ar-IQ" sz="2400" dirty="0" smtClean="0">
                <a:cs typeface="+mj-cs"/>
              </a:rPr>
            </a:br>
            <a:r>
              <a:rPr lang="ar-IQ" sz="2400" dirty="0" smtClean="0">
                <a:cs typeface="+mj-cs"/>
              </a:rPr>
              <a:t>4. مقاومة الهواء.</a:t>
            </a:r>
          </a:p>
          <a:p>
            <a:pPr marL="0" indent="0">
              <a:buNone/>
            </a:pPr>
            <a:r>
              <a:rPr lang="ar-IQ" sz="2400" dirty="0" smtClean="0">
                <a:cs typeface="+mj-cs"/>
              </a:rPr>
              <a:t>المسافة التي يقطعها الجسم = </a:t>
            </a:r>
            <a:r>
              <a:rPr lang="ar-IQ" sz="2400" u="sng" dirty="0" smtClean="0">
                <a:cs typeface="+mj-cs"/>
              </a:rPr>
              <a:t>التعجيل × (الزمن)2</a:t>
            </a:r>
            <a:endParaRPr lang="ar-IQ" sz="2400" dirty="0" smtClean="0">
              <a:cs typeface="+mj-cs"/>
            </a:endParaRPr>
          </a:p>
          <a:p>
            <a:pPr marL="0" indent="0">
              <a:buNone/>
            </a:pPr>
            <a:r>
              <a:rPr lang="ar-IQ" sz="2400" dirty="0">
                <a:cs typeface="+mj-cs"/>
              </a:rPr>
              <a:t> </a:t>
            </a:r>
            <a:r>
              <a:rPr lang="ar-IQ" sz="2400" dirty="0" smtClean="0">
                <a:cs typeface="+mj-cs"/>
              </a:rPr>
              <a:t>                                              2</a:t>
            </a:r>
          </a:p>
          <a:p>
            <a:pPr marL="0" indent="0">
              <a:buNone/>
            </a:pPr>
            <a:r>
              <a:rPr lang="ar-IQ" sz="2000" dirty="0">
                <a:cs typeface="+mj-cs"/>
              </a:rPr>
              <a:t> </a:t>
            </a:r>
            <a:r>
              <a:rPr lang="ar-IQ" sz="2000" dirty="0" smtClean="0">
                <a:cs typeface="+mj-cs"/>
              </a:rPr>
              <a:t> </a:t>
            </a:r>
            <a:r>
              <a:rPr lang="ar-IQ" sz="2000" b="1" dirty="0" smtClean="0">
                <a:cs typeface="+mj-cs"/>
              </a:rPr>
              <a:t>م = </a:t>
            </a:r>
            <a:r>
              <a:rPr lang="ar-IQ" sz="2000" b="1" u="sng" dirty="0" smtClean="0">
                <a:cs typeface="+mj-cs"/>
              </a:rPr>
              <a:t>ج × ن2</a:t>
            </a:r>
          </a:p>
          <a:p>
            <a:pPr marL="0" indent="0">
              <a:buNone/>
            </a:pPr>
            <a:r>
              <a:rPr lang="ar-IQ" sz="2000" b="1" dirty="0">
                <a:cs typeface="+mj-cs"/>
              </a:rPr>
              <a:t> </a:t>
            </a:r>
            <a:r>
              <a:rPr lang="ar-IQ" sz="2000" b="1" dirty="0" smtClean="0">
                <a:cs typeface="+mj-cs"/>
              </a:rPr>
              <a:t>          2</a:t>
            </a:r>
          </a:p>
          <a:p>
            <a:pPr marL="0" indent="0">
              <a:buNone/>
            </a:pPr>
            <a:r>
              <a:rPr lang="ar-IQ" sz="2000" dirty="0">
                <a:cs typeface="+mj-cs"/>
              </a:rPr>
              <a:t> </a:t>
            </a:r>
            <a:r>
              <a:rPr lang="ar-IQ" sz="2000" dirty="0" smtClean="0">
                <a:cs typeface="+mj-cs"/>
              </a:rPr>
              <a:t>  نستنج مما تقدم ان سرعة الجسم المقذوف اثناء الصعود الى الاعلى او الهبوط الى الاسفل تختلف بفعل الجذب الارضي وكذلك المسافة التي يقطعها الجسم اثناء حركته ويمكن دراسة ذلك من خلال المعادلة الاتية:</a:t>
            </a:r>
          </a:p>
          <a:p>
            <a:pPr marL="0" indent="0">
              <a:buNone/>
            </a:pPr>
            <a:r>
              <a:rPr lang="ar-IQ" sz="2000" b="1" dirty="0">
                <a:cs typeface="+mj-cs"/>
              </a:rPr>
              <a:t> </a:t>
            </a:r>
            <a:r>
              <a:rPr lang="ar-IQ" sz="2000" b="1" dirty="0" smtClean="0">
                <a:cs typeface="+mj-cs"/>
              </a:rPr>
              <a:t> السرعة = 2 × التعجيل الارضي × المسافة المقطوعة</a:t>
            </a:r>
          </a:p>
          <a:p>
            <a:pPr marL="0" indent="0">
              <a:buNone/>
            </a:pPr>
            <a:r>
              <a:rPr lang="ar-IQ" sz="2000" b="1" dirty="0" smtClean="0">
                <a:cs typeface="+mj-cs"/>
              </a:rPr>
              <a:t>    س = 2ج م</a:t>
            </a:r>
          </a:p>
          <a:p>
            <a:pPr marL="0" indent="0">
              <a:buNone/>
            </a:pPr>
            <a:r>
              <a:rPr lang="ar-IQ" sz="2000" b="1" dirty="0">
                <a:cs typeface="+mj-cs"/>
              </a:rPr>
              <a:t> </a:t>
            </a:r>
            <a:r>
              <a:rPr lang="ar-IQ" sz="2000" b="1" dirty="0" smtClean="0">
                <a:cs typeface="+mj-cs"/>
              </a:rPr>
              <a:t>     م = </a:t>
            </a:r>
            <a:r>
              <a:rPr lang="ar-IQ" sz="2000" b="1" u="sng" dirty="0" smtClean="0">
                <a:cs typeface="+mj-cs"/>
              </a:rPr>
              <a:t>س2</a:t>
            </a:r>
          </a:p>
          <a:p>
            <a:pPr marL="0" indent="0">
              <a:buNone/>
            </a:pPr>
            <a:r>
              <a:rPr lang="ar-IQ" sz="2000" b="1" dirty="0" smtClean="0">
                <a:cs typeface="+mj-cs"/>
              </a:rPr>
              <a:t>            2ج</a:t>
            </a:r>
          </a:p>
        </p:txBody>
      </p:sp>
    </p:spTree>
    <p:extLst>
      <p:ext uri="{BB962C8B-B14F-4D97-AF65-F5344CB8AC3E}">
        <p14:creationId xmlns:p14="http://schemas.microsoft.com/office/powerpoint/2010/main" val="462487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315416"/>
            <a:ext cx="9144000" cy="72008"/>
          </a:xfrm>
        </p:spPr>
        <p:txBody>
          <a:bodyPr>
            <a:normAutofit fontScale="90000"/>
          </a:bodyPr>
          <a:lstStyle/>
          <a:p>
            <a:pPr algn="r"/>
            <a:endParaRPr lang="ar-IQ" sz="2400" b="1" dirty="0"/>
          </a:p>
        </p:txBody>
      </p:sp>
      <p:sp>
        <p:nvSpPr>
          <p:cNvPr id="3" name="عنصر نائب للمحتوى 2"/>
          <p:cNvSpPr>
            <a:spLocks noGrp="1"/>
          </p:cNvSpPr>
          <p:nvPr>
            <p:ph idx="1"/>
          </p:nvPr>
        </p:nvSpPr>
        <p:spPr>
          <a:xfrm>
            <a:off x="0" y="0"/>
            <a:ext cx="9144000" cy="6858000"/>
          </a:xfrm>
        </p:spPr>
        <p:txBody>
          <a:bodyPr>
            <a:normAutofit/>
          </a:bodyPr>
          <a:lstStyle/>
          <a:p>
            <a:pPr marL="0" indent="0">
              <a:buNone/>
            </a:pPr>
            <a:r>
              <a:rPr lang="ar-IQ" sz="2400" b="1" u="sng" dirty="0"/>
              <a:t>مثال</a:t>
            </a:r>
            <a:r>
              <a:rPr lang="ar-IQ" sz="2400" b="1" dirty="0"/>
              <a:t>: </a:t>
            </a:r>
            <a:r>
              <a:rPr lang="ar-IQ" sz="2400" dirty="0"/>
              <a:t>كرة تنطلق الى الاعلى بسرعة 80م/</a:t>
            </a:r>
            <a:r>
              <a:rPr lang="ar-IQ" sz="2400" dirty="0" err="1"/>
              <a:t>ثا</a:t>
            </a:r>
            <a:r>
              <a:rPr lang="ar-IQ" sz="2400" dirty="0"/>
              <a:t> احسب اقصى ارتفاع تصله الكرة وكذلك الزمن الذي تستغرقه؟</a:t>
            </a:r>
          </a:p>
          <a:p>
            <a:pPr marL="0" indent="0">
              <a:buNone/>
            </a:pPr>
            <a:r>
              <a:rPr lang="ar-IQ" sz="2400" b="1" u="sng" dirty="0"/>
              <a:t>الجواب</a:t>
            </a:r>
            <a:r>
              <a:rPr lang="ar-IQ" sz="2400" b="1" dirty="0"/>
              <a:t>:</a:t>
            </a:r>
            <a:r>
              <a:rPr lang="ar-IQ" sz="2400" dirty="0"/>
              <a:t> م = س2/ 2ج</a:t>
            </a:r>
          </a:p>
          <a:p>
            <a:pPr marL="0" indent="0">
              <a:buNone/>
            </a:pPr>
            <a:r>
              <a:rPr lang="ar-IQ" sz="2400" dirty="0"/>
              <a:t>             = (80)2/ 2×32</a:t>
            </a:r>
          </a:p>
          <a:p>
            <a:pPr marL="0" indent="0">
              <a:buNone/>
            </a:pPr>
            <a:r>
              <a:rPr lang="ar-IQ" sz="2400" dirty="0"/>
              <a:t>             = 6400/ 64</a:t>
            </a:r>
          </a:p>
          <a:p>
            <a:pPr marL="0" indent="0">
              <a:buNone/>
            </a:pPr>
            <a:r>
              <a:rPr lang="ar-IQ" sz="2400" dirty="0"/>
              <a:t>             = 100 قدم اقصى ارتفاع تبلغه الكرة</a:t>
            </a:r>
            <a:r>
              <a:rPr lang="ar-IQ" sz="2400" dirty="0" smtClean="0"/>
              <a:t>.</a:t>
            </a:r>
          </a:p>
          <a:p>
            <a:pPr marL="0" indent="0">
              <a:buNone/>
            </a:pPr>
            <a:r>
              <a:rPr lang="ar-IQ" sz="2400" b="1" dirty="0" smtClean="0">
                <a:cs typeface="+mj-cs"/>
              </a:rPr>
              <a:t>اما الزمن المستغرق فيمكن استخراجه بتطبيق المعادلة الاتية: </a:t>
            </a:r>
          </a:p>
          <a:p>
            <a:pPr marL="0" indent="0">
              <a:buNone/>
            </a:pPr>
            <a:r>
              <a:rPr lang="ar-IQ" sz="2000" b="1" dirty="0">
                <a:cs typeface="+mj-cs"/>
              </a:rPr>
              <a:t> </a:t>
            </a:r>
            <a:r>
              <a:rPr lang="ar-IQ" sz="2000" b="1" dirty="0" smtClean="0">
                <a:cs typeface="+mj-cs"/>
              </a:rPr>
              <a:t> م = </a:t>
            </a:r>
            <a:r>
              <a:rPr lang="ar-IQ" sz="2000" b="1" u="sng" dirty="0" smtClean="0">
                <a:cs typeface="+mj-cs"/>
              </a:rPr>
              <a:t>ج ن2</a:t>
            </a:r>
            <a:r>
              <a:rPr lang="ar-IQ" sz="2000" b="1" dirty="0" smtClean="0">
                <a:cs typeface="+mj-cs"/>
              </a:rPr>
              <a:t> </a:t>
            </a:r>
          </a:p>
          <a:p>
            <a:pPr marL="0" indent="0">
              <a:buNone/>
            </a:pPr>
            <a:r>
              <a:rPr lang="ar-IQ" sz="2000" b="1" dirty="0">
                <a:cs typeface="+mj-cs"/>
              </a:rPr>
              <a:t> </a:t>
            </a:r>
            <a:r>
              <a:rPr lang="ar-IQ" sz="2000" b="1" dirty="0" smtClean="0">
                <a:cs typeface="+mj-cs"/>
              </a:rPr>
              <a:t>         2</a:t>
            </a:r>
          </a:p>
          <a:p>
            <a:pPr marL="0" indent="0">
              <a:buNone/>
            </a:pPr>
            <a:r>
              <a:rPr lang="ar-IQ" sz="2000" b="1" dirty="0">
                <a:cs typeface="+mj-cs"/>
              </a:rPr>
              <a:t> </a:t>
            </a:r>
            <a:r>
              <a:rPr lang="ar-IQ" sz="2000" b="1" dirty="0" smtClean="0">
                <a:cs typeface="+mj-cs"/>
              </a:rPr>
              <a:t> 100 = </a:t>
            </a:r>
            <a:r>
              <a:rPr lang="ar-IQ" sz="2000" b="1" u="sng" dirty="0" smtClean="0">
                <a:cs typeface="+mj-cs"/>
              </a:rPr>
              <a:t>32ن2</a:t>
            </a:r>
          </a:p>
          <a:p>
            <a:pPr marL="0" indent="0">
              <a:buNone/>
            </a:pPr>
            <a:r>
              <a:rPr lang="ar-IQ" sz="2000" b="1" dirty="0">
                <a:cs typeface="+mj-cs"/>
              </a:rPr>
              <a:t> </a:t>
            </a:r>
            <a:r>
              <a:rPr lang="ar-IQ" sz="2000" b="1" dirty="0" smtClean="0">
                <a:cs typeface="+mj-cs"/>
              </a:rPr>
              <a:t>               2</a:t>
            </a:r>
          </a:p>
          <a:p>
            <a:pPr marL="0" indent="0">
              <a:buNone/>
            </a:pPr>
            <a:r>
              <a:rPr lang="ar-IQ" sz="2000" b="1" dirty="0">
                <a:cs typeface="+mj-cs"/>
              </a:rPr>
              <a:t> </a:t>
            </a:r>
            <a:r>
              <a:rPr lang="ar-IQ" sz="2000" b="1" dirty="0" smtClean="0">
                <a:cs typeface="+mj-cs"/>
              </a:rPr>
              <a:t> ن = </a:t>
            </a:r>
            <a:r>
              <a:rPr lang="ar-IQ" sz="2000" b="1" u="sng" dirty="0" smtClean="0">
                <a:cs typeface="+mj-cs"/>
              </a:rPr>
              <a:t>100 × 2</a:t>
            </a:r>
            <a:r>
              <a:rPr lang="ar-IQ" sz="2000" b="1" dirty="0" smtClean="0">
                <a:cs typeface="+mj-cs"/>
              </a:rPr>
              <a:t>  = 2.5ثا الزمن المطلوب.</a:t>
            </a:r>
            <a:endParaRPr lang="ar-IQ" sz="2000" b="1" u="sng" dirty="0" smtClean="0">
              <a:cs typeface="+mj-cs"/>
            </a:endParaRPr>
          </a:p>
          <a:p>
            <a:pPr marL="0" indent="0">
              <a:buNone/>
            </a:pPr>
            <a:r>
              <a:rPr lang="ar-IQ" sz="2000" b="1" dirty="0">
                <a:cs typeface="+mj-cs"/>
              </a:rPr>
              <a:t> </a:t>
            </a:r>
            <a:r>
              <a:rPr lang="ar-IQ" sz="2000" b="1" dirty="0" smtClean="0">
                <a:cs typeface="+mj-cs"/>
              </a:rPr>
              <a:t>            32</a:t>
            </a:r>
          </a:p>
          <a:p>
            <a:endParaRPr lang="ar-IQ" sz="2400" dirty="0">
              <a:cs typeface="+mj-cs"/>
            </a:endParaRPr>
          </a:p>
        </p:txBody>
      </p:sp>
    </p:spTree>
    <p:extLst>
      <p:ext uri="{BB962C8B-B14F-4D97-AF65-F5344CB8AC3E}">
        <p14:creationId xmlns:p14="http://schemas.microsoft.com/office/powerpoint/2010/main" val="575720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1889</TotalTime>
  <Words>1510</Words>
  <Application>Microsoft Office PowerPoint</Application>
  <PresentationFormat>عرض على الشاشة (3:4)‏</PresentationFormat>
  <Paragraphs>146</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نسق Office</vt:lpstr>
      <vt:lpstr>السرعة كمية متجهة</vt:lpstr>
      <vt:lpstr>(ظل الزاوية) = المقابل / المجاور                    ظا = (دج / أج )</vt:lpstr>
      <vt:lpstr>اما اذا كانت الزاوية حادة او منفرجة فان المحصلة يمكن استخراجها من قانون(حتا)  (م2 = أب2 + أجـ2 + 2× أب × أجـ × حتا جـ أ ب)</vt:lpstr>
      <vt:lpstr>اما اذا كانت السرعة النهائية لحركة جسم معلومة او اتجاهها معلوم عند المحاولة على مركبات تلك السرعة الافقية والعمودية نطلق على هذه الحالة تحليل الكميات المتجهة.</vt:lpstr>
      <vt:lpstr>التعجيل: هو تغيير السرعة  في وحدة الزمن. السرعة: كمية متجهة قد تتغير في مقدارها مع او دون اتجاه.</vt:lpstr>
      <vt:lpstr>عرض تقديمي في PowerPoint</vt:lpstr>
      <vt:lpstr>عرض تقديمي في PowerPoint</vt:lpstr>
      <vt:lpstr>حركة المقذوفات: تحتل دراسة الاجسام المقذوفة سواء اكانت الادوات التي يستعملها الرياضي في بعض الفعاليات، او جسم الرياضي نفسه جزءاً خاصاً من دراسة الحركة من الجانب الميكانيكي المقذوف: هو أي جسم يتحرك بسرعة معينة ويخضع لتأثير قوة وزنه فقط.</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السرعة كمية متجهة</dc:title>
  <dc:creator>d.ali</dc:creator>
  <cp:lastModifiedBy>d.ali</cp:lastModifiedBy>
  <cp:revision>44</cp:revision>
  <dcterms:created xsi:type="dcterms:W3CDTF">2018-01-07T20:44:15Z</dcterms:created>
  <dcterms:modified xsi:type="dcterms:W3CDTF">2018-01-19T10:51:36Z</dcterms:modified>
</cp:coreProperties>
</file>