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4" r:id="rId3"/>
    <p:sldId id="257" r:id="rId4"/>
    <p:sldId id="258" r:id="rId5"/>
    <p:sldId id="260" r:id="rId6"/>
    <p:sldId id="259" r:id="rId7"/>
    <p:sldId id="264" r:id="rId8"/>
    <p:sldId id="266" r:id="rId9"/>
    <p:sldId id="267" r:id="rId10"/>
    <p:sldId id="270" r:id="rId11"/>
    <p:sldId id="268" r:id="rId12"/>
    <p:sldId id="271" r:id="rId13"/>
    <p:sldId id="269" r:id="rId14"/>
    <p:sldId id="272" r:id="rId15"/>
    <p:sldId id="273" r:id="rId16"/>
    <p:sldId id="275" r:id="rId17"/>
    <p:sldId id="276" r:id="rId18"/>
    <p:sldId id="27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8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141387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121414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51398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102640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43775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36FCAE0-1C98-43C8-AECF-33EF3BD0DAE8}" type="datetimeFigureOut">
              <a:rPr lang="ar-IQ" smtClean="0"/>
              <a:t>15/03/1439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298669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36FCAE0-1C98-43C8-AECF-33EF3BD0DAE8}" type="datetimeFigureOut">
              <a:rPr lang="ar-IQ" smtClean="0"/>
              <a:t>15/03/1439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341202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36FCAE0-1C98-43C8-AECF-33EF3BD0DAE8}" type="datetimeFigureOut">
              <a:rPr lang="ar-IQ" smtClean="0"/>
              <a:t>15/03/1439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15128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6FCAE0-1C98-43C8-AECF-33EF3BD0DAE8}" type="datetimeFigureOut">
              <a:rPr lang="ar-IQ" smtClean="0"/>
              <a:t>15/03/1439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183007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6FCAE0-1C98-43C8-AECF-33EF3BD0DAE8}" type="datetimeFigureOut">
              <a:rPr lang="ar-IQ" smtClean="0"/>
              <a:t>15/03/1439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236297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6FCAE0-1C98-43C8-AECF-33EF3BD0DAE8}" type="datetimeFigureOut">
              <a:rPr lang="ar-IQ" smtClean="0"/>
              <a:t>15/03/1439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9C882C-1706-4B43-958C-71FC984CCEE5}" type="slidenum">
              <a:rPr lang="ar-IQ" smtClean="0"/>
              <a:t>‹#›</a:t>
            </a:fld>
            <a:endParaRPr lang="ar-IQ"/>
          </a:p>
        </p:txBody>
      </p:sp>
    </p:spTree>
    <p:extLst>
      <p:ext uri="{BB962C8B-B14F-4D97-AF65-F5344CB8AC3E}">
        <p14:creationId xmlns:p14="http://schemas.microsoft.com/office/powerpoint/2010/main" val="7457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6FCAE0-1C98-43C8-AECF-33EF3BD0DAE8}" type="datetimeFigureOut">
              <a:rPr lang="ar-IQ" smtClean="0"/>
              <a:t>15/03/1439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9C882C-1706-4B43-958C-71FC984CCEE5}" type="slidenum">
              <a:rPr lang="ar-IQ" smtClean="0"/>
              <a:t>‹#›</a:t>
            </a:fld>
            <a:endParaRPr lang="ar-IQ"/>
          </a:p>
        </p:txBody>
      </p:sp>
    </p:spTree>
    <p:extLst>
      <p:ext uri="{BB962C8B-B14F-4D97-AF65-F5344CB8AC3E}">
        <p14:creationId xmlns:p14="http://schemas.microsoft.com/office/powerpoint/2010/main" val="27011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620688"/>
            <a:ext cx="7772400" cy="1470025"/>
          </a:xfrm>
        </p:spPr>
        <p:txBody>
          <a:bodyPr/>
          <a:lstStyle/>
          <a:p>
            <a:r>
              <a:rPr lang="ar-IQ" b="1" dirty="0" smtClean="0"/>
              <a:t>الباب الثالث</a:t>
            </a:r>
            <a:endParaRPr lang="ar-IQ" b="1" dirty="0"/>
          </a:p>
        </p:txBody>
      </p:sp>
      <p:sp>
        <p:nvSpPr>
          <p:cNvPr id="3" name="عنوان فرعي 2"/>
          <p:cNvSpPr>
            <a:spLocks noGrp="1"/>
          </p:cNvSpPr>
          <p:nvPr>
            <p:ph type="subTitle" idx="1"/>
          </p:nvPr>
        </p:nvSpPr>
        <p:spPr>
          <a:xfrm>
            <a:off x="1475656" y="2564904"/>
            <a:ext cx="6400800" cy="1752600"/>
          </a:xfrm>
        </p:spPr>
        <p:txBody>
          <a:bodyPr>
            <a:normAutofit/>
          </a:bodyPr>
          <a:lstStyle/>
          <a:p>
            <a:r>
              <a:rPr lang="ar-IQ" sz="8000" b="1" dirty="0" err="1" smtClean="0">
                <a:solidFill>
                  <a:schemeClr val="tx1"/>
                </a:solidFill>
                <a:cs typeface="+mj-cs"/>
              </a:rPr>
              <a:t>الكينماتك</a:t>
            </a:r>
            <a:endParaRPr lang="ar-IQ" sz="8000" b="1" dirty="0">
              <a:solidFill>
                <a:schemeClr val="tx1"/>
              </a:solidFill>
              <a:cs typeface="+mj-cs"/>
            </a:endParaRPr>
          </a:p>
        </p:txBody>
      </p:sp>
    </p:spTree>
    <p:extLst>
      <p:ext uri="{BB962C8B-B14F-4D97-AF65-F5344CB8AC3E}">
        <p14:creationId xmlns:p14="http://schemas.microsoft.com/office/powerpoint/2010/main" val="9475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a:normAutofit fontScale="90000"/>
          </a:bodyPr>
          <a:lstStyle/>
          <a:p>
            <a:pPr algn="just"/>
            <a:r>
              <a:rPr lang="ar-IQ" b="1" dirty="0"/>
              <a:t>2. الحركات الدورانية</a:t>
            </a:r>
            <a:r>
              <a:rPr lang="ar-IQ" b="1" dirty="0" smtClean="0"/>
              <a:t>: </a:t>
            </a:r>
            <a:r>
              <a:rPr lang="ar-IQ" sz="3600" dirty="0" smtClean="0"/>
              <a:t>تحدث هذه الحركة في معظم الفعاليات الرياضية والتي يشترط لحدوثها محور للدوران</a:t>
            </a:r>
            <a:br>
              <a:rPr lang="ar-IQ" sz="3600" dirty="0" smtClean="0"/>
            </a:br>
            <a:r>
              <a:rPr lang="ar-IQ" sz="3600" dirty="0" smtClean="0"/>
              <a:t>سواء حركة جزء من الجسم او حركة الجسم بأكمله.</a:t>
            </a:r>
            <a:r>
              <a:rPr lang="ar-IQ" dirty="0"/>
              <a:t/>
            </a:r>
            <a:br>
              <a:rPr lang="ar-IQ" dirty="0"/>
            </a:br>
            <a:endParaRPr lang="ar-IQ" dirty="0"/>
          </a:p>
        </p:txBody>
      </p:sp>
      <p:sp>
        <p:nvSpPr>
          <p:cNvPr id="3" name="عنصر نائب للمحتوى 2"/>
          <p:cNvSpPr>
            <a:spLocks noGrp="1"/>
          </p:cNvSpPr>
          <p:nvPr>
            <p:ph idx="1"/>
          </p:nvPr>
        </p:nvSpPr>
        <p:spPr>
          <a:xfrm>
            <a:off x="251520" y="2204864"/>
            <a:ext cx="8640960" cy="4525963"/>
          </a:xfrm>
        </p:spPr>
        <p:txBody>
          <a:bodyPr>
            <a:normAutofit/>
          </a:bodyPr>
          <a:lstStyle/>
          <a:p>
            <a:pPr algn="just"/>
            <a:r>
              <a:rPr lang="ar-IQ" b="1" dirty="0" smtClean="0"/>
              <a:t>حركة جزء من الجسم حركة دورانية: </a:t>
            </a:r>
            <a:r>
              <a:rPr lang="ar-IQ" sz="3600" dirty="0" smtClean="0"/>
              <a:t>كما في ثني المرفق </a:t>
            </a:r>
            <a:r>
              <a:rPr lang="ar-IQ" sz="3600" dirty="0" err="1" smtClean="0"/>
              <a:t>فانها</a:t>
            </a:r>
            <a:r>
              <a:rPr lang="ar-IQ" sz="3600" dirty="0" smtClean="0"/>
              <a:t> تتم حول محور داخلي مفصل المرفق ( المحور العرضي).</a:t>
            </a:r>
          </a:p>
          <a:p>
            <a:pPr algn="just"/>
            <a:r>
              <a:rPr lang="ar-IQ" b="1" dirty="0" smtClean="0"/>
              <a:t>الحركة الدائرية للجسم بأكمله: </a:t>
            </a:r>
            <a:r>
              <a:rPr lang="ar-IQ" sz="3600" dirty="0" smtClean="0"/>
              <a:t>تتم حول محور خارجي كما في دوران لاعب </a:t>
            </a:r>
            <a:r>
              <a:rPr lang="ar-IQ" sz="3600" dirty="0" err="1" smtClean="0"/>
              <a:t>الجمناستك</a:t>
            </a:r>
            <a:r>
              <a:rPr lang="ar-IQ" sz="3600" dirty="0" smtClean="0"/>
              <a:t> حول العقلة، فترسم اجزاء الجسم دوائر متحدة المركز لكن تختلف انصاف اقطارها باختلاف بعدها عن محور الدوران. </a:t>
            </a:r>
            <a:endParaRPr lang="ar-IQ" sz="3600" dirty="0"/>
          </a:p>
        </p:txBody>
      </p:sp>
    </p:spTree>
    <p:extLst>
      <p:ext uri="{BB962C8B-B14F-4D97-AF65-F5344CB8AC3E}">
        <p14:creationId xmlns:p14="http://schemas.microsoft.com/office/powerpoint/2010/main" val="375404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0" y="0"/>
            <a:ext cx="9144000" cy="1143000"/>
          </a:xfrm>
          <a:solidFill>
            <a:schemeClr val="hlink"/>
          </a:solidFill>
        </p:spPr>
        <p:txBody>
          <a:bodyPr>
            <a:noAutofit/>
          </a:bodyPr>
          <a:lstStyle/>
          <a:p>
            <a:pPr algn="ctr" eaLnBrk="1" hangingPunct="1">
              <a:buFontTx/>
              <a:buNone/>
            </a:pPr>
            <a:r>
              <a:rPr lang="ar-IQ" sz="3200" b="1" dirty="0">
                <a:solidFill>
                  <a:srgbClr val="FF0000"/>
                </a:solidFill>
              </a:rPr>
              <a:t>الحركة الدورانية</a:t>
            </a:r>
            <a:r>
              <a:rPr lang="ar-IQ" sz="3600" b="1" dirty="0" smtClean="0">
                <a:solidFill>
                  <a:srgbClr val="FF0000"/>
                </a:solidFill>
              </a:rPr>
              <a:t> </a:t>
            </a:r>
          </a:p>
          <a:p>
            <a:pPr eaLnBrk="1" hangingPunct="1">
              <a:buFontTx/>
              <a:buNone/>
            </a:pPr>
            <a:r>
              <a:rPr lang="ar-IQ" sz="3600" b="1" dirty="0" smtClean="0">
                <a:solidFill>
                  <a:srgbClr val="FF0000"/>
                </a:solidFill>
              </a:rPr>
              <a:t>حول محور داخلي</a:t>
            </a:r>
            <a:r>
              <a:rPr lang="ar-IQ" sz="3600" dirty="0" smtClean="0">
                <a:solidFill>
                  <a:srgbClr val="FF0000"/>
                </a:solidFill>
              </a:rPr>
              <a:t>                      </a:t>
            </a:r>
            <a:r>
              <a:rPr lang="ar-IQ" sz="3600" b="1" dirty="0" smtClean="0">
                <a:solidFill>
                  <a:srgbClr val="FF0000"/>
                </a:solidFill>
              </a:rPr>
              <a:t>حول </a:t>
            </a:r>
            <a:r>
              <a:rPr lang="ar-IQ" sz="3600" b="1" dirty="0" smtClean="0">
                <a:solidFill>
                  <a:srgbClr val="FF0000"/>
                </a:solidFill>
              </a:rPr>
              <a:t>محور خارجي</a:t>
            </a:r>
            <a:endParaRPr lang="en-US" sz="3600" b="1" dirty="0" smtClean="0">
              <a:solidFill>
                <a:srgbClr val="FF0000"/>
              </a:solidFill>
            </a:endParaRPr>
          </a:p>
        </p:txBody>
      </p:sp>
    </p:spTree>
    <p:extLst>
      <p:ext uri="{BB962C8B-B14F-4D97-AF65-F5344CB8AC3E}">
        <p14:creationId xmlns:p14="http://schemas.microsoft.com/office/powerpoint/2010/main" val="15278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496944" cy="1143000"/>
          </a:xfrm>
        </p:spPr>
        <p:txBody>
          <a:bodyPr>
            <a:noAutofit/>
          </a:bodyPr>
          <a:lstStyle/>
          <a:p>
            <a:pPr algn="r"/>
            <a:r>
              <a:rPr lang="ar-IQ" sz="3600" b="1" dirty="0" smtClean="0">
                <a:cs typeface="+mn-cs"/>
              </a:rPr>
              <a:t>الحركة المركبة (العامة): </a:t>
            </a:r>
            <a:r>
              <a:rPr lang="ar-IQ" sz="3600" dirty="0" smtClean="0">
                <a:cs typeface="+mn-cs"/>
              </a:rPr>
              <a:t>وهي حركة متكونة من مزيج من الحركتين السابقتين (انتقالية، دائرية) في الوقت نفسه.</a:t>
            </a:r>
            <a:endParaRPr lang="ar-IQ" sz="3600" b="1" dirty="0">
              <a:cs typeface="+mn-cs"/>
            </a:endParaRPr>
          </a:p>
        </p:txBody>
      </p:sp>
      <p:sp>
        <p:nvSpPr>
          <p:cNvPr id="3" name="عنصر نائب للمحتوى 2"/>
          <p:cNvSpPr>
            <a:spLocks noGrp="1"/>
          </p:cNvSpPr>
          <p:nvPr>
            <p:ph idx="1"/>
          </p:nvPr>
        </p:nvSpPr>
        <p:spPr>
          <a:xfrm>
            <a:off x="467544" y="1988840"/>
            <a:ext cx="8229600" cy="4525963"/>
          </a:xfrm>
        </p:spPr>
        <p:txBody>
          <a:bodyPr>
            <a:normAutofit/>
          </a:bodyPr>
          <a:lstStyle/>
          <a:p>
            <a:pPr algn="just"/>
            <a:r>
              <a:rPr lang="ar-IQ" b="1" dirty="0" smtClean="0"/>
              <a:t>حركة دائرية للجسم بأكمله: </a:t>
            </a:r>
            <a:r>
              <a:rPr lang="ar-IQ" sz="3600" dirty="0" smtClean="0"/>
              <a:t>دوران الجسم حول نفسه  وفي نفس الوقت ينتقل حركة انتقالية، كما في حركة الغطس من فوق القفاز الى الماء.</a:t>
            </a:r>
          </a:p>
          <a:p>
            <a:pPr algn="just"/>
            <a:r>
              <a:rPr lang="ar-IQ" b="1" dirty="0" smtClean="0"/>
              <a:t>حركة دائرية لجزء من الجسم: </a:t>
            </a:r>
            <a:r>
              <a:rPr lang="ar-IQ" sz="3600" dirty="0" smtClean="0"/>
              <a:t>حركة الاطراف السفلى للاعب الدراجات، او كما في حركة الركض حيث تكون الاطراف السفلى والذراعين حركة دائرية، مما يؤدي الى انتقال الجسم من مكان لآخر.</a:t>
            </a:r>
            <a:endParaRPr lang="ar-IQ" sz="3600" dirty="0"/>
          </a:p>
        </p:txBody>
      </p:sp>
    </p:spTree>
    <p:extLst>
      <p:ext uri="{BB962C8B-B14F-4D97-AF65-F5344CB8AC3E}">
        <p14:creationId xmlns:p14="http://schemas.microsoft.com/office/powerpoint/2010/main" val="211788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5656" y="0"/>
            <a:ext cx="9179655" cy="2492896"/>
          </a:xfrm>
          <a:prstGeom prst="rect">
            <a:avLst/>
          </a:prstGeom>
          <a:solidFill>
            <a:schemeClr val="hlink"/>
          </a:solidFill>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IQ" sz="4000" b="1" dirty="0" smtClean="0">
                <a:solidFill>
                  <a:srgbClr val="FF0000"/>
                </a:solidFill>
              </a:rPr>
              <a:t>الحركة المركبة (العامة)</a:t>
            </a:r>
          </a:p>
          <a:p>
            <a:pPr algn="ctr">
              <a:buFontTx/>
              <a:buNone/>
            </a:pPr>
            <a:r>
              <a:rPr lang="ar-IQ" sz="4000" b="1" dirty="0" smtClean="0">
                <a:solidFill>
                  <a:srgbClr val="FF0000"/>
                </a:solidFill>
              </a:rPr>
              <a:t>الانتقال والدوران مدموجان</a:t>
            </a:r>
            <a:endParaRPr lang="en-US" sz="4000" b="1" dirty="0" smtClean="0">
              <a:solidFill>
                <a:srgbClr val="FF0000"/>
              </a:solidFill>
            </a:endParaRPr>
          </a:p>
          <a:p>
            <a:pPr>
              <a:buFontTx/>
              <a:buNone/>
            </a:pPr>
            <a:r>
              <a:rPr lang="ar-IQ" sz="4000" b="1" dirty="0" smtClean="0">
                <a:solidFill>
                  <a:srgbClr val="FF0000"/>
                </a:solidFill>
              </a:rPr>
              <a:t>حركة  عامة  او متداخلة           حركة عامة معقدة</a:t>
            </a:r>
            <a:endParaRPr lang="ar-IQ" sz="4000" b="1" dirty="0">
              <a:solidFill>
                <a:srgbClr val="FF0000"/>
              </a:solidFill>
            </a:endParaRPr>
          </a:p>
        </p:txBody>
      </p:sp>
      <p:pic>
        <p:nvPicPr>
          <p:cNvPr id="4" name="Picture 4" descr="14"/>
          <p:cNvPicPr>
            <a:picLocks noChangeAspect="1" noChangeArrowheads="1"/>
          </p:cNvPicPr>
          <p:nvPr/>
        </p:nvPicPr>
        <p:blipFill rotWithShape="1">
          <a:blip r:embed="rId2">
            <a:extLst>
              <a:ext uri="{28A0092B-C50C-407E-A947-70E740481C1C}">
                <a14:useLocalDpi xmlns:a14="http://schemas.microsoft.com/office/drawing/2010/main" val="0"/>
              </a:ext>
            </a:extLst>
          </a:blip>
          <a:srcRect l="52453" t="7885" r="6753" b="14562"/>
          <a:stretch/>
        </p:blipFill>
        <p:spPr bwMode="auto">
          <a:xfrm>
            <a:off x="5413828" y="2721427"/>
            <a:ext cx="3730172" cy="413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d\حركة الغطس في الماء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5" y="2721428"/>
            <a:ext cx="3663851" cy="4136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الغطس في الماء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985" y="2721427"/>
            <a:ext cx="2135446" cy="413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0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تقسيم الحركة بحسب زمنها</a:t>
            </a:r>
            <a:endParaRPr lang="ar-IQ" dirty="0"/>
          </a:p>
        </p:txBody>
      </p:sp>
      <p:sp>
        <p:nvSpPr>
          <p:cNvPr id="3" name="عنصر نائب للمحتوى 2"/>
          <p:cNvSpPr>
            <a:spLocks noGrp="1"/>
          </p:cNvSpPr>
          <p:nvPr>
            <p:ph idx="1"/>
          </p:nvPr>
        </p:nvSpPr>
        <p:spPr>
          <a:xfrm>
            <a:off x="457200" y="1600200"/>
            <a:ext cx="8229600" cy="5257800"/>
          </a:xfrm>
        </p:spPr>
        <p:txBody>
          <a:bodyPr/>
          <a:lstStyle/>
          <a:p>
            <a:r>
              <a:rPr lang="ar-IQ" b="1" dirty="0" smtClean="0"/>
              <a:t>حركة منتظمة: </a:t>
            </a:r>
            <a:r>
              <a:rPr lang="ar-IQ" dirty="0" smtClean="0"/>
              <a:t>يقطع الجسم في هذا النوع من الحركات مسافات متساوية في ازمنة متساوية.</a:t>
            </a:r>
          </a:p>
          <a:p>
            <a:endParaRPr lang="ar-IQ" dirty="0"/>
          </a:p>
          <a:p>
            <a:pPr marL="0" indent="0">
              <a:buNone/>
            </a:pPr>
            <a:endParaRPr lang="ar-IQ" b="1" dirty="0"/>
          </a:p>
          <a:p>
            <a:r>
              <a:rPr lang="ar-IQ" b="1" dirty="0" smtClean="0"/>
              <a:t>حركة غير منتظمة: </a:t>
            </a:r>
            <a:r>
              <a:rPr lang="ar-IQ" dirty="0"/>
              <a:t>يقطع الجسم في هذا النوع من </a:t>
            </a:r>
            <a:r>
              <a:rPr lang="ar-IQ" dirty="0" smtClean="0"/>
              <a:t>الحركة مسافات غير متساوية</a:t>
            </a:r>
            <a:r>
              <a:rPr lang="ar-IQ" dirty="0"/>
              <a:t> في ازمنة متساوية.</a:t>
            </a:r>
            <a:endParaRPr lang="ar-IQ" b="1" dirty="0"/>
          </a:p>
        </p:txBody>
      </p:sp>
      <p:pic>
        <p:nvPicPr>
          <p:cNvPr id="4" name="صورة 3"/>
          <p:cNvPicPr/>
          <p:nvPr/>
        </p:nvPicPr>
        <p:blipFill rotWithShape="1">
          <a:blip r:embed="rId2"/>
          <a:srcRect l="29469" t="62701" r="30021" b="17036"/>
          <a:stretch/>
        </p:blipFill>
        <p:spPr bwMode="auto">
          <a:xfrm>
            <a:off x="899592" y="2619600"/>
            <a:ext cx="7488832" cy="1313456"/>
          </a:xfrm>
          <a:prstGeom prst="rect">
            <a:avLst/>
          </a:prstGeom>
          <a:ln>
            <a:noFill/>
          </a:ln>
          <a:extLst>
            <a:ext uri="{53640926-AAD7-44D8-BBD7-CCE9431645EC}">
              <a14:shadowObscured xmlns:a14="http://schemas.microsoft.com/office/drawing/2010/main"/>
            </a:ext>
          </a:extLst>
        </p:spPr>
      </p:pic>
      <p:pic>
        <p:nvPicPr>
          <p:cNvPr id="5" name="صورة 4"/>
          <p:cNvPicPr/>
          <p:nvPr/>
        </p:nvPicPr>
        <p:blipFill rotWithShape="1">
          <a:blip r:embed="rId3"/>
          <a:srcRect l="31277" t="29904" r="28755" b="45330"/>
          <a:stretch/>
        </p:blipFill>
        <p:spPr bwMode="auto">
          <a:xfrm>
            <a:off x="899592" y="5013176"/>
            <a:ext cx="7488831" cy="1512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833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txBody>
          <a:bodyPr>
            <a:normAutofit/>
          </a:bodyPr>
          <a:lstStyle/>
          <a:p>
            <a:r>
              <a:rPr lang="ar-IQ" dirty="0" smtClean="0"/>
              <a:t>السرعة </a:t>
            </a:r>
            <a:r>
              <a:rPr lang="en-US" dirty="0" smtClean="0"/>
              <a:t>VELOCITY </a:t>
            </a:r>
            <a:endParaRPr lang="ar-IQ" dirty="0"/>
          </a:p>
        </p:txBody>
      </p:sp>
      <p:sp>
        <p:nvSpPr>
          <p:cNvPr id="3" name="عنصر نائب للمحتوى 2"/>
          <p:cNvSpPr>
            <a:spLocks noGrp="1"/>
          </p:cNvSpPr>
          <p:nvPr>
            <p:ph idx="1"/>
          </p:nvPr>
        </p:nvSpPr>
        <p:spPr>
          <a:xfrm>
            <a:off x="467544" y="1340768"/>
            <a:ext cx="8229600" cy="5257800"/>
          </a:xfrm>
        </p:spPr>
        <p:txBody>
          <a:bodyPr/>
          <a:lstStyle/>
          <a:p>
            <a:pPr algn="just"/>
            <a:r>
              <a:rPr lang="ar-IQ" b="1" dirty="0" smtClean="0"/>
              <a:t>السرعة: </a:t>
            </a:r>
            <a:r>
              <a:rPr lang="ar-IQ" dirty="0" smtClean="0"/>
              <a:t>عندما يتحرك جسم من مكان الى اخر فان حدوث هذه الحركة يتم في زمن معين ويختلف الزمن المستغرق لقطع مسافة محددة من جسم لآخر، وكل بحسب سرعته.</a:t>
            </a:r>
          </a:p>
          <a:p>
            <a:pPr marL="0" indent="0" algn="just">
              <a:buNone/>
            </a:pPr>
            <a:r>
              <a:rPr lang="ar-IQ" dirty="0"/>
              <a:t> </a:t>
            </a:r>
            <a:r>
              <a:rPr lang="ar-IQ" dirty="0" smtClean="0"/>
              <a:t>  فقطع مسافة 10 كم يختلف في الزمن المستغرق بحسب:</a:t>
            </a:r>
          </a:p>
          <a:p>
            <a:pPr marL="514350" indent="-514350" algn="just">
              <a:buFont typeface="+mj-lt"/>
              <a:buAutoNum type="arabicPeriod"/>
            </a:pPr>
            <a:r>
              <a:rPr lang="ar-IQ" dirty="0" smtClean="0"/>
              <a:t>بواسطة السيارة المسرعة.</a:t>
            </a:r>
          </a:p>
          <a:p>
            <a:pPr marL="514350" indent="-514350" algn="just">
              <a:buFont typeface="+mj-lt"/>
              <a:buAutoNum type="arabicPeriod"/>
            </a:pPr>
            <a:r>
              <a:rPr lang="ar-IQ" dirty="0" smtClean="0"/>
              <a:t>بواسطة الركض.</a:t>
            </a:r>
          </a:p>
          <a:p>
            <a:pPr marL="514350" indent="-514350" algn="just">
              <a:buFont typeface="+mj-lt"/>
              <a:buAutoNum type="arabicPeriod"/>
            </a:pPr>
            <a:r>
              <a:rPr lang="ar-IQ" dirty="0" smtClean="0"/>
              <a:t>بواسطة مشياً على الاقدام.</a:t>
            </a:r>
          </a:p>
          <a:p>
            <a:pPr marL="0" indent="0" algn="just">
              <a:buNone/>
            </a:pPr>
            <a:endParaRPr lang="ar-IQ" b="1" dirty="0" smtClean="0"/>
          </a:p>
          <a:p>
            <a:pPr marL="0" indent="0" algn="just">
              <a:buNone/>
            </a:pPr>
            <a:r>
              <a:rPr lang="ar-IQ" sz="3600" b="1" dirty="0">
                <a:solidFill>
                  <a:srgbClr val="FF0000"/>
                </a:solidFill>
              </a:rPr>
              <a:t> </a:t>
            </a:r>
            <a:r>
              <a:rPr lang="ar-IQ" sz="3600" b="1" dirty="0" smtClean="0">
                <a:solidFill>
                  <a:srgbClr val="FF0000"/>
                </a:solidFill>
              </a:rPr>
              <a:t>  اذن القانون هنا   (السرعة =  المسافة / الزمن)</a:t>
            </a:r>
            <a:endParaRPr lang="ar-IQ" sz="3600" b="1" dirty="0">
              <a:solidFill>
                <a:srgbClr val="FF0000"/>
              </a:solidFill>
            </a:endParaRPr>
          </a:p>
        </p:txBody>
      </p:sp>
    </p:spTree>
    <p:extLst>
      <p:ext uri="{BB962C8B-B14F-4D97-AF65-F5344CB8AC3E}">
        <p14:creationId xmlns:p14="http://schemas.microsoft.com/office/powerpoint/2010/main" val="286931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lstStyle/>
          <a:p>
            <a:pPr algn="r"/>
            <a:r>
              <a:rPr lang="ar-IQ" b="1" dirty="0" smtClean="0"/>
              <a:t>امثلة على ذلك:</a:t>
            </a:r>
            <a:endParaRPr lang="ar-IQ" b="1" dirty="0"/>
          </a:p>
        </p:txBody>
      </p:sp>
      <p:sp>
        <p:nvSpPr>
          <p:cNvPr id="3" name="عنصر نائب للمحتوى 2"/>
          <p:cNvSpPr>
            <a:spLocks noGrp="1"/>
          </p:cNvSpPr>
          <p:nvPr>
            <p:ph idx="1"/>
          </p:nvPr>
        </p:nvSpPr>
        <p:spPr>
          <a:xfrm>
            <a:off x="0" y="995490"/>
            <a:ext cx="9144000" cy="5877272"/>
          </a:xfrm>
        </p:spPr>
        <p:txBody>
          <a:bodyPr>
            <a:normAutofit lnSpcReduction="10000"/>
          </a:bodyPr>
          <a:lstStyle/>
          <a:p>
            <a:pPr algn="just"/>
            <a:r>
              <a:rPr lang="ar-IQ" dirty="0" smtClean="0"/>
              <a:t>عندما يتحرك جسم من نقطة (أ) باتجاه نقطة (ب) </a:t>
            </a:r>
            <a:r>
              <a:rPr lang="ar-IQ" dirty="0"/>
              <a:t>و</a:t>
            </a:r>
            <a:r>
              <a:rPr lang="ar-IQ" dirty="0" smtClean="0"/>
              <a:t>كانت المسافة بين النقطتين (30 م) والزمن المستغرق (5 </a:t>
            </a:r>
            <a:r>
              <a:rPr lang="ar-IQ" dirty="0" err="1" smtClean="0"/>
              <a:t>ثا</a:t>
            </a:r>
            <a:r>
              <a:rPr lang="ar-IQ" dirty="0" smtClean="0"/>
              <a:t>) احسب السرعة؟</a:t>
            </a:r>
            <a:endParaRPr lang="ar-IQ" dirty="0"/>
          </a:p>
          <a:p>
            <a:pPr marL="0" indent="0" algn="just">
              <a:buNone/>
            </a:pPr>
            <a:r>
              <a:rPr lang="ar-IQ" dirty="0"/>
              <a:t> </a:t>
            </a:r>
            <a:r>
              <a:rPr lang="ar-IQ" dirty="0" smtClean="0"/>
              <a:t>   </a:t>
            </a:r>
            <a:r>
              <a:rPr lang="ar-IQ" b="1" dirty="0" smtClean="0">
                <a:solidFill>
                  <a:srgbClr val="FF0000"/>
                </a:solidFill>
              </a:rPr>
              <a:t>س = م / ن .......    (1)</a:t>
            </a:r>
          </a:p>
          <a:p>
            <a:pPr marL="0" indent="0" algn="just">
              <a:buNone/>
            </a:pPr>
            <a:r>
              <a:rPr lang="ar-IQ" dirty="0"/>
              <a:t> </a:t>
            </a:r>
            <a:r>
              <a:rPr lang="ar-IQ" dirty="0" smtClean="0"/>
              <a:t>   س = 30 / 5   اذن    س = 6 م/</a:t>
            </a:r>
            <a:r>
              <a:rPr lang="ar-IQ" dirty="0" err="1" smtClean="0"/>
              <a:t>ثا</a:t>
            </a:r>
            <a:endParaRPr lang="ar-IQ" dirty="0" smtClean="0"/>
          </a:p>
          <a:p>
            <a:pPr algn="just"/>
            <a:r>
              <a:rPr lang="ar-IQ" dirty="0" smtClean="0"/>
              <a:t>للتدليل على السرعة المتجهة: عندما يتحرك من نقطة (أ) باتجاه نقطة (ب) التي تبعد مسافة30م وبعد بلوغه نقطة (ب) يعود ثانية الى (أ) لنفرض ان الزمن المستغرق لقطع المسافة ذهاب واياب(10ثا).</a:t>
            </a:r>
          </a:p>
          <a:p>
            <a:pPr marL="0" indent="0" algn="just">
              <a:buNone/>
            </a:pPr>
            <a:r>
              <a:rPr lang="ar-IQ" dirty="0" smtClean="0"/>
              <a:t>س = م / ن      60/ 10 = 6م/</a:t>
            </a:r>
            <a:r>
              <a:rPr lang="ar-IQ" dirty="0" err="1" smtClean="0"/>
              <a:t>ثا</a:t>
            </a:r>
            <a:endParaRPr lang="ar-IQ" dirty="0" smtClean="0"/>
          </a:p>
          <a:p>
            <a:pPr marL="0" indent="0" algn="just">
              <a:buNone/>
            </a:pPr>
            <a:r>
              <a:rPr lang="ar-IQ" b="1" dirty="0" smtClean="0">
                <a:solidFill>
                  <a:srgbClr val="FF0000"/>
                </a:solidFill>
              </a:rPr>
              <a:t>السرعة المتجهة = الازاحة / الزمن  ......    (2)</a:t>
            </a:r>
          </a:p>
          <a:p>
            <a:pPr marL="0" indent="0" algn="just">
              <a:buNone/>
            </a:pPr>
            <a:r>
              <a:rPr lang="ar-IQ" dirty="0" smtClean="0"/>
              <a:t>السرعة المتجهة = صفر / 10 = صفر </a:t>
            </a:r>
            <a:endParaRPr lang="ar-IQ" dirty="0"/>
          </a:p>
        </p:txBody>
      </p:sp>
    </p:spTree>
    <p:extLst>
      <p:ext uri="{BB962C8B-B14F-4D97-AF65-F5344CB8AC3E}">
        <p14:creationId xmlns:p14="http://schemas.microsoft.com/office/powerpoint/2010/main" val="71945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467544"/>
            <a:ext cx="8229600" cy="1143000"/>
          </a:xfrm>
        </p:spPr>
        <p:txBody>
          <a:bodyPr>
            <a:normAutofit/>
          </a:bodyPr>
          <a:lstStyle/>
          <a:p>
            <a:pPr marL="571500" indent="-571500" algn="r">
              <a:buFont typeface="Arial" pitchFamily="34" charset="0"/>
              <a:buChar char="•"/>
            </a:pPr>
            <a:r>
              <a:rPr lang="ar-IQ" sz="4000" dirty="0" smtClean="0"/>
              <a:t> </a:t>
            </a:r>
            <a:endParaRPr lang="ar-IQ" sz="4000" dirty="0"/>
          </a:p>
        </p:txBody>
      </p:sp>
      <p:sp>
        <p:nvSpPr>
          <p:cNvPr id="3" name="عنصر نائب للمحتوى 2"/>
          <p:cNvSpPr>
            <a:spLocks noGrp="1"/>
          </p:cNvSpPr>
          <p:nvPr>
            <p:ph idx="1"/>
          </p:nvPr>
        </p:nvSpPr>
        <p:spPr>
          <a:xfrm>
            <a:off x="179512" y="0"/>
            <a:ext cx="8856984" cy="6858000"/>
          </a:xfrm>
        </p:spPr>
        <p:txBody>
          <a:bodyPr>
            <a:normAutofit lnSpcReduction="10000"/>
          </a:bodyPr>
          <a:lstStyle/>
          <a:p>
            <a:r>
              <a:rPr lang="ar-IQ" sz="4000" dirty="0" smtClean="0"/>
              <a:t>اما اذا كانت السرعة غير منتظمة:</a:t>
            </a:r>
          </a:p>
          <a:p>
            <a:pPr marL="0" indent="0">
              <a:buNone/>
            </a:pPr>
            <a:r>
              <a:rPr lang="ar-IQ" dirty="0" smtClean="0"/>
              <a:t>اذا كانت سرعة عداء عند النقطة (أ) 6م/</a:t>
            </a:r>
            <a:r>
              <a:rPr lang="ar-IQ" dirty="0" err="1" smtClean="0"/>
              <a:t>ثا</a:t>
            </a:r>
            <a:r>
              <a:rPr lang="ar-IQ" dirty="0" smtClean="0"/>
              <a:t> وعند بلوغه نقطة (ب) بلغت سرعته 10م/</a:t>
            </a:r>
            <a:r>
              <a:rPr lang="ar-IQ" dirty="0" err="1" smtClean="0"/>
              <a:t>ثا</a:t>
            </a:r>
            <a:r>
              <a:rPr lang="ar-IQ" dirty="0" smtClean="0"/>
              <a:t> فهنا نستخرج معدل سرعة العداء:</a:t>
            </a:r>
          </a:p>
          <a:p>
            <a:pPr marL="0" indent="0">
              <a:buNone/>
            </a:pPr>
            <a:r>
              <a:rPr lang="ar-IQ" dirty="0" smtClean="0"/>
              <a:t>متوسط السرعة = </a:t>
            </a:r>
            <a:r>
              <a:rPr lang="ar-IQ" u="sng" dirty="0" smtClean="0"/>
              <a:t>السرعة الابتدائية + السرعة النهائية</a:t>
            </a:r>
          </a:p>
          <a:p>
            <a:pPr marL="0" indent="0">
              <a:buNone/>
            </a:pPr>
            <a:r>
              <a:rPr lang="ar-IQ" dirty="0"/>
              <a:t> </a:t>
            </a:r>
            <a:r>
              <a:rPr lang="ar-IQ" dirty="0" smtClean="0"/>
              <a:t>                                         </a:t>
            </a:r>
            <a:r>
              <a:rPr lang="ar-IQ" sz="3600" dirty="0" smtClean="0"/>
              <a:t>2</a:t>
            </a:r>
          </a:p>
          <a:p>
            <a:pPr marL="0" indent="0">
              <a:buNone/>
            </a:pPr>
            <a:r>
              <a:rPr lang="ar-IQ" sz="3600" dirty="0"/>
              <a:t> </a:t>
            </a:r>
            <a:r>
              <a:rPr lang="ar-IQ" sz="3600" dirty="0" smtClean="0"/>
              <a:t>  </a:t>
            </a:r>
            <a:r>
              <a:rPr lang="ar-IQ" sz="3600" b="1" dirty="0" smtClean="0">
                <a:solidFill>
                  <a:srgbClr val="FF0000"/>
                </a:solidFill>
              </a:rPr>
              <a:t>س = </a:t>
            </a:r>
            <a:r>
              <a:rPr lang="ar-IQ" sz="3600" b="1" u="sng" dirty="0" smtClean="0">
                <a:solidFill>
                  <a:srgbClr val="FF0000"/>
                </a:solidFill>
              </a:rPr>
              <a:t>س1 + س2</a:t>
            </a:r>
            <a:r>
              <a:rPr lang="ar-IQ" sz="3600" b="1" dirty="0" smtClean="0">
                <a:solidFill>
                  <a:srgbClr val="FF0000"/>
                </a:solidFill>
              </a:rPr>
              <a:t>  ........... (3)</a:t>
            </a:r>
            <a:endParaRPr lang="ar-IQ" sz="3600" b="1" u="sng" dirty="0" smtClean="0">
              <a:solidFill>
                <a:srgbClr val="FF0000"/>
              </a:solidFill>
            </a:endParaRPr>
          </a:p>
          <a:p>
            <a:pPr marL="0" indent="0">
              <a:buNone/>
            </a:pPr>
            <a:r>
              <a:rPr lang="ar-IQ" sz="3600" b="1" dirty="0">
                <a:solidFill>
                  <a:srgbClr val="FF0000"/>
                </a:solidFill>
              </a:rPr>
              <a:t> </a:t>
            </a:r>
            <a:r>
              <a:rPr lang="ar-IQ" sz="3600" b="1" dirty="0" smtClean="0">
                <a:solidFill>
                  <a:srgbClr val="FF0000"/>
                </a:solidFill>
              </a:rPr>
              <a:t>               2</a:t>
            </a:r>
          </a:p>
          <a:p>
            <a:pPr marL="0" indent="0">
              <a:buNone/>
            </a:pPr>
            <a:r>
              <a:rPr lang="ar-IQ" sz="3600" dirty="0"/>
              <a:t> </a:t>
            </a:r>
            <a:r>
              <a:rPr lang="ar-IQ" sz="3600" dirty="0" smtClean="0"/>
              <a:t> س = </a:t>
            </a:r>
            <a:r>
              <a:rPr lang="ar-IQ" sz="3600" u="sng" dirty="0" smtClean="0"/>
              <a:t> 6 + 10</a:t>
            </a:r>
            <a:r>
              <a:rPr lang="ar-IQ" sz="3600" dirty="0" smtClean="0"/>
              <a:t>     =  8 م / </a:t>
            </a:r>
            <a:r>
              <a:rPr lang="ar-IQ" sz="3600" dirty="0" err="1" smtClean="0"/>
              <a:t>ثا</a:t>
            </a:r>
            <a:r>
              <a:rPr lang="ar-IQ" sz="3600" dirty="0" smtClean="0"/>
              <a:t>   </a:t>
            </a:r>
            <a:r>
              <a:rPr lang="ar-IQ" dirty="0" smtClean="0"/>
              <a:t>متوسط السرعة</a:t>
            </a:r>
            <a:endParaRPr lang="ar-IQ" sz="3600" dirty="0" smtClean="0"/>
          </a:p>
          <a:p>
            <a:pPr marL="0" indent="0">
              <a:buNone/>
            </a:pPr>
            <a:r>
              <a:rPr lang="ar-IQ" sz="3600" dirty="0" smtClean="0"/>
              <a:t>             2</a:t>
            </a:r>
          </a:p>
          <a:p>
            <a:pPr marL="0" indent="0">
              <a:buNone/>
            </a:pPr>
            <a:r>
              <a:rPr lang="ar-IQ" dirty="0" smtClean="0"/>
              <a:t>وعلى ضوء القانون فاذا كانت سرعة  العداء الابتدائية تساوي صفر فان معدل سرعته تساوي نصف سرعته النهائية.</a:t>
            </a:r>
          </a:p>
          <a:p>
            <a:pPr marL="0" indent="0">
              <a:buNone/>
            </a:pPr>
            <a:r>
              <a:rPr lang="ar-IQ" dirty="0"/>
              <a:t> </a:t>
            </a:r>
            <a:r>
              <a:rPr lang="ar-IQ" dirty="0" smtClean="0"/>
              <a:t>  </a:t>
            </a:r>
            <a:r>
              <a:rPr lang="ar-IQ" b="1" dirty="0" smtClean="0">
                <a:solidFill>
                  <a:srgbClr val="FF0000"/>
                </a:solidFill>
              </a:rPr>
              <a:t>س = س2 / 2 ........  (4)</a:t>
            </a:r>
            <a:endParaRPr lang="ar-IQ" b="1" dirty="0">
              <a:solidFill>
                <a:srgbClr val="FF0000"/>
              </a:solidFill>
            </a:endParaRPr>
          </a:p>
        </p:txBody>
      </p:sp>
    </p:spTree>
    <p:extLst>
      <p:ext uri="{BB962C8B-B14F-4D97-AF65-F5344CB8AC3E}">
        <p14:creationId xmlns:p14="http://schemas.microsoft.com/office/powerpoint/2010/main" val="8865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143000"/>
            <a:ext cx="8229600" cy="1143000"/>
          </a:xfrm>
        </p:spPr>
        <p:txBody>
          <a:bodyPr/>
          <a:lstStyle/>
          <a:p>
            <a:pPr marL="571500" indent="-571500" algn="r">
              <a:buFont typeface="Arial" pitchFamily="34" charset="0"/>
              <a:buChar char="•"/>
            </a:pPr>
            <a:r>
              <a:rPr lang="ar-IQ" dirty="0" smtClean="0"/>
              <a:t> </a:t>
            </a:r>
            <a:endParaRPr lang="ar-IQ" dirty="0"/>
          </a:p>
        </p:txBody>
      </p:sp>
      <p:sp>
        <p:nvSpPr>
          <p:cNvPr id="3" name="عنصر نائب للمحتوى 2"/>
          <p:cNvSpPr>
            <a:spLocks noGrp="1"/>
          </p:cNvSpPr>
          <p:nvPr>
            <p:ph idx="1"/>
          </p:nvPr>
        </p:nvSpPr>
        <p:spPr>
          <a:xfrm>
            <a:off x="0" y="260648"/>
            <a:ext cx="9144000" cy="5865515"/>
          </a:xfrm>
        </p:spPr>
        <p:txBody>
          <a:bodyPr/>
          <a:lstStyle/>
          <a:p>
            <a:pPr algn="just"/>
            <a:r>
              <a:rPr lang="ar-IQ" dirty="0" smtClean="0"/>
              <a:t>وفي بعض الاحيان تتغير سرعة الجسم في فترات زمانية قصيرة، فلتحديد سرعة ذلك الجسم في لحظة معينة يجب معرفة مقدارها في اصغر مسافة مقطوعة وفي اصغر فترة زمنية، عندئذ تسمى السرعة اللحظية او الانية.</a:t>
            </a:r>
          </a:p>
          <a:p>
            <a:pPr algn="just"/>
            <a:endParaRPr lang="ar-IQ" dirty="0" smtClean="0"/>
          </a:p>
          <a:p>
            <a:pPr marL="0" indent="0" algn="just">
              <a:buNone/>
            </a:pPr>
            <a:r>
              <a:rPr lang="ar-IQ" dirty="0"/>
              <a:t> </a:t>
            </a:r>
            <a:r>
              <a:rPr lang="ar-IQ" dirty="0" smtClean="0"/>
              <a:t>السرعة اللحظية = اصغر فرق في المسافة/اصغر فرق في الزمن</a:t>
            </a:r>
          </a:p>
          <a:p>
            <a:pPr marL="0" indent="0" algn="just">
              <a:buNone/>
            </a:pPr>
            <a:endParaRPr lang="ar-IQ" dirty="0" smtClean="0"/>
          </a:p>
          <a:p>
            <a:pPr marL="0" indent="0" algn="just">
              <a:buNone/>
            </a:pPr>
            <a:r>
              <a:rPr lang="ar-IQ" sz="3600" dirty="0" smtClean="0"/>
              <a:t>س اللحظية = (م2 – م1) / (ن2 – ن1)  </a:t>
            </a:r>
          </a:p>
          <a:p>
            <a:pPr marL="0" indent="0" algn="just">
              <a:buNone/>
            </a:pPr>
            <a:r>
              <a:rPr lang="ar-IQ" b="1" dirty="0">
                <a:solidFill>
                  <a:srgbClr val="FF0000"/>
                </a:solidFill>
              </a:rPr>
              <a:t> </a:t>
            </a:r>
            <a:r>
              <a:rPr lang="ar-IQ" b="1" dirty="0" smtClean="0">
                <a:solidFill>
                  <a:srgbClr val="FF0000"/>
                </a:solidFill>
              </a:rPr>
              <a:t>        </a:t>
            </a:r>
          </a:p>
          <a:p>
            <a:pPr marL="0" indent="0" algn="just">
              <a:buNone/>
            </a:pPr>
            <a:r>
              <a:rPr lang="ar-IQ" b="1" dirty="0">
                <a:solidFill>
                  <a:srgbClr val="FF0000"/>
                </a:solidFill>
              </a:rPr>
              <a:t> </a:t>
            </a:r>
            <a:r>
              <a:rPr lang="ar-IQ" b="1" dirty="0" smtClean="0">
                <a:solidFill>
                  <a:srgbClr val="FF0000"/>
                </a:solidFill>
              </a:rPr>
              <a:t>       السرعة اللحظية = (</a:t>
            </a:r>
            <a:r>
              <a:rPr lang="el-GR" b="1" dirty="0" smtClean="0">
                <a:solidFill>
                  <a:srgbClr val="FF0000"/>
                </a:solidFill>
              </a:rPr>
              <a:t>Δ</a:t>
            </a:r>
            <a:r>
              <a:rPr lang="ar-IQ" b="1" dirty="0" smtClean="0">
                <a:solidFill>
                  <a:srgbClr val="FF0000"/>
                </a:solidFill>
              </a:rPr>
              <a:t>م / </a:t>
            </a:r>
            <a:r>
              <a:rPr lang="el-GR" b="1" dirty="0" smtClean="0">
                <a:solidFill>
                  <a:srgbClr val="FF0000"/>
                </a:solidFill>
              </a:rPr>
              <a:t>Δ</a:t>
            </a:r>
            <a:r>
              <a:rPr lang="ar-IQ" b="1" dirty="0" smtClean="0">
                <a:solidFill>
                  <a:srgbClr val="FF0000"/>
                </a:solidFill>
              </a:rPr>
              <a:t>ن)....... (5)</a:t>
            </a:r>
            <a:endParaRPr lang="ar-IQ" b="1" dirty="0">
              <a:solidFill>
                <a:srgbClr val="FF0000"/>
              </a:solidFill>
            </a:endParaRPr>
          </a:p>
        </p:txBody>
      </p:sp>
    </p:spTree>
    <p:extLst>
      <p:ext uri="{BB962C8B-B14F-4D97-AF65-F5344CB8AC3E}">
        <p14:creationId xmlns:p14="http://schemas.microsoft.com/office/powerpoint/2010/main" val="330673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l="23323" t="26045" r="20615" b="13166"/>
          <a:stretch/>
        </p:blipFill>
        <p:spPr bwMode="auto">
          <a:xfrm>
            <a:off x="179512" y="116632"/>
            <a:ext cx="8856984"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67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301006"/>
          </a:xfrm>
        </p:spPr>
        <p:txBody>
          <a:bodyPr>
            <a:normAutofit fontScale="90000"/>
          </a:bodyPr>
          <a:lstStyle/>
          <a:p>
            <a:pPr algn="just"/>
            <a:r>
              <a:rPr lang="ar-IQ" sz="3600" b="1" dirty="0" err="1" smtClean="0"/>
              <a:t>الكينماتيك</a:t>
            </a:r>
            <a:r>
              <a:rPr lang="ar-IQ" sz="3600" b="1" dirty="0" smtClean="0"/>
              <a:t>: </a:t>
            </a:r>
            <a:r>
              <a:rPr lang="ar-IQ" sz="3200" dirty="0" smtClean="0"/>
              <a:t>هو احد فروع </a:t>
            </a:r>
            <a:r>
              <a:rPr lang="ar-IQ" sz="3200" dirty="0" err="1" smtClean="0"/>
              <a:t>البيوميكانيك</a:t>
            </a:r>
            <a:r>
              <a:rPr lang="ar-IQ" sz="3200" dirty="0" smtClean="0"/>
              <a:t> والذي يعني بدراسة الحركة دراسة ظاهرية وصفية لمتغيراتها الزمانية والمكانية بصرف النظر عن القوى التي تسبب حدوث الحركة.</a:t>
            </a:r>
            <a:endParaRPr lang="ar-IQ" sz="3600" dirty="0"/>
          </a:p>
        </p:txBody>
      </p:sp>
      <p:sp>
        <p:nvSpPr>
          <p:cNvPr id="3" name="عنصر نائب للمحتوى 2"/>
          <p:cNvSpPr>
            <a:spLocks noGrp="1"/>
          </p:cNvSpPr>
          <p:nvPr>
            <p:ph idx="1"/>
          </p:nvPr>
        </p:nvSpPr>
        <p:spPr/>
        <p:txBody>
          <a:bodyPr>
            <a:normAutofit fontScale="92500"/>
          </a:bodyPr>
          <a:lstStyle/>
          <a:p>
            <a:pPr marL="0" indent="0">
              <a:buNone/>
            </a:pPr>
            <a:r>
              <a:rPr lang="ar-IQ" sz="2800" dirty="0" smtClean="0"/>
              <a:t>يقسم </a:t>
            </a:r>
            <a:r>
              <a:rPr lang="ar-IQ" sz="2800" dirty="0" err="1" smtClean="0"/>
              <a:t>الكينماتك</a:t>
            </a:r>
            <a:r>
              <a:rPr lang="ar-IQ" sz="2800" dirty="0" smtClean="0"/>
              <a:t> الى قسمين:</a:t>
            </a:r>
          </a:p>
          <a:p>
            <a:pPr marL="514350" indent="-514350">
              <a:buAutoNum type="arabicPeriod"/>
            </a:pPr>
            <a:r>
              <a:rPr lang="ar-IQ" sz="2800" dirty="0" err="1" smtClean="0"/>
              <a:t>الكينماتيك</a:t>
            </a:r>
            <a:r>
              <a:rPr lang="ar-IQ" sz="2800" dirty="0" smtClean="0"/>
              <a:t> المستقيم.</a:t>
            </a:r>
          </a:p>
          <a:p>
            <a:pPr marL="514350" indent="-514350">
              <a:buAutoNum type="arabicPeriod"/>
            </a:pPr>
            <a:r>
              <a:rPr lang="ar-IQ" sz="2800" dirty="0" err="1" smtClean="0"/>
              <a:t>الكينماتك</a:t>
            </a:r>
            <a:r>
              <a:rPr lang="ar-IQ" sz="2800" dirty="0" smtClean="0"/>
              <a:t> الزاوي.</a:t>
            </a:r>
          </a:p>
          <a:p>
            <a:r>
              <a:rPr lang="ar-IQ" sz="2800" dirty="0" err="1" smtClean="0"/>
              <a:t>الكينماتيك</a:t>
            </a:r>
            <a:r>
              <a:rPr lang="ar-IQ" sz="2800" dirty="0" smtClean="0"/>
              <a:t> المستقيم: خلال الحركات المستقيمة او الانتقالية.</a:t>
            </a:r>
          </a:p>
          <a:p>
            <a:r>
              <a:rPr lang="ar-IQ" sz="2800" dirty="0" smtClean="0"/>
              <a:t>المسافة: هو ما يقطعه الجسم من نقطة الانطلاق الى نقطة الثبات.</a:t>
            </a:r>
          </a:p>
          <a:p>
            <a:r>
              <a:rPr lang="ar-IQ" sz="2800" dirty="0" smtClean="0"/>
              <a:t>الازاحة: هو الخط المستقيم الواصل بين نقطة الانطلاق ونقطة الثبات او هي اقل مسافة بين نقطة الانطلاق ونقطة الثبات.</a:t>
            </a:r>
          </a:p>
          <a:p>
            <a:r>
              <a:rPr lang="ar-IQ" sz="2800" dirty="0" smtClean="0"/>
              <a:t>الكميات القياسية: يكفي لتعريفها ذكر مقدارها فقط.</a:t>
            </a:r>
          </a:p>
          <a:p>
            <a:r>
              <a:rPr lang="ar-IQ" sz="2800" dirty="0" smtClean="0"/>
              <a:t>الكميات المتجهة: </a:t>
            </a:r>
            <a:r>
              <a:rPr lang="ar-IQ" sz="2800" dirty="0" err="1" smtClean="0"/>
              <a:t>بالاضافة</a:t>
            </a:r>
            <a:r>
              <a:rPr lang="ar-IQ" sz="2800" dirty="0" smtClean="0"/>
              <a:t> الى ذكر مقدارها، نحتاج لذكر اتجاهها ايضاً.</a:t>
            </a:r>
            <a:endParaRPr lang="ar-IQ" sz="2800" dirty="0"/>
          </a:p>
        </p:txBody>
      </p:sp>
    </p:spTree>
    <p:extLst>
      <p:ext uri="{BB962C8B-B14F-4D97-AF65-F5344CB8AC3E}">
        <p14:creationId xmlns:p14="http://schemas.microsoft.com/office/powerpoint/2010/main" val="59506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الكميات القياسية والكميات المتجهة</a:t>
            </a:r>
            <a:endParaRPr lang="ar-IQ" b="1" dirty="0"/>
          </a:p>
        </p:txBody>
      </p:sp>
      <p:sp>
        <p:nvSpPr>
          <p:cNvPr id="3" name="عنصر نائب للمحتوى 2"/>
          <p:cNvSpPr>
            <a:spLocks noGrp="1"/>
          </p:cNvSpPr>
          <p:nvPr>
            <p:ph idx="1"/>
          </p:nvPr>
        </p:nvSpPr>
        <p:spPr>
          <a:xfrm>
            <a:off x="251520" y="1600200"/>
            <a:ext cx="8640960" cy="4525963"/>
          </a:xfrm>
        </p:spPr>
        <p:txBody>
          <a:bodyPr>
            <a:normAutofit/>
          </a:bodyPr>
          <a:lstStyle/>
          <a:p>
            <a:pPr marL="0" indent="0" algn="ctr">
              <a:buNone/>
            </a:pPr>
            <a:r>
              <a:rPr lang="ar-IQ" b="1" dirty="0" smtClean="0"/>
              <a:t>الكميات القياسية</a:t>
            </a:r>
          </a:p>
          <a:p>
            <a:pPr marL="0" indent="0" algn="ctr">
              <a:buNone/>
            </a:pPr>
            <a:endParaRPr lang="ar-IQ" b="1" dirty="0"/>
          </a:p>
          <a:p>
            <a:pPr marL="0" indent="0">
              <a:buNone/>
            </a:pPr>
            <a:r>
              <a:rPr lang="ar-IQ" sz="2800" b="1" dirty="0" smtClean="0"/>
              <a:t>            المساحة     الطول   درجة الحرارة   الكتلة   الزمن   </a:t>
            </a:r>
          </a:p>
          <a:p>
            <a:pPr marL="0" indent="0">
              <a:buNone/>
            </a:pPr>
            <a:endParaRPr lang="ar-IQ" sz="2800" b="1" dirty="0"/>
          </a:p>
          <a:p>
            <a:pPr marL="0" indent="0" algn="ctr">
              <a:buNone/>
            </a:pPr>
            <a:r>
              <a:rPr lang="ar-IQ" sz="2800" b="1" dirty="0" smtClean="0"/>
              <a:t>الكميات المتجهة </a:t>
            </a:r>
          </a:p>
          <a:p>
            <a:pPr marL="0" indent="0" algn="ctr">
              <a:buNone/>
            </a:pPr>
            <a:endParaRPr lang="ar-IQ" sz="2800" b="1" dirty="0" smtClean="0"/>
          </a:p>
          <a:p>
            <a:pPr marL="0" indent="0">
              <a:buNone/>
            </a:pPr>
            <a:r>
              <a:rPr lang="ar-IQ" sz="2800" b="1" dirty="0"/>
              <a:t> </a:t>
            </a:r>
            <a:r>
              <a:rPr lang="ar-IQ" sz="2800" b="1" dirty="0" smtClean="0"/>
              <a:t>    التعجيل       القوة      الازاحة     السرعة    الوزن      كمية الحركة</a:t>
            </a:r>
            <a:endParaRPr lang="ar-IQ" sz="2800" b="1" dirty="0"/>
          </a:p>
        </p:txBody>
      </p:sp>
      <p:cxnSp>
        <p:nvCxnSpPr>
          <p:cNvPr id="5" name="رابط مستقيم 4"/>
          <p:cNvCxnSpPr/>
          <p:nvPr/>
        </p:nvCxnSpPr>
        <p:spPr>
          <a:xfrm flipV="1">
            <a:off x="2123728" y="2132856"/>
            <a:ext cx="4968552" cy="27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5872517" y="213285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4500555" y="2146377"/>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3071664" y="215989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6444073" y="42930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5220072" y="42930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3923928" y="429412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2123728" y="215989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2699792" y="429412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flipV="1">
            <a:off x="2123728" y="2146377"/>
            <a:ext cx="4977862" cy="17603"/>
          </a:xfrm>
          <a:prstGeom prst="line">
            <a:avLst/>
          </a:prstGeom>
        </p:spPr>
        <p:style>
          <a:lnRef idx="2">
            <a:schemeClr val="dk1"/>
          </a:lnRef>
          <a:fillRef idx="0">
            <a:schemeClr val="dk1"/>
          </a:fillRef>
          <a:effectRef idx="1">
            <a:schemeClr val="dk1"/>
          </a:effectRef>
          <a:fontRef idx="minor">
            <a:schemeClr val="tx1"/>
          </a:fontRef>
        </p:style>
      </p:cxnSp>
      <p:cxnSp>
        <p:nvCxnSpPr>
          <p:cNvPr id="22" name="رابط كسهم مستقيم 21"/>
          <p:cNvCxnSpPr/>
          <p:nvPr/>
        </p:nvCxnSpPr>
        <p:spPr>
          <a:xfrm>
            <a:off x="7092280" y="2155178"/>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رابط كسهم مستقيم 22"/>
          <p:cNvCxnSpPr/>
          <p:nvPr/>
        </p:nvCxnSpPr>
        <p:spPr>
          <a:xfrm>
            <a:off x="5903597" y="2163980"/>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رابط كسهم مستقيم 23"/>
          <p:cNvCxnSpPr/>
          <p:nvPr/>
        </p:nvCxnSpPr>
        <p:spPr>
          <a:xfrm>
            <a:off x="4500555" y="2163980"/>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رابط كسهم مستقيم 24"/>
          <p:cNvCxnSpPr/>
          <p:nvPr/>
        </p:nvCxnSpPr>
        <p:spPr>
          <a:xfrm>
            <a:off x="3102744" y="2163980"/>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رابط كسهم مستقيم 27"/>
          <p:cNvCxnSpPr/>
          <p:nvPr/>
        </p:nvCxnSpPr>
        <p:spPr>
          <a:xfrm>
            <a:off x="2137680" y="2163980"/>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رابط مستقيم 28"/>
          <p:cNvCxnSpPr/>
          <p:nvPr/>
        </p:nvCxnSpPr>
        <p:spPr>
          <a:xfrm flipH="1" flipV="1">
            <a:off x="1196934" y="4264158"/>
            <a:ext cx="6723437" cy="29964"/>
          </a:xfrm>
          <a:prstGeom prst="line">
            <a:avLst/>
          </a:prstGeom>
        </p:spPr>
        <p:style>
          <a:lnRef idx="2">
            <a:schemeClr val="dk1"/>
          </a:lnRef>
          <a:fillRef idx="0">
            <a:schemeClr val="dk1"/>
          </a:fillRef>
          <a:effectRef idx="1">
            <a:schemeClr val="dk1"/>
          </a:effectRef>
          <a:fontRef idx="minor">
            <a:schemeClr val="tx1"/>
          </a:fontRef>
        </p:style>
      </p:cxnSp>
      <p:cxnSp>
        <p:nvCxnSpPr>
          <p:cNvPr id="30" name="رابط كسهم مستقيم 29"/>
          <p:cNvCxnSpPr/>
          <p:nvPr/>
        </p:nvCxnSpPr>
        <p:spPr>
          <a:xfrm>
            <a:off x="7911061" y="4275494"/>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رابط كسهم مستقيم 30"/>
          <p:cNvCxnSpPr/>
          <p:nvPr/>
        </p:nvCxnSpPr>
        <p:spPr>
          <a:xfrm>
            <a:off x="6423077" y="4317318"/>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رابط كسهم مستقيم 31"/>
          <p:cNvCxnSpPr/>
          <p:nvPr/>
        </p:nvCxnSpPr>
        <p:spPr>
          <a:xfrm>
            <a:off x="5220072" y="4317318"/>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رابط كسهم مستقيم 32"/>
          <p:cNvCxnSpPr/>
          <p:nvPr/>
        </p:nvCxnSpPr>
        <p:spPr>
          <a:xfrm>
            <a:off x="3933238" y="4275494"/>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رابط كسهم مستقيم 33"/>
          <p:cNvCxnSpPr/>
          <p:nvPr/>
        </p:nvCxnSpPr>
        <p:spPr>
          <a:xfrm>
            <a:off x="2678796" y="4264158"/>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رابط كسهم مستقيم 34"/>
          <p:cNvCxnSpPr/>
          <p:nvPr/>
        </p:nvCxnSpPr>
        <p:spPr>
          <a:xfrm>
            <a:off x="1199042" y="4264158"/>
            <a:ext cx="9310" cy="5087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266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rotWithShape="1">
          <a:blip r:embed="rId2"/>
          <a:srcRect l="45436" t="48130" r="35084" b="39973"/>
          <a:stretch/>
        </p:blipFill>
        <p:spPr bwMode="auto">
          <a:xfrm>
            <a:off x="-2119" y="4619569"/>
            <a:ext cx="4826833" cy="2243052"/>
          </a:xfrm>
          <a:prstGeom prst="rect">
            <a:avLst/>
          </a:prstGeom>
          <a:ln>
            <a:noFill/>
          </a:ln>
          <a:extLst>
            <a:ext uri="{53640926-AAD7-44D8-BBD7-CCE9431645EC}">
              <a14:shadowObscured xmlns:a14="http://schemas.microsoft.com/office/drawing/2010/main"/>
            </a:ext>
          </a:extLst>
        </p:spPr>
      </p:pic>
      <p:sp>
        <p:nvSpPr>
          <p:cNvPr id="2" name="مستطيل 1"/>
          <p:cNvSpPr/>
          <p:nvPr/>
        </p:nvSpPr>
        <p:spPr>
          <a:xfrm>
            <a:off x="1331640" y="0"/>
            <a:ext cx="7782768" cy="1015663"/>
          </a:xfrm>
          <a:prstGeom prst="rect">
            <a:avLst/>
          </a:prstGeom>
        </p:spPr>
        <p:txBody>
          <a:bodyPr wrap="square">
            <a:spAutoFit/>
          </a:bodyPr>
          <a:lstStyle/>
          <a:p>
            <a:r>
              <a:rPr lang="ar-SA" sz="2000" b="1" u="sng" dirty="0"/>
              <a:t>مثال</a:t>
            </a:r>
            <a:r>
              <a:rPr lang="ar-SA" sz="2000" b="1" dirty="0"/>
              <a:t>: ارسم التمثيل البياني لقوتين احدهما 50 نت باتجاه الاعلى، واخرى 40 نت بالاتجاه </a:t>
            </a:r>
            <a:r>
              <a:rPr lang="ar-IQ" sz="2000" b="1" dirty="0" smtClean="0"/>
              <a:t> </a:t>
            </a:r>
            <a:r>
              <a:rPr lang="ar-SA" sz="2000" b="1" dirty="0" smtClean="0"/>
              <a:t>الافقي؟</a:t>
            </a:r>
            <a:endParaRPr lang="en-US" sz="2000" dirty="0"/>
          </a:p>
          <a:p>
            <a:r>
              <a:rPr lang="ar-SA" sz="2000" b="1" u="sng" dirty="0"/>
              <a:t>الجواب</a:t>
            </a:r>
            <a:r>
              <a:rPr lang="ar-SA" sz="2000" b="1" dirty="0"/>
              <a:t>: عادة ما يتم تمثيل الكميات المتجهة بتمثيل بيانياً بوحدات الاطوال.</a:t>
            </a:r>
            <a:endParaRPr lang="en-US" sz="2000" dirty="0"/>
          </a:p>
        </p:txBody>
      </p:sp>
      <p:pic>
        <p:nvPicPr>
          <p:cNvPr id="5" name="صورة 4"/>
          <p:cNvPicPr/>
          <p:nvPr/>
        </p:nvPicPr>
        <p:blipFill rotWithShape="1">
          <a:blip r:embed="rId3"/>
          <a:srcRect l="42278" t="31104" r="38512" b="36348"/>
          <a:stretch/>
        </p:blipFill>
        <p:spPr bwMode="auto">
          <a:xfrm>
            <a:off x="-9467" y="507831"/>
            <a:ext cx="2697538" cy="2843371"/>
          </a:xfrm>
          <a:prstGeom prst="rect">
            <a:avLst/>
          </a:prstGeom>
          <a:ln>
            <a:noFill/>
          </a:ln>
          <a:extLst>
            <a:ext uri="{53640926-AAD7-44D8-BBD7-CCE9431645EC}">
              <a14:shadowObscured xmlns:a14="http://schemas.microsoft.com/office/drawing/2010/main"/>
            </a:ext>
          </a:extLst>
        </p:spPr>
      </p:pic>
      <p:sp>
        <p:nvSpPr>
          <p:cNvPr id="4" name="مستطيل 3"/>
          <p:cNvSpPr/>
          <p:nvPr/>
        </p:nvSpPr>
        <p:spPr>
          <a:xfrm>
            <a:off x="14784" y="3148170"/>
            <a:ext cx="9099624" cy="1631216"/>
          </a:xfrm>
          <a:prstGeom prst="rect">
            <a:avLst/>
          </a:prstGeom>
        </p:spPr>
        <p:txBody>
          <a:bodyPr wrap="square">
            <a:spAutoFit/>
          </a:bodyPr>
          <a:lstStyle/>
          <a:p>
            <a:r>
              <a:rPr lang="ar-SA" sz="2000" b="1" u="sng" dirty="0"/>
              <a:t>مثال</a:t>
            </a:r>
            <a:r>
              <a:rPr lang="ar-SA" sz="2000" b="1" dirty="0"/>
              <a:t>: ارسم التمثيل البياني لثلاث سرعات تؤثر على كرة وكما يلي:</a:t>
            </a:r>
            <a:endParaRPr lang="en-US" sz="2000" dirty="0"/>
          </a:p>
          <a:p>
            <a:r>
              <a:rPr lang="ar-SA" sz="2000" b="1" dirty="0"/>
              <a:t>  2</a:t>
            </a:r>
            <a:endParaRPr lang="en-US" sz="2000" dirty="0"/>
          </a:p>
          <a:p>
            <a:pPr lvl="0"/>
            <a:r>
              <a:rPr lang="ar-SA" sz="2000" b="1" dirty="0"/>
              <a:t>الاولى: 10 م/ </a:t>
            </a:r>
            <a:r>
              <a:rPr lang="ar-SA" sz="2000" b="1" dirty="0" err="1"/>
              <a:t>ثا</a:t>
            </a:r>
            <a:r>
              <a:rPr lang="ar-SA" sz="2000" b="1" dirty="0"/>
              <a:t> بالاتجاه الافقي.</a:t>
            </a:r>
            <a:endParaRPr lang="en-US" sz="2000" dirty="0"/>
          </a:p>
          <a:p>
            <a:pPr lvl="0"/>
            <a:r>
              <a:rPr lang="ar-SA" sz="2000" b="1" dirty="0"/>
              <a:t>الثانية: 5 م/ </a:t>
            </a:r>
            <a:r>
              <a:rPr lang="ar-SA" sz="2000" b="1" dirty="0" err="1"/>
              <a:t>ثا</a:t>
            </a:r>
            <a:r>
              <a:rPr lang="ar-SA" sz="2000" b="1" dirty="0"/>
              <a:t> بزاوية   30ْ.</a:t>
            </a:r>
            <a:endParaRPr lang="en-US" sz="2000" dirty="0"/>
          </a:p>
          <a:p>
            <a:pPr lvl="0"/>
            <a:r>
              <a:rPr lang="ar-SA" sz="2000" b="1" dirty="0"/>
              <a:t>الثالثة: 8 م/ </a:t>
            </a:r>
            <a:r>
              <a:rPr lang="ar-SA" sz="2000" b="1" dirty="0" err="1"/>
              <a:t>ثا</a:t>
            </a:r>
            <a:r>
              <a:rPr lang="ar-SA" sz="2000" b="1" dirty="0"/>
              <a:t> بزاوية   20ْ.</a:t>
            </a:r>
            <a:endParaRPr lang="en-US" sz="2000" dirty="0"/>
          </a:p>
        </p:txBody>
      </p:sp>
    </p:spTree>
    <p:extLst>
      <p:ext uri="{BB962C8B-B14F-4D97-AF65-F5344CB8AC3E}">
        <p14:creationId xmlns:p14="http://schemas.microsoft.com/office/powerpoint/2010/main" val="3106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43000"/>
          </a:xfrm>
        </p:spPr>
        <p:txBody>
          <a:bodyPr>
            <a:normAutofit fontScale="90000"/>
          </a:bodyPr>
          <a:lstStyle/>
          <a:p>
            <a:pPr algn="just"/>
            <a:r>
              <a:rPr lang="ar-IQ" b="1" dirty="0" smtClean="0"/>
              <a:t>انواع الحركات: </a:t>
            </a:r>
            <a:r>
              <a:rPr lang="ar-IQ" sz="3200" dirty="0" smtClean="0"/>
              <a:t>ان الحركات التي يقوم بها الانسان تختلف من موقع لآخر، ولدراستها ميكانيكياً نصفها من حيث اشكالها الهندسية.</a:t>
            </a:r>
            <a:endParaRPr lang="ar-IQ" b="1" dirty="0"/>
          </a:p>
        </p:txBody>
      </p:sp>
      <p:sp>
        <p:nvSpPr>
          <p:cNvPr id="3" name="عنصر نائب للمحتوى 2"/>
          <p:cNvSpPr>
            <a:spLocks noGrp="1"/>
          </p:cNvSpPr>
          <p:nvPr>
            <p:ph idx="1"/>
          </p:nvPr>
        </p:nvSpPr>
        <p:spPr>
          <a:xfrm>
            <a:off x="179512" y="2204864"/>
            <a:ext cx="8784976" cy="4525963"/>
          </a:xfrm>
        </p:spPr>
        <p:txBody>
          <a:bodyPr>
            <a:normAutofit/>
          </a:bodyPr>
          <a:lstStyle/>
          <a:p>
            <a:pPr marL="514350" indent="-514350" algn="just">
              <a:buFont typeface="+mj-lt"/>
              <a:buAutoNum type="arabicPeriod"/>
            </a:pPr>
            <a:r>
              <a:rPr lang="ar-IQ" sz="2800" b="1" dirty="0" smtClean="0"/>
              <a:t>الحركات الانتقالية (المستقيمة): </a:t>
            </a:r>
          </a:p>
          <a:p>
            <a:pPr marL="0" indent="0" algn="just">
              <a:buNone/>
            </a:pPr>
            <a:r>
              <a:rPr lang="ar-IQ" dirty="0" smtClean="0"/>
              <a:t>	يحدث هذا النوع من الحركة عندما ينتقل الجسم بكامل اجزائه من مكان لآخر، وترسم اجزائه مسارت متساوية وتقطع مسافات متساوية</a:t>
            </a:r>
            <a:r>
              <a:rPr lang="ar-IQ" dirty="0" smtClean="0"/>
              <a:t>. وقد تكون متوازية كما في:</a:t>
            </a:r>
          </a:p>
          <a:p>
            <a:pPr marL="0" indent="0" algn="just">
              <a:buNone/>
            </a:pPr>
            <a:r>
              <a:rPr lang="ar-IQ" dirty="0" smtClean="0"/>
              <a:t>أ. </a:t>
            </a:r>
            <a:r>
              <a:rPr lang="ar-IQ" dirty="0"/>
              <a:t>بشكل افقي </a:t>
            </a:r>
            <a:r>
              <a:rPr lang="ar-IQ" dirty="0" smtClean="0"/>
              <a:t>كما في حركة التزحلق على الجليد.</a:t>
            </a:r>
          </a:p>
          <a:p>
            <a:pPr marL="0" indent="0" algn="just">
              <a:buNone/>
            </a:pPr>
            <a:r>
              <a:rPr lang="ar-IQ" dirty="0" smtClean="0"/>
              <a:t>ب. بشكل منحني كما في حركة الهبوط بالمظلات. </a:t>
            </a:r>
          </a:p>
          <a:p>
            <a:pPr marL="0" indent="0" algn="just">
              <a:buNone/>
            </a:pPr>
            <a:endParaRPr lang="ar-IQ" dirty="0" smtClean="0"/>
          </a:p>
          <a:p>
            <a:pPr marL="0" indent="0" algn="just">
              <a:buNone/>
            </a:pPr>
            <a:r>
              <a:rPr lang="ar-IQ" dirty="0" smtClean="0"/>
              <a:t>	</a:t>
            </a:r>
          </a:p>
          <a:p>
            <a:pPr marL="0" indent="0" algn="just">
              <a:buNone/>
            </a:pPr>
            <a:endParaRPr lang="ar-IQ" dirty="0" smtClean="0"/>
          </a:p>
        </p:txBody>
      </p:sp>
    </p:spTree>
    <p:extLst>
      <p:ext uri="{BB962C8B-B14F-4D97-AF65-F5344CB8AC3E}">
        <p14:creationId xmlns:p14="http://schemas.microsoft.com/office/powerpoint/2010/main" val="107081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143000" y="0"/>
            <a:ext cx="6858000" cy="6858000"/>
          </a:xfrm>
          <a:solidFill>
            <a:schemeClr val="hlink"/>
          </a:solidFill>
        </p:spPr>
        <p:txBody>
          <a:bodyPr/>
          <a:lstStyle/>
          <a:p>
            <a:pPr algn="ctr" eaLnBrk="1" hangingPunct="1">
              <a:buFontTx/>
              <a:buNone/>
            </a:pPr>
            <a:r>
              <a:rPr lang="ar-IQ" sz="4400">
                <a:solidFill>
                  <a:srgbClr val="FF0000"/>
                </a:solidFill>
              </a:rPr>
              <a:t>الانتقال الخطي او المستقيم</a:t>
            </a:r>
            <a:endParaRPr lang="en-US" sz="4400">
              <a:solidFill>
                <a:srgbClr val="FF0000"/>
              </a:solidFill>
            </a:endParaRPr>
          </a:p>
        </p:txBody>
      </p:sp>
      <p:pic>
        <p:nvPicPr>
          <p:cNvPr id="10243"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5177"/>
            <a:ext cx="6858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1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0" y="3763"/>
            <a:ext cx="9144000" cy="832949"/>
          </a:xfrm>
          <a:prstGeom prst="rect">
            <a:avLst/>
          </a:prstGeom>
          <a:solidFill>
            <a:schemeClr val="hlink"/>
          </a:solidFill>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IQ" sz="4400" smtClean="0">
                <a:solidFill>
                  <a:srgbClr val="FF0000"/>
                </a:solidFill>
              </a:rPr>
              <a:t>الانتقال في شكل منحني او خط منحني</a:t>
            </a:r>
            <a:endParaRPr lang="en-US" sz="4400" dirty="0">
              <a:solidFill>
                <a:srgbClr val="FF0000"/>
              </a:solidFill>
            </a:endParaRPr>
          </a:p>
        </p:txBody>
      </p:sp>
    </p:spTree>
    <p:extLst>
      <p:ext uri="{BB962C8B-B14F-4D97-AF65-F5344CB8AC3E}">
        <p14:creationId xmlns:p14="http://schemas.microsoft.com/office/powerpoint/2010/main" val="95804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0" y="0"/>
            <a:ext cx="9144000" cy="765175"/>
          </a:xfrm>
          <a:prstGeom prst="rect">
            <a:avLst/>
          </a:prstGeom>
          <a:solidFill>
            <a:schemeClr val="hlink"/>
          </a:solidFill>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ar-IQ" sz="4000" smtClean="0">
                <a:solidFill>
                  <a:srgbClr val="FF0000"/>
                </a:solidFill>
              </a:rPr>
              <a:t>الحركة غير الخطية</a:t>
            </a:r>
            <a:endParaRPr lang="en-US" sz="4000">
              <a:solidFill>
                <a:srgbClr val="FF0000"/>
              </a:solidFill>
            </a:endParaRPr>
          </a:p>
        </p:txBody>
      </p:sp>
    </p:spTree>
    <p:extLst>
      <p:ext uri="{BB962C8B-B14F-4D97-AF65-F5344CB8AC3E}">
        <p14:creationId xmlns:p14="http://schemas.microsoft.com/office/powerpoint/2010/main" val="66902359"/>
      </p:ext>
    </p:extLst>
  </p:cSld>
  <p:clrMapOvr>
    <a:masterClrMapping/>
  </p:clrMapOvr>
</p:sld>
</file>

<file path=ppt/theme/theme1.xml><?xml version="1.0" encoding="utf-8"?>
<a:theme xmlns:a="http://schemas.openxmlformats.org/drawingml/2006/main" name="نسق Office">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823</Words>
  <Application>Microsoft Office PowerPoint</Application>
  <PresentationFormat>عرض على الشاشة (3:4)‏</PresentationFormat>
  <Paragraphs>87</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الباب الثالث</vt:lpstr>
      <vt:lpstr>عرض تقديمي في PowerPoint</vt:lpstr>
      <vt:lpstr>الكينماتيك: هو احد فروع البيوميكانيك والذي يعني بدراسة الحركة دراسة ظاهرية وصفية لمتغيراتها الزمانية والمكانية بصرف النظر عن القوى التي تسبب حدوث الحركة.</vt:lpstr>
      <vt:lpstr>الكميات القياسية والكميات المتجهة</vt:lpstr>
      <vt:lpstr>عرض تقديمي في PowerPoint</vt:lpstr>
      <vt:lpstr>انواع الحركات: ان الحركات التي يقوم بها الانسان تختلف من موقع لآخر، ولدراستها ميكانيكياً نصفها من حيث اشكالها الهندسية.</vt:lpstr>
      <vt:lpstr>عرض تقديمي في PowerPoint</vt:lpstr>
      <vt:lpstr>عرض تقديمي في PowerPoint</vt:lpstr>
      <vt:lpstr>عرض تقديمي في PowerPoint</vt:lpstr>
      <vt:lpstr>2. الحركات الدورانية: تحدث هذه الحركة في معظم الفعاليات الرياضية والتي يشترط لحدوثها محور للدوران سواء حركة جزء من الجسم او حركة الجسم بأكمله. </vt:lpstr>
      <vt:lpstr>الحركة الدورانية  حول محور داخلي                      حول محور خارجي</vt:lpstr>
      <vt:lpstr>الحركة المركبة (العامة): وهي حركة متكونة من مزيج من الحركتين السابقتين (انتقالية، دائرية) في الوقت نفسه.</vt:lpstr>
      <vt:lpstr>عرض تقديمي في PowerPoint</vt:lpstr>
      <vt:lpstr>تقسيم الحركة بحسب زمنها</vt:lpstr>
      <vt:lpstr>السرعة VELOCITY </vt:lpstr>
      <vt:lpstr>امثلة على ذلك:</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الباب الثالث</dc:title>
  <dc:creator>d.ali</dc:creator>
  <cp:lastModifiedBy>d.ali</cp:lastModifiedBy>
  <cp:revision>32</cp:revision>
  <dcterms:created xsi:type="dcterms:W3CDTF">2017-12-02T18:14:53Z</dcterms:created>
  <dcterms:modified xsi:type="dcterms:W3CDTF">2017-12-04T00:42:07Z</dcterms:modified>
</cp:coreProperties>
</file>