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84580" y="1270000"/>
            <a:ext cx="9966960" cy="4038600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chemeClr val="accent2"/>
                </a:solidFill>
              </a:rPr>
              <a:t>طريقة الدفاع رجل لرجل في لعبة كرة السلة</a:t>
            </a:r>
            <a:endParaRPr lang="ar-IQ" sz="96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60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3100" y="1028700"/>
            <a:ext cx="10985500" cy="5067300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  <a:p>
            <a:pPr marL="45720" indent="0" algn="just">
              <a:buNone/>
            </a:pPr>
            <a:r>
              <a:rPr lang="ar-IQ" sz="3600" dirty="0" smtClean="0">
                <a:solidFill>
                  <a:schemeClr val="accent2"/>
                </a:solidFill>
              </a:rPr>
              <a:t> </a:t>
            </a:r>
            <a:r>
              <a:rPr lang="ar-IQ" sz="3600" b="1" u="sng" dirty="0" smtClean="0">
                <a:solidFill>
                  <a:schemeClr val="accent2"/>
                </a:solidFill>
              </a:rPr>
              <a:t>الدفاع </a:t>
            </a:r>
            <a:r>
              <a:rPr lang="ar-IQ" sz="3600" b="1" u="sng" dirty="0">
                <a:solidFill>
                  <a:schemeClr val="accent2"/>
                </a:solidFill>
              </a:rPr>
              <a:t>بطريقة رجل لرجل:</a:t>
            </a:r>
            <a:r>
              <a:rPr lang="en-US" sz="3600" b="1" u="sng" dirty="0">
                <a:solidFill>
                  <a:schemeClr val="accent2"/>
                </a:solidFill>
              </a:rPr>
              <a:t>Man to Man </a:t>
            </a:r>
            <a:r>
              <a:rPr lang="en-US" sz="3600" b="1" u="sng" dirty="0" smtClean="0">
                <a:solidFill>
                  <a:schemeClr val="accent2"/>
                </a:solidFill>
              </a:rPr>
              <a:t>Defense</a:t>
            </a:r>
            <a:endParaRPr lang="en-US" sz="3600" b="1" u="sng" dirty="0">
              <a:solidFill>
                <a:schemeClr val="accent2"/>
              </a:solidFill>
            </a:endParaRPr>
          </a:p>
          <a:p>
            <a:pPr marL="45720" indent="0" algn="just">
              <a:buNone/>
            </a:pPr>
            <a:r>
              <a:rPr lang="ar-IQ" sz="3600" dirty="0">
                <a:solidFill>
                  <a:schemeClr val="tx1"/>
                </a:solidFill>
              </a:rPr>
              <a:t>تعتبر طريقة الدفاع رجل لرجل في كرة السلة من اكثر الطرق الدفاعية ايجابية حيث يتميز اداء اللاعبين </a:t>
            </a:r>
            <a:r>
              <a:rPr lang="ar-IQ" sz="3600" dirty="0" err="1">
                <a:solidFill>
                  <a:schemeClr val="tx1"/>
                </a:solidFill>
              </a:rPr>
              <a:t>بالجرآة</a:t>
            </a:r>
            <a:r>
              <a:rPr lang="ar-IQ" sz="3600" dirty="0">
                <a:solidFill>
                  <a:schemeClr val="tx1"/>
                </a:solidFill>
              </a:rPr>
              <a:t> والمحاولة المستميتة والفعالة لكسر هجوم الفريق المضاد وفرض سيطرة دفاعية على كل لاعب من لاعبي الفريق المضاد وتتطلب هذه </a:t>
            </a:r>
            <a:r>
              <a:rPr lang="ar-IQ" sz="3600" dirty="0" smtClean="0">
                <a:solidFill>
                  <a:schemeClr val="tx1"/>
                </a:solidFill>
              </a:rPr>
              <a:t>الطريقة الى لياقة بدنية عالية و </a:t>
            </a:r>
            <a:r>
              <a:rPr lang="ar-IQ" sz="3600" dirty="0">
                <a:solidFill>
                  <a:schemeClr val="tx1"/>
                </a:solidFill>
              </a:rPr>
              <a:t>اليقظة الدائمة من كل اعضاء الفريق </a:t>
            </a:r>
            <a:r>
              <a:rPr lang="ar-IQ" sz="3600" dirty="0" smtClean="0">
                <a:solidFill>
                  <a:schemeClr val="tx1"/>
                </a:solidFill>
              </a:rPr>
              <a:t>في </a:t>
            </a:r>
            <a:r>
              <a:rPr lang="ar-IQ" sz="3600" dirty="0">
                <a:solidFill>
                  <a:schemeClr val="tx1"/>
                </a:solidFill>
              </a:rPr>
              <a:t>جميع الاوقات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42285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800100"/>
            <a:ext cx="10426700" cy="52959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ar-IQ" sz="3600" dirty="0" smtClean="0"/>
              <a:t> </a:t>
            </a:r>
            <a:r>
              <a:rPr lang="ar-IQ" sz="3600" b="1" u="sng" dirty="0" smtClean="0">
                <a:solidFill>
                  <a:schemeClr val="accent2"/>
                </a:solidFill>
              </a:rPr>
              <a:t>الغرض </a:t>
            </a:r>
            <a:r>
              <a:rPr lang="ar-IQ" sz="3600" b="1" u="sng" dirty="0">
                <a:solidFill>
                  <a:schemeClr val="accent2"/>
                </a:solidFill>
              </a:rPr>
              <a:t>من طريقة الدفاع رجل لرجل </a:t>
            </a:r>
            <a:endParaRPr lang="ar-IQ" sz="3600" dirty="0"/>
          </a:p>
          <a:p>
            <a:pPr marL="45720" indent="0" algn="just">
              <a:buNone/>
            </a:pPr>
            <a:r>
              <a:rPr lang="ar-IQ" sz="3600" dirty="0">
                <a:solidFill>
                  <a:schemeClr val="tx1"/>
                </a:solidFill>
              </a:rPr>
              <a:t>هو منع الفريق المهاجم من اصابة الهدف وذلك بان يتولى كل لاعب من </a:t>
            </a:r>
            <a:r>
              <a:rPr lang="ar-IQ" sz="3600" dirty="0" err="1">
                <a:solidFill>
                  <a:schemeClr val="tx1"/>
                </a:solidFill>
              </a:rPr>
              <a:t>لاعبى</a:t>
            </a:r>
            <a:r>
              <a:rPr lang="ar-IQ" sz="3600" dirty="0">
                <a:solidFill>
                  <a:schemeClr val="tx1"/>
                </a:solidFill>
              </a:rPr>
              <a:t> الفريق المدافع احد </a:t>
            </a:r>
            <a:r>
              <a:rPr lang="ar-IQ" sz="3600" dirty="0" err="1">
                <a:solidFill>
                  <a:schemeClr val="tx1"/>
                </a:solidFill>
              </a:rPr>
              <a:t>لاعبى</a:t>
            </a:r>
            <a:r>
              <a:rPr lang="ar-IQ" sz="3600" dirty="0">
                <a:solidFill>
                  <a:schemeClr val="tx1"/>
                </a:solidFill>
              </a:rPr>
              <a:t> الفريق المهاجم محاولا حراسته ومتابعته لمنعه من استلام الكرة او التصويب على الهدف </a:t>
            </a:r>
            <a:r>
              <a:rPr lang="ar-IQ" sz="3600" dirty="0" smtClean="0">
                <a:solidFill>
                  <a:schemeClr val="tx1"/>
                </a:solidFill>
              </a:rPr>
              <a:t> </a:t>
            </a:r>
            <a:r>
              <a:rPr lang="ar-IQ" sz="3600" dirty="0">
                <a:solidFill>
                  <a:schemeClr val="tx1"/>
                </a:solidFill>
              </a:rPr>
              <a:t>اشتراكه </a:t>
            </a:r>
            <a:r>
              <a:rPr lang="ar-IQ" sz="3600" dirty="0" err="1">
                <a:solidFill>
                  <a:schemeClr val="tx1"/>
                </a:solidFill>
              </a:rPr>
              <a:t>فى</a:t>
            </a:r>
            <a:r>
              <a:rPr lang="ar-IQ" sz="3600" dirty="0">
                <a:solidFill>
                  <a:schemeClr val="tx1"/>
                </a:solidFill>
              </a:rPr>
              <a:t> تنفيذ خطة هجومية </a:t>
            </a:r>
            <a:r>
              <a:rPr lang="ar-IQ" sz="3600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ar-IQ" sz="3600" dirty="0" smtClean="0">
                <a:solidFill>
                  <a:schemeClr val="tx1"/>
                </a:solidFill>
              </a:rPr>
              <a:t>- حيث يكون مراقبه اللاعب أولا ثم الكرة ثانيا ثم المنطقة ثالثا  في هذا الدفاع .</a:t>
            </a: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02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11188700" cy="5715000"/>
          </a:xfrm>
        </p:spPr>
        <p:txBody>
          <a:bodyPr>
            <a:noAutofit/>
          </a:bodyPr>
          <a:lstStyle/>
          <a:p>
            <a:r>
              <a:rPr lang="ar-IQ" sz="2800" u="sng" dirty="0">
                <a:solidFill>
                  <a:schemeClr val="accent2"/>
                </a:solidFill>
              </a:rPr>
              <a:t>اهم النقاط </a:t>
            </a:r>
            <a:r>
              <a:rPr lang="ar-IQ" sz="2800" u="sng" dirty="0" err="1">
                <a:solidFill>
                  <a:schemeClr val="accent2"/>
                </a:solidFill>
              </a:rPr>
              <a:t>التى</a:t>
            </a:r>
            <a:r>
              <a:rPr lang="ar-IQ" sz="2800" u="sng" dirty="0">
                <a:solidFill>
                  <a:schemeClr val="accent2"/>
                </a:solidFill>
              </a:rPr>
              <a:t> يجب </a:t>
            </a:r>
            <a:r>
              <a:rPr lang="ar-IQ" sz="2800" u="sng" dirty="0" err="1">
                <a:solidFill>
                  <a:schemeClr val="accent2"/>
                </a:solidFill>
              </a:rPr>
              <a:t>مراعتها</a:t>
            </a:r>
            <a:r>
              <a:rPr lang="ar-IQ" sz="2800" u="sng" dirty="0">
                <a:solidFill>
                  <a:schemeClr val="accent2"/>
                </a:solidFill>
              </a:rPr>
              <a:t> عند تنفيذ الدفاع رجل لرجل </a:t>
            </a:r>
            <a:r>
              <a:rPr lang="ar-IQ" sz="2800" u="sng" dirty="0" smtClean="0">
                <a:solidFill>
                  <a:schemeClr val="accent2"/>
                </a:solidFill>
              </a:rPr>
              <a:t>:</a:t>
            </a:r>
            <a:endParaRPr lang="ar-IQ" sz="2800" u="sng" dirty="0">
              <a:solidFill>
                <a:schemeClr val="accent2"/>
              </a:solidFill>
            </a:endParaRPr>
          </a:p>
          <a:p>
            <a:pPr algn="just"/>
            <a:r>
              <a:rPr lang="ar-IQ" sz="2800" dirty="0" smtClean="0">
                <a:solidFill>
                  <a:schemeClr val="tx1"/>
                </a:solidFill>
              </a:rPr>
              <a:t>1.يجب </a:t>
            </a:r>
            <a:r>
              <a:rPr lang="ar-IQ" sz="2800" dirty="0">
                <a:solidFill>
                  <a:schemeClr val="tx1"/>
                </a:solidFill>
              </a:rPr>
              <a:t>على اللاعب ان يتعرف على نقاط القوة والضعف </a:t>
            </a:r>
            <a:r>
              <a:rPr lang="ar-IQ" sz="2800" dirty="0" err="1">
                <a:solidFill>
                  <a:schemeClr val="tx1"/>
                </a:solidFill>
              </a:rPr>
              <a:t>فى</a:t>
            </a:r>
            <a:r>
              <a:rPr lang="ar-IQ" sz="2800" dirty="0">
                <a:solidFill>
                  <a:schemeClr val="tx1"/>
                </a:solidFill>
              </a:rPr>
              <a:t> اللاعب المنافس حتى يستطيع ان يحد من قدراته الهجومية ويضعفها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2. يجب ان يكون المدافع سريع الاستجابة لك فعل يمكن ان يقوم به المنافس للتخلص من ملازمته له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3. على اللاعب المدافع ان يميل جهة نقطة قوة وتميز المنافس عند استلامه الكره حتى يجبره على التعامل مع الكره باليد الاقل حساسية معها </a:t>
            </a:r>
            <a:r>
              <a:rPr lang="ar-IQ" sz="2800" dirty="0" err="1">
                <a:solidFill>
                  <a:schemeClr val="tx1"/>
                </a:solidFill>
              </a:rPr>
              <a:t>وبالتالى</a:t>
            </a:r>
            <a:r>
              <a:rPr lang="ar-IQ" sz="2800" dirty="0">
                <a:solidFill>
                  <a:schemeClr val="tx1"/>
                </a:solidFill>
              </a:rPr>
              <a:t> يسهل قطعها والاستحواذ عليها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4. يجب معرفة قدرات المنافسين حتى يمكن تحديد اللاعبين المناسبين لهم من حيث </a:t>
            </a:r>
            <a:r>
              <a:rPr lang="ar-IQ" sz="2800" dirty="0" err="1">
                <a:solidFill>
                  <a:schemeClr val="tx1"/>
                </a:solidFill>
              </a:rPr>
              <a:t>السرعه</a:t>
            </a:r>
            <a:r>
              <a:rPr lang="ar-IQ" sz="2800" dirty="0">
                <a:solidFill>
                  <a:schemeClr val="tx1"/>
                </a:solidFill>
              </a:rPr>
              <a:t> الحركية ، قوة ودقة التصويب ، قوة حركات القدمين ، والمحاورة ومدى دقتها وتحكمه فيها والخداع .</a:t>
            </a:r>
          </a:p>
        </p:txBody>
      </p:sp>
    </p:spTree>
    <p:extLst>
      <p:ext uri="{BB962C8B-B14F-4D97-AF65-F5344CB8AC3E}">
        <p14:creationId xmlns:p14="http://schemas.microsoft.com/office/powerpoint/2010/main" val="30222108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6100" y="342900"/>
            <a:ext cx="10985500" cy="6210300"/>
          </a:xfrm>
        </p:spPr>
        <p:txBody>
          <a:bodyPr>
            <a:noAutofit/>
          </a:bodyPr>
          <a:lstStyle/>
          <a:p>
            <a:r>
              <a:rPr lang="ar-IQ" sz="2400" u="sng" dirty="0">
                <a:solidFill>
                  <a:schemeClr val="accent2"/>
                </a:solidFill>
              </a:rPr>
              <a:t>حا</a:t>
            </a:r>
            <a:r>
              <a:rPr lang="ar-IQ" sz="2800" u="sng" dirty="0">
                <a:solidFill>
                  <a:schemeClr val="accent2"/>
                </a:solidFill>
              </a:rPr>
              <a:t>لات استخدام الدفاع رجل لرجل </a:t>
            </a:r>
            <a:r>
              <a:rPr lang="ar-IQ" sz="2800" u="sng" dirty="0" smtClean="0">
                <a:solidFill>
                  <a:schemeClr val="accent2"/>
                </a:solidFill>
              </a:rPr>
              <a:t>:</a:t>
            </a:r>
            <a:endParaRPr lang="ar-IQ" sz="2800" u="sng" dirty="0">
              <a:solidFill>
                <a:schemeClr val="accent2"/>
              </a:solidFill>
            </a:endParaRP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1. اذا كان المهاجمون قليلو الخبرة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2. اذا كانت الياقة البدنية عالية بالنسبة </a:t>
            </a:r>
            <a:r>
              <a:rPr lang="ar-IQ" sz="2800" dirty="0" smtClean="0">
                <a:solidFill>
                  <a:schemeClr val="tx1"/>
                </a:solidFill>
              </a:rPr>
              <a:t>للمدافعين وضعيفة بالنية </a:t>
            </a:r>
            <a:r>
              <a:rPr lang="ar-IQ" sz="2800" dirty="0">
                <a:solidFill>
                  <a:schemeClr val="tx1"/>
                </a:solidFill>
              </a:rPr>
              <a:t>للمهاجمين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3. اذا كان الفريق المدافع مهزوما ، وهناك دقائق معدودة من المباراة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4. عند ضعف مستوى المهارات الاساسية عند المهاجمين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5. عند اجادة الفريق المدافع للمهارات الاساسية الدفاعية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6. اذا كان من بين افراد الفريق المهاجم من يجيد التصويب من مسافات بعيدة ومتوسطة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7. اذا تمكن الفريق المهاجم من التغلب على طريقة الدفاع عن المنطقة 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8. اذا تعمد الفريق المهاجم الاحتفاظ بالكرة اطول فترة ممكنة تبعا لتكتيك معين .</a:t>
            </a:r>
          </a:p>
        </p:txBody>
      </p:sp>
    </p:spTree>
    <p:extLst>
      <p:ext uri="{BB962C8B-B14F-4D97-AF65-F5344CB8AC3E}">
        <p14:creationId xmlns:p14="http://schemas.microsoft.com/office/powerpoint/2010/main" val="13277452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6000">
        <p15:prstTrans prst="peelOff"/>
      </p:transition>
    </mc:Choice>
    <mc:Fallback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079500"/>
            <a:ext cx="9872871" cy="5016500"/>
          </a:xfrm>
        </p:spPr>
        <p:txBody>
          <a:bodyPr>
            <a:normAutofit/>
          </a:bodyPr>
          <a:lstStyle/>
          <a:p>
            <a:r>
              <a:rPr lang="ar-IQ" sz="4000" u="sng" dirty="0" smtClean="0">
                <a:solidFill>
                  <a:schemeClr val="accent2"/>
                </a:solidFill>
              </a:rPr>
              <a:t>أنواع طريقه هذه الدفاع هي :</a:t>
            </a:r>
          </a:p>
          <a:p>
            <a:pPr marL="45720" indent="0">
              <a:buNone/>
            </a:pPr>
            <a:r>
              <a:rPr lang="ar-IQ" sz="4000" dirty="0">
                <a:solidFill>
                  <a:schemeClr val="tx1"/>
                </a:solidFill>
              </a:rPr>
              <a:t> </a:t>
            </a:r>
            <a:r>
              <a:rPr lang="ar-IQ" sz="4000" dirty="0" smtClean="0">
                <a:solidFill>
                  <a:schemeClr val="tx1"/>
                </a:solidFill>
              </a:rPr>
              <a:t>1- الدفاع نصف </a:t>
            </a:r>
            <a:r>
              <a:rPr lang="ar-IQ" sz="4000" dirty="0" err="1" smtClean="0">
                <a:solidFill>
                  <a:schemeClr val="tx1"/>
                </a:solidFill>
              </a:rPr>
              <a:t>الساحه</a:t>
            </a:r>
            <a:r>
              <a:rPr lang="ar-IQ" sz="4000" dirty="0" smtClean="0">
                <a:solidFill>
                  <a:schemeClr val="tx1"/>
                </a:solidFill>
              </a:rPr>
              <a:t> .</a:t>
            </a:r>
          </a:p>
          <a:p>
            <a:pPr marL="45720" indent="0">
              <a:buNone/>
            </a:pPr>
            <a:r>
              <a:rPr lang="ar-IQ" sz="4000" dirty="0" smtClean="0">
                <a:solidFill>
                  <a:schemeClr val="tx1"/>
                </a:solidFill>
              </a:rPr>
              <a:t> 2- الدفاع الملعب </a:t>
            </a:r>
            <a:r>
              <a:rPr lang="ar-IQ" sz="4000" dirty="0" err="1" smtClean="0">
                <a:solidFill>
                  <a:schemeClr val="tx1"/>
                </a:solidFill>
              </a:rPr>
              <a:t>باكملة</a:t>
            </a:r>
            <a:r>
              <a:rPr lang="ar-IQ" sz="4000" dirty="0" smtClean="0">
                <a:solidFill>
                  <a:schemeClr val="tx1"/>
                </a:solidFill>
              </a:rPr>
              <a:t> .</a:t>
            </a:r>
          </a:p>
          <a:p>
            <a:pPr marL="45720" indent="0">
              <a:buNone/>
            </a:pPr>
            <a:r>
              <a:rPr lang="ar-IQ" sz="4000" dirty="0">
                <a:solidFill>
                  <a:schemeClr val="tx1"/>
                </a:solidFill>
              </a:rPr>
              <a:t> </a:t>
            </a:r>
            <a:r>
              <a:rPr lang="ar-IQ" sz="4000" dirty="0" smtClean="0">
                <a:solidFill>
                  <a:schemeClr val="tx1"/>
                </a:solidFill>
              </a:rPr>
              <a:t>3- الدفاع المنطقة المحرمة ( منطقة الزون ) .</a:t>
            </a:r>
            <a:endParaRPr lang="ar-IQ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756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038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ar-IQ" sz="9600" b="1" dirty="0" smtClean="0">
                <a:solidFill>
                  <a:schemeClr val="accent2"/>
                </a:solidFill>
              </a:rPr>
              <a:t> </a:t>
            </a:r>
            <a:r>
              <a:rPr lang="ar-IQ" sz="9600" b="1" i="1" dirty="0" smtClean="0">
                <a:solidFill>
                  <a:schemeClr val="accent2"/>
                </a:solidFill>
              </a:rPr>
              <a:t>شكــــرا لكـــم </a:t>
            </a:r>
            <a:endParaRPr lang="ar-IQ" sz="9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900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 advTm="15000">
        <p15:prstTrans prst="peelOff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52</TotalTime>
  <Words>381</Words>
  <Application>Microsoft Office PowerPoint</Application>
  <PresentationFormat>ملء الشاشة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Corbel</vt:lpstr>
      <vt:lpstr>Tahoma</vt:lpstr>
      <vt:lpstr>الأساس</vt:lpstr>
      <vt:lpstr>طريقة الدفاع رجل لرجل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7</cp:revision>
  <dcterms:created xsi:type="dcterms:W3CDTF">2018-12-10T14:11:51Z</dcterms:created>
  <dcterms:modified xsi:type="dcterms:W3CDTF">2018-12-10T15:04:05Z</dcterms:modified>
</cp:coreProperties>
</file>