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11/10/2018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6000">
        <p14:vortex dir="r"/>
      </p:transition>
    </mc:Choice>
    <mc:Fallback>
      <p:transition spd="slow" advTm="16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6000">
        <p14:vortex dir="r"/>
      </p:transition>
    </mc:Choice>
    <mc:Fallback>
      <p:transition spd="slow" advTm="16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6000">
        <p14:vortex dir="r"/>
      </p:transition>
    </mc:Choice>
    <mc:Fallback>
      <p:transition spd="slow" advTm="16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6000">
        <p14:vortex dir="r"/>
      </p:transition>
    </mc:Choice>
    <mc:Fallback>
      <p:transition spd="slow" advTm="16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6000">
        <p14:vortex dir="r"/>
      </p:transition>
    </mc:Choice>
    <mc:Fallback>
      <p:transition spd="slow" advTm="16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6000">
        <p14:vortex dir="r"/>
      </p:transition>
    </mc:Choice>
    <mc:Fallback>
      <p:transition spd="slow" advTm="16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6000">
        <p14:vortex dir="r"/>
      </p:transition>
    </mc:Choice>
    <mc:Fallback>
      <p:transition spd="slow" advTm="16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6000">
        <p14:vortex dir="r"/>
      </p:transition>
    </mc:Choice>
    <mc:Fallback>
      <p:transition spd="slow" advTm="16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6000">
        <p14:vortex dir="r"/>
      </p:transition>
    </mc:Choice>
    <mc:Fallback>
      <p:transition spd="slow" advTm="16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6000">
        <p14:vortex dir="r"/>
      </p:transition>
    </mc:Choice>
    <mc:Fallback>
      <p:transition spd="slow" advTm="16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6000">
        <p14:vortex dir="r"/>
      </p:transition>
    </mc:Choice>
    <mc:Fallback>
      <p:transition spd="slow" advTm="16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11/10/2018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>
    <mc:Choice xmlns:p14="http://schemas.microsoft.com/office/powerpoint/2010/main" Requires="p14">
      <p:transition spd="slow" p14:dur="4000" advTm="16000">
        <p14:vortex dir="r"/>
      </p:transition>
    </mc:Choice>
    <mc:Fallback>
      <p:transition spd="slow" advTm="16000">
        <p:fade/>
      </p:transition>
    </mc:Fallback>
  </mc:AlternateConten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r" defTabSz="914400" rtl="1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97280" y="1219200"/>
            <a:ext cx="9977120" cy="4064000"/>
          </a:xfrm>
        </p:spPr>
        <p:txBody>
          <a:bodyPr>
            <a:noAutofit/>
          </a:bodyPr>
          <a:lstStyle/>
          <a:p>
            <a:r>
              <a:rPr lang="ar-IQ" sz="9600" i="1" dirty="0" smtClean="0">
                <a:solidFill>
                  <a:srgbClr val="002060"/>
                </a:solidFill>
              </a:rPr>
              <a:t>ملابس لاعبين في  لعبة  كرة السلة </a:t>
            </a:r>
            <a:endParaRPr lang="ar-IQ" sz="96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201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6000">
        <p14:vortex dir="r"/>
      </p:transition>
    </mc:Choice>
    <mc:Fallback>
      <p:transition spd="slow" advTm="1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43000" y="1155700"/>
            <a:ext cx="10147300" cy="4940300"/>
          </a:xfrm>
        </p:spPr>
        <p:txBody>
          <a:bodyPr>
            <a:normAutofit/>
          </a:bodyPr>
          <a:lstStyle/>
          <a:p>
            <a:pPr algn="just"/>
            <a:r>
              <a:rPr lang="ar-IQ" sz="3600" dirty="0" smtClean="0">
                <a:solidFill>
                  <a:schemeClr val="tx1"/>
                </a:solidFill>
              </a:rPr>
              <a:t> يجب ان يكون اللاعب مؤهل للعب في لعبة كرة      السلة .</a:t>
            </a:r>
          </a:p>
          <a:p>
            <a:pPr algn="just"/>
            <a:r>
              <a:rPr lang="ar-IQ" sz="3600" dirty="0" smtClean="0">
                <a:solidFill>
                  <a:schemeClr val="tx1"/>
                </a:solidFill>
              </a:rPr>
              <a:t> ونقصد </a:t>
            </a:r>
            <a:r>
              <a:rPr lang="ar-IQ" sz="3600" dirty="0" smtClean="0">
                <a:solidFill>
                  <a:schemeClr val="accent2"/>
                </a:solidFill>
              </a:rPr>
              <a:t>باللاعب المؤهل </a:t>
            </a:r>
            <a:r>
              <a:rPr lang="ar-IQ" sz="3600" dirty="0" smtClean="0">
                <a:solidFill>
                  <a:schemeClr val="tx1"/>
                </a:solidFill>
              </a:rPr>
              <a:t>: هو اللاعب الذي يكون مؤهلا للعب عندما يقر رسميا للعب ضمن الفريق طبقا للقوانين المتبعة من قبل المنظمة او </a:t>
            </a:r>
            <a:r>
              <a:rPr lang="ar-IQ" sz="3600" smtClean="0">
                <a:solidFill>
                  <a:schemeClr val="tx1"/>
                </a:solidFill>
              </a:rPr>
              <a:t>الجهة المسؤولة </a:t>
            </a:r>
            <a:r>
              <a:rPr lang="ar-IQ" sz="3600" dirty="0" smtClean="0">
                <a:solidFill>
                  <a:schemeClr val="tx1"/>
                </a:solidFill>
              </a:rPr>
              <a:t>عليهم .</a:t>
            </a:r>
            <a:endParaRPr lang="ar-IQ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789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6000">
        <p14:vortex dir="r"/>
      </p:transition>
    </mc:Choice>
    <mc:Fallback>
      <p:transition spd="slow" advTm="1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43000" y="1066800"/>
            <a:ext cx="9872871" cy="5029200"/>
          </a:xfrm>
        </p:spPr>
        <p:txBody>
          <a:bodyPr>
            <a:normAutofit/>
          </a:bodyPr>
          <a:lstStyle/>
          <a:p>
            <a:pPr algn="just"/>
            <a:r>
              <a:rPr lang="ar-IQ" sz="3200" dirty="0" smtClean="0">
                <a:solidFill>
                  <a:schemeClr val="tx1"/>
                </a:solidFill>
              </a:rPr>
              <a:t>تتكون لعبة كرة السلة من فرقين (اثنان) ومن (خمسة) لاعبين ، وهدف كل فريق ان يسجل في سلة المنافس ويمنع الفريق الاخر من التهديف .</a:t>
            </a:r>
          </a:p>
          <a:p>
            <a:pPr algn="just"/>
            <a:r>
              <a:rPr lang="ar-IQ" sz="3200" dirty="0" smtClean="0">
                <a:solidFill>
                  <a:schemeClr val="tx1"/>
                </a:solidFill>
              </a:rPr>
              <a:t>ويتكون كل فريق من (اثنى عشر ) لاعب ، حيث يجلسون على منصة الاحتياط .</a:t>
            </a:r>
          </a:p>
          <a:p>
            <a:pPr algn="just"/>
            <a:r>
              <a:rPr lang="ar-IQ" sz="3200" dirty="0" smtClean="0">
                <a:solidFill>
                  <a:schemeClr val="tx1"/>
                </a:solidFill>
              </a:rPr>
              <a:t>ومن ضمنهم عند الجلوس على هذه المنصة هو  المدرب و مساعد المدرب والمعالج طبيعي واحصائي والمترجم  ، وليس مسموح الوقوف لأي من الحاضرين فقط المدرب يسمح له الوقوف وبشكل قانوني .</a:t>
            </a:r>
          </a:p>
        </p:txBody>
      </p:sp>
    </p:spTree>
    <p:extLst>
      <p:ext uri="{BB962C8B-B14F-4D97-AF65-F5344CB8AC3E}">
        <p14:creationId xmlns:p14="http://schemas.microsoft.com/office/powerpoint/2010/main" val="2944634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6000">
        <p14:vortex dir="r"/>
      </p:transition>
    </mc:Choice>
    <mc:Fallback>
      <p:transition spd="slow" advTm="1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27100" y="1054100"/>
            <a:ext cx="10236200" cy="5041900"/>
          </a:xfrm>
        </p:spPr>
        <p:txBody>
          <a:bodyPr/>
          <a:lstStyle/>
          <a:p>
            <a:pPr marL="45720" indent="0" algn="just">
              <a:buNone/>
            </a:pPr>
            <a:r>
              <a:rPr lang="ar-IQ" sz="3200" b="1" dirty="0" smtClean="0">
                <a:solidFill>
                  <a:schemeClr val="accent2"/>
                </a:solidFill>
              </a:rPr>
              <a:t> ملابس اللاعبين :</a:t>
            </a:r>
          </a:p>
          <a:p>
            <a:pPr marL="45720" indent="0" algn="just">
              <a:buNone/>
            </a:pPr>
            <a:r>
              <a:rPr lang="ar-IQ" sz="3200" dirty="0" smtClean="0">
                <a:solidFill>
                  <a:schemeClr val="tx1"/>
                </a:solidFill>
              </a:rPr>
              <a:t> يجب ان تتكون ملابس أعضاء الفريق من :</a:t>
            </a:r>
          </a:p>
          <a:p>
            <a:pPr marL="45720" indent="0" algn="just">
              <a:buNone/>
            </a:pPr>
            <a:r>
              <a:rPr lang="ar-IQ" sz="3200" dirty="0">
                <a:solidFill>
                  <a:schemeClr val="tx1"/>
                </a:solidFill>
              </a:rPr>
              <a:t> </a:t>
            </a:r>
            <a:r>
              <a:rPr lang="ar-IQ" sz="3200" dirty="0" smtClean="0">
                <a:solidFill>
                  <a:schemeClr val="tx1"/>
                </a:solidFill>
              </a:rPr>
              <a:t>1- قمصان من نفس اللون أي (فأنيله ، شورت ) اللون واحد .</a:t>
            </a:r>
          </a:p>
          <a:p>
            <a:pPr marL="45720" indent="0" algn="just">
              <a:buNone/>
            </a:pPr>
            <a:r>
              <a:rPr lang="ar-IQ" sz="3200" dirty="0" smtClean="0">
                <a:solidFill>
                  <a:schemeClr val="tx1"/>
                </a:solidFill>
              </a:rPr>
              <a:t> 2-يجب ان يضع قمصانهم داخل سراويلهم اثناء المباراة .</a:t>
            </a:r>
          </a:p>
          <a:p>
            <a:pPr marL="45720" indent="0" algn="just">
              <a:buNone/>
            </a:pPr>
            <a:r>
              <a:rPr lang="ar-IQ" sz="3200" dirty="0">
                <a:solidFill>
                  <a:schemeClr val="tx1"/>
                </a:solidFill>
              </a:rPr>
              <a:t> </a:t>
            </a:r>
            <a:r>
              <a:rPr lang="ar-IQ" sz="3200" dirty="0" smtClean="0">
                <a:solidFill>
                  <a:schemeClr val="tx1"/>
                </a:solidFill>
              </a:rPr>
              <a:t>3- يجوز ارتداء المشدات السفلية التي تمتد داخل السراويل ، على ان يكون نفس اللون ولا تظهر من الأسفل .</a:t>
            </a:r>
          </a:p>
          <a:p>
            <a:endParaRPr lang="ar-IQ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319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6000">
        <p14:vortex dir="r"/>
      </p:transition>
    </mc:Choice>
    <mc:Fallback>
      <p:transition spd="slow" advTm="1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74700" y="584200"/>
            <a:ext cx="10604500" cy="5715000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ar-IQ" sz="3200" dirty="0">
                <a:solidFill>
                  <a:schemeClr val="tx1"/>
                </a:solidFill>
              </a:rPr>
              <a:t> </a:t>
            </a:r>
            <a:r>
              <a:rPr lang="ar-IQ" sz="3200" dirty="0" smtClean="0">
                <a:solidFill>
                  <a:schemeClr val="tx1"/>
                </a:solidFill>
              </a:rPr>
              <a:t>4- يجب على اللاعب ان يرتدي القميص مرقم من الامام والخلف بأرقام </a:t>
            </a:r>
            <a:r>
              <a:rPr lang="ar-IQ" sz="3200" dirty="0" err="1" smtClean="0">
                <a:solidFill>
                  <a:schemeClr val="tx1"/>
                </a:solidFill>
              </a:rPr>
              <a:t>واضحةوبالوان</a:t>
            </a:r>
            <a:r>
              <a:rPr lang="ar-IQ" sz="3200" dirty="0" smtClean="0">
                <a:solidFill>
                  <a:schemeClr val="tx1"/>
                </a:solidFill>
              </a:rPr>
              <a:t> موحدة مغايرة للألوان قميص اللعب. </a:t>
            </a:r>
          </a:p>
          <a:p>
            <a:pPr marL="45720" indent="0" algn="just">
              <a:buNone/>
            </a:pPr>
            <a:r>
              <a:rPr lang="ar-IQ" sz="3200" dirty="0">
                <a:solidFill>
                  <a:schemeClr val="tx1"/>
                </a:solidFill>
              </a:rPr>
              <a:t> </a:t>
            </a:r>
            <a:r>
              <a:rPr lang="ar-IQ" sz="3200" dirty="0" smtClean="0">
                <a:solidFill>
                  <a:schemeClr val="tx1"/>
                </a:solidFill>
              </a:rPr>
              <a:t>5 - الأرقام تبدأ من  رقم (1) الى رقم (99) .</a:t>
            </a:r>
          </a:p>
          <a:p>
            <a:pPr marL="45720" indent="0" algn="just">
              <a:buNone/>
            </a:pPr>
            <a:r>
              <a:rPr lang="ar-IQ" sz="3200" dirty="0">
                <a:solidFill>
                  <a:schemeClr val="tx1"/>
                </a:solidFill>
              </a:rPr>
              <a:t> </a:t>
            </a:r>
            <a:r>
              <a:rPr lang="ar-IQ" sz="3200" dirty="0" smtClean="0">
                <a:solidFill>
                  <a:schemeClr val="tx1"/>
                </a:solidFill>
              </a:rPr>
              <a:t>6- طول الأرقام  من الخلف (20سم) .</a:t>
            </a:r>
          </a:p>
          <a:p>
            <a:pPr marL="45720" indent="0" algn="just">
              <a:buNone/>
            </a:pPr>
            <a:r>
              <a:rPr lang="ar-IQ" sz="3200" dirty="0">
                <a:solidFill>
                  <a:schemeClr val="tx1"/>
                </a:solidFill>
              </a:rPr>
              <a:t> </a:t>
            </a:r>
            <a:r>
              <a:rPr lang="ar-IQ" sz="3200" dirty="0" smtClean="0">
                <a:solidFill>
                  <a:schemeClr val="tx1"/>
                </a:solidFill>
              </a:rPr>
              <a:t>7- طول الأرقام  من الامام (10سم) .</a:t>
            </a:r>
          </a:p>
          <a:p>
            <a:pPr marL="45720" indent="0" algn="just">
              <a:buNone/>
            </a:pPr>
            <a:r>
              <a:rPr lang="ar-IQ" sz="3200" dirty="0">
                <a:solidFill>
                  <a:schemeClr val="tx1"/>
                </a:solidFill>
              </a:rPr>
              <a:t> </a:t>
            </a:r>
            <a:r>
              <a:rPr lang="ar-IQ" sz="3200" dirty="0" smtClean="0">
                <a:solidFill>
                  <a:schemeClr val="tx1"/>
                </a:solidFill>
              </a:rPr>
              <a:t>8-لايسمع للاعبين ارتداء(واقيات الاصبع،اليد،الرسغ المصنوعة من المعدن او البلاستك او أي ماده صلبه )لأنها تسبب أصابه للاعبين الاخرين .</a:t>
            </a:r>
          </a:p>
          <a:p>
            <a:pPr algn="just"/>
            <a:r>
              <a:rPr lang="ar-IQ" sz="3200" dirty="0" smtClean="0">
                <a:solidFill>
                  <a:schemeClr val="tx1"/>
                </a:solidFill>
              </a:rPr>
              <a:t>وان اهم شيء  في لعبة كرة السلة هو الحفاظ على سلامة اللاعبين .</a:t>
            </a:r>
            <a:endParaRPr lang="ar-IQ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506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6000">
        <p14:vortex dir="r"/>
      </p:transition>
    </mc:Choice>
    <mc:Fallback>
      <p:transition spd="slow" advTm="16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00100" y="673100"/>
            <a:ext cx="10655300" cy="5422900"/>
          </a:xfrm>
        </p:spPr>
        <p:txBody>
          <a:bodyPr>
            <a:normAutofit/>
          </a:bodyPr>
          <a:lstStyle/>
          <a:p>
            <a:pPr algn="just"/>
            <a:r>
              <a:rPr lang="ar-IQ" sz="3200" b="1" dirty="0" smtClean="0">
                <a:solidFill>
                  <a:schemeClr val="accent2"/>
                </a:solidFill>
              </a:rPr>
              <a:t>الالوان ملابس اللاعبين :</a:t>
            </a:r>
          </a:p>
          <a:p>
            <a:pPr marL="45720" indent="0" algn="just">
              <a:buNone/>
            </a:pPr>
            <a:r>
              <a:rPr lang="ar-IQ" sz="3200" dirty="0" smtClean="0">
                <a:solidFill>
                  <a:schemeClr val="tx1"/>
                </a:solidFill>
              </a:rPr>
              <a:t>   حيث كل فريق يجب ان تكون الوانه مختلفة حيث ان :</a:t>
            </a:r>
          </a:p>
          <a:p>
            <a:pPr marL="45720" indent="0" algn="just">
              <a:buNone/>
            </a:pPr>
            <a:r>
              <a:rPr lang="ar-IQ" sz="3200" dirty="0">
                <a:solidFill>
                  <a:schemeClr val="tx1"/>
                </a:solidFill>
              </a:rPr>
              <a:t> </a:t>
            </a:r>
            <a:r>
              <a:rPr lang="ar-IQ" sz="3200" dirty="0" smtClean="0">
                <a:solidFill>
                  <a:schemeClr val="tx1"/>
                </a:solidFill>
              </a:rPr>
              <a:t> 1- اللون الفاتح هو (الفريق المضيف ) ويذكر اسمة أولا .</a:t>
            </a:r>
          </a:p>
          <a:p>
            <a:pPr marL="45720" indent="0" algn="just">
              <a:buNone/>
            </a:pPr>
            <a:r>
              <a:rPr lang="ar-IQ" sz="3200" dirty="0">
                <a:solidFill>
                  <a:schemeClr val="tx1"/>
                </a:solidFill>
              </a:rPr>
              <a:t> </a:t>
            </a:r>
            <a:r>
              <a:rPr lang="ar-IQ" sz="3200" dirty="0" smtClean="0">
                <a:solidFill>
                  <a:schemeClr val="tx1"/>
                </a:solidFill>
              </a:rPr>
              <a:t>  2- اللون الداكن هو ( الفريق الزائر) ويذكر اسمة ثانيا .</a:t>
            </a:r>
          </a:p>
          <a:p>
            <a:pPr algn="just"/>
            <a:r>
              <a:rPr lang="ar-IQ" sz="3200" dirty="0" smtClean="0">
                <a:solidFill>
                  <a:schemeClr val="tx1"/>
                </a:solidFill>
              </a:rPr>
              <a:t>حيث ان اللون مثلا اللون ابيض والون اسود ، سوف يكون اللون الأبيض  الفريق المضيف ، واللون الأسود  الفريق الزائر .</a:t>
            </a:r>
          </a:p>
          <a:p>
            <a:pPr algn="just"/>
            <a:r>
              <a:rPr lang="ar-IQ" sz="3200" dirty="0" smtClean="0">
                <a:solidFill>
                  <a:schemeClr val="tx1"/>
                </a:solidFill>
              </a:rPr>
              <a:t>او اللون اصفر واللون اخضر ، سوف يكون اللون الأصفر الفريق المضيف ، واللون اخضر الفريق الزائر .</a:t>
            </a:r>
            <a:endParaRPr lang="ar-IQ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970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6000">
        <p14:vortex dir="r"/>
      </p:transition>
    </mc:Choice>
    <mc:Fallback>
      <p:transition spd="slow" advTm="16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ar-IQ" sz="9600" b="1" i="1" dirty="0" smtClean="0">
                <a:solidFill>
                  <a:srgbClr val="002060"/>
                </a:solidFill>
              </a:rPr>
              <a:t>شكــــرا لكــــم </a:t>
            </a:r>
            <a:endParaRPr lang="ar-IQ" sz="96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982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6000">
        <p14:vortex dir="r"/>
      </p:transition>
    </mc:Choice>
    <mc:Fallback>
      <p:transition spd="slow" advTm="16000">
        <p:fade/>
      </p:transition>
    </mc:Fallback>
  </mc:AlternateContent>
</p:sld>
</file>

<file path=ppt/theme/theme1.xml><?xml version="1.0" encoding="utf-8"?>
<a:theme xmlns:a="http://schemas.openxmlformats.org/drawingml/2006/main" name="الأساس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TM03457444[[fn=أساس]]</Template>
  <TotalTime>58</TotalTime>
  <Words>354</Words>
  <Application>Microsoft Office PowerPoint</Application>
  <PresentationFormat>ملء الشاشة</PresentationFormat>
  <Paragraphs>24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Corbel</vt:lpstr>
      <vt:lpstr>Tahoma</vt:lpstr>
      <vt:lpstr>الأساس</vt:lpstr>
      <vt:lpstr>ملابس لاعبين في  لعبة  كرة السلة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متطلبات لاعب كرة السلة</dc:title>
  <dc:creator>DR.Ahmed Saker 2O14</dc:creator>
  <cp:lastModifiedBy>DR.Ahmed Saker 2O14</cp:lastModifiedBy>
  <cp:revision>9</cp:revision>
  <dcterms:created xsi:type="dcterms:W3CDTF">2018-11-10T10:07:40Z</dcterms:created>
  <dcterms:modified xsi:type="dcterms:W3CDTF">2018-11-10T11:06:35Z</dcterms:modified>
</cp:coreProperties>
</file>