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63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4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ar-IQ" sz="9600" i="1" dirty="0" smtClean="0">
                <a:solidFill>
                  <a:srgbClr val="FF0000"/>
                </a:solidFill>
              </a:rPr>
              <a:t>تشكيلات دفاع  عن المنطقة الجزء الاول</a:t>
            </a:r>
            <a:endParaRPr lang="ar-IQ" sz="9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278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60400" y="631064"/>
            <a:ext cx="10866192" cy="573163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ar-IQ" sz="3600" b="1" u="sng" dirty="0" smtClean="0">
                <a:solidFill>
                  <a:srgbClr val="FF0000"/>
                </a:solidFill>
              </a:rPr>
              <a:t> التشكيل الدفاعي (2 – 1 – 2 ) :</a:t>
            </a:r>
          </a:p>
          <a:p>
            <a:pPr algn="just"/>
            <a:r>
              <a:rPr lang="ar-IQ" sz="3600" dirty="0" smtClean="0"/>
              <a:t>ان هذه النوع من الدفاع يلعب بي لاعب الزوايا قرب خط الرمية الحرة ، بينما يكون موقع اللاعب الدفاعي الأوسط  في وسط منطقة الرمي الحرة ،اما اللاعبون </a:t>
            </a:r>
            <a:r>
              <a:rPr lang="ar-IQ" sz="3600" dirty="0" err="1" smtClean="0"/>
              <a:t>الخلفيون</a:t>
            </a:r>
            <a:r>
              <a:rPr lang="ar-IQ" sz="3600" dirty="0" smtClean="0"/>
              <a:t> فيجب ان يكونوا طوال القامة لضرورة استلام الكرات المرتدة ويكون موقعهم خلفا على الزوايا ، والجانبيين البعيدين عن منطقة المحرمة (الزون) . </a:t>
            </a:r>
          </a:p>
          <a:p>
            <a:pPr algn="just"/>
            <a:r>
              <a:rPr lang="ar-IQ" sz="3600" dirty="0" smtClean="0"/>
              <a:t>ويستعمل هذا النوع من الدفاع ضد الهجوم بوسط واحد .</a:t>
            </a:r>
          </a:p>
          <a:p>
            <a:pPr algn="just"/>
            <a:r>
              <a:rPr lang="ar-IQ" sz="3600" dirty="0" smtClean="0"/>
              <a:t>حيث كل تشكيلة يكون لها نقاط قوة ونقاط ضعف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1606538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476518" y="450761"/>
            <a:ext cx="10998558" cy="58727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IQ" sz="3600" b="1" dirty="0" smtClean="0">
                <a:solidFill>
                  <a:srgbClr val="FF0000"/>
                </a:solidFill>
              </a:rPr>
              <a:t>التشكيل الدفاعي (2-1-2 ) </a:t>
            </a:r>
            <a:r>
              <a:rPr lang="ar-IQ" sz="3600" b="1" dirty="0" smtClean="0">
                <a:solidFill>
                  <a:srgbClr val="FF0000"/>
                </a:solidFill>
              </a:rPr>
              <a:t>:</a:t>
            </a:r>
            <a:endParaRPr lang="ar-IQ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IQ" sz="3600" b="1" u="sng" dirty="0" smtClean="0"/>
              <a:t>نقاط القوة </a:t>
            </a:r>
            <a:r>
              <a:rPr lang="ar-IQ" sz="3600" b="1" u="sng" dirty="0" smtClean="0"/>
              <a:t>:</a:t>
            </a:r>
          </a:p>
          <a:p>
            <a:pPr marL="0" indent="0">
              <a:buNone/>
            </a:pPr>
            <a:r>
              <a:rPr lang="ar-IQ" sz="3200" dirty="0" smtClean="0"/>
              <a:t>1- يشكل لاعبو الخط الخلفي مع لاعب الوسط مثلث دفاعي قوي لاستلام الكرات المرتدة .</a:t>
            </a:r>
            <a:endParaRPr lang="ar-IQ" sz="3200" dirty="0"/>
          </a:p>
          <a:p>
            <a:pPr marL="0" indent="0" algn="just">
              <a:buNone/>
            </a:pPr>
            <a:r>
              <a:rPr lang="ar-IQ" sz="3200" dirty="0" smtClean="0"/>
              <a:t>2- </a:t>
            </a:r>
            <a:r>
              <a:rPr lang="ar-IQ" sz="3200" dirty="0" smtClean="0"/>
              <a:t>دفاع </a:t>
            </a:r>
            <a:r>
              <a:rPr lang="ar-IQ" sz="3200" dirty="0"/>
              <a:t>قوي ضد التصويب من </a:t>
            </a:r>
            <a:r>
              <a:rPr lang="ar-IQ" sz="3200" dirty="0" smtClean="0"/>
              <a:t>المناطق القريبة </a:t>
            </a:r>
            <a:r>
              <a:rPr lang="ar-IQ" sz="3200" dirty="0"/>
              <a:t>من </a:t>
            </a:r>
            <a:r>
              <a:rPr lang="ar-IQ" sz="3200" dirty="0" smtClean="0"/>
              <a:t>السلة .</a:t>
            </a:r>
            <a:endParaRPr lang="ar-IQ" sz="3200" dirty="0"/>
          </a:p>
          <a:p>
            <a:pPr marL="0" indent="0" algn="just">
              <a:buNone/>
            </a:pPr>
            <a:r>
              <a:rPr lang="ar-IQ" sz="3200" dirty="0" smtClean="0"/>
              <a:t>3- </a:t>
            </a:r>
            <a:r>
              <a:rPr lang="ar-IQ" sz="3200" dirty="0" smtClean="0"/>
              <a:t>اسهل التشكيلات </a:t>
            </a:r>
            <a:r>
              <a:rPr lang="ar-IQ" sz="3200" dirty="0"/>
              <a:t>التي تساعد </a:t>
            </a:r>
            <a:r>
              <a:rPr lang="ar-IQ" sz="3200" dirty="0" smtClean="0"/>
              <a:t>على </a:t>
            </a:r>
            <a:r>
              <a:rPr lang="ar-IQ" sz="3200" dirty="0"/>
              <a:t>الحصول </a:t>
            </a:r>
            <a:r>
              <a:rPr lang="ar-IQ" sz="3200" dirty="0" smtClean="0"/>
              <a:t>على الكرات المرتدة </a:t>
            </a:r>
            <a:r>
              <a:rPr lang="ar-IQ" sz="3200" dirty="0"/>
              <a:t>من </a:t>
            </a:r>
            <a:r>
              <a:rPr lang="ar-IQ" sz="3200" dirty="0" smtClean="0"/>
              <a:t>الهدف .</a:t>
            </a:r>
            <a:endParaRPr lang="ar-IQ" sz="3200" dirty="0"/>
          </a:p>
          <a:p>
            <a:pPr marL="0" indent="0" algn="just">
              <a:buNone/>
            </a:pPr>
            <a:r>
              <a:rPr lang="ar-IQ" sz="3200" dirty="0" smtClean="0"/>
              <a:t>4- </a:t>
            </a:r>
            <a:r>
              <a:rPr lang="ar-IQ" sz="3200" dirty="0" smtClean="0"/>
              <a:t>دفاع </a:t>
            </a:r>
            <a:r>
              <a:rPr lang="ar-IQ" sz="3200" dirty="0"/>
              <a:t>قوي ضد اختراق وتقدم أي </a:t>
            </a:r>
            <a:r>
              <a:rPr lang="ar-IQ" sz="3200" dirty="0" smtClean="0"/>
              <a:t>مهاجم </a:t>
            </a:r>
            <a:r>
              <a:rPr lang="ar-IQ" sz="3200" dirty="0"/>
              <a:t>بالكرة </a:t>
            </a:r>
            <a:r>
              <a:rPr lang="ar-IQ" sz="3200" dirty="0" smtClean="0"/>
              <a:t>نحو الهدف .</a:t>
            </a:r>
            <a:endParaRPr lang="ar-IQ" sz="3200" dirty="0"/>
          </a:p>
          <a:p>
            <a:pPr marL="0" indent="0" algn="just">
              <a:buNone/>
            </a:pPr>
            <a:r>
              <a:rPr lang="ar-IQ" sz="3200" dirty="0" smtClean="0"/>
              <a:t>5- </a:t>
            </a:r>
            <a:r>
              <a:rPr lang="ar-IQ" sz="3200" dirty="0" smtClean="0"/>
              <a:t>دفاع </a:t>
            </a:r>
            <a:r>
              <a:rPr lang="ar-IQ" sz="3200" dirty="0"/>
              <a:t>مناسب ضد العب </a:t>
            </a:r>
            <a:r>
              <a:rPr lang="ar-IQ" sz="3200" dirty="0" smtClean="0"/>
              <a:t>الارتكاز المتميز 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944411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913774" y="798490"/>
            <a:ext cx="10363826" cy="49927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4000" b="1" u="sng" dirty="0" smtClean="0"/>
              <a:t>نقاط الضعف : </a:t>
            </a:r>
          </a:p>
          <a:p>
            <a:pPr marL="0" indent="0">
              <a:buNone/>
            </a:pPr>
            <a:r>
              <a:rPr lang="ar-IQ" sz="4000" dirty="0" smtClean="0"/>
              <a:t>1- يساعد على التصويب من المسافات المتوسطة والبعيدة من أي مكان حول الهدف .</a:t>
            </a:r>
          </a:p>
          <a:p>
            <a:pPr marL="0" indent="0">
              <a:buNone/>
            </a:pPr>
            <a:r>
              <a:rPr lang="ar-IQ" sz="4000" dirty="0" smtClean="0"/>
              <a:t>2- سهولة اختراقه من الجانبين </a:t>
            </a:r>
            <a:r>
              <a:rPr lang="ar-IQ" sz="4000" dirty="0" smtClean="0"/>
              <a:t>أي تكون مفتوحة وكذلك الزوايا في مستوى خط الرمية الحرة مفتوحة .</a:t>
            </a:r>
            <a:endParaRPr lang="ar-IQ" sz="4000" dirty="0" smtClean="0"/>
          </a:p>
          <a:p>
            <a:pPr marL="0" indent="0">
              <a:buNone/>
            </a:pPr>
            <a:r>
              <a:rPr lang="ar-IQ" sz="4000" dirty="0" smtClean="0"/>
              <a:t>3- ان الدفاع معرض للهجوم السريع من قبل الفريق المهاجم.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1167268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533401" y="1068946"/>
            <a:ext cx="10744200" cy="47222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IQ" sz="3600" b="1" dirty="0" smtClean="0">
                <a:solidFill>
                  <a:srgbClr val="FF0000"/>
                </a:solidFill>
              </a:rPr>
              <a:t> </a:t>
            </a:r>
            <a:r>
              <a:rPr lang="ar-IQ" sz="3600" b="1" u="sng" dirty="0" smtClean="0">
                <a:solidFill>
                  <a:srgbClr val="FF0000"/>
                </a:solidFill>
              </a:rPr>
              <a:t>التشكيل الدفاعي (2 – 3 ) : </a:t>
            </a:r>
          </a:p>
          <a:p>
            <a:pPr algn="just"/>
            <a:r>
              <a:rPr lang="ar-IQ" sz="3600" dirty="0" smtClean="0"/>
              <a:t>ان هذه النوع من الدفاع يكون مشابهة لتشكيلة السابقة (2-1-2) الا ان يكون الاختلاف في اللاعب الوسط طويل القامة يتراجع قليلا الى الخلف ليشكل خطا مستقيما تحت السلة ، وعند وصول الكرة لمنطقته يقوم بالتقدم للأمام ليشكل مثلث دفاعي قوي .</a:t>
            </a:r>
          </a:p>
          <a:p>
            <a:pPr algn="just"/>
            <a:r>
              <a:rPr lang="ar-IQ" sz="3600" dirty="0" smtClean="0"/>
              <a:t>ويستعمل هذا النوع من الدفاع ضد الهجوم بلاعب وسط متأخر .</a:t>
            </a:r>
          </a:p>
          <a:p>
            <a:pPr algn="just"/>
            <a:r>
              <a:rPr lang="ar-IQ" sz="3600" dirty="0" smtClean="0"/>
              <a:t>وكل تشكيلة يوجد فيها نقاط قوة ونقاط ضعف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1978036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913773" y="515155"/>
            <a:ext cx="10522665" cy="58470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IQ" sz="3600" b="1" dirty="0" smtClean="0">
                <a:solidFill>
                  <a:srgbClr val="FF0000"/>
                </a:solidFill>
              </a:rPr>
              <a:t> التشكيل </a:t>
            </a:r>
            <a:r>
              <a:rPr lang="ar-IQ" sz="3600" b="1" dirty="0">
                <a:solidFill>
                  <a:srgbClr val="FF0000"/>
                </a:solidFill>
              </a:rPr>
              <a:t>الدفاعي </a:t>
            </a:r>
            <a:r>
              <a:rPr lang="ar-IQ" sz="3600" b="1" dirty="0" smtClean="0">
                <a:solidFill>
                  <a:srgbClr val="FF0000"/>
                </a:solidFill>
              </a:rPr>
              <a:t>(2-3) :</a:t>
            </a:r>
            <a:endParaRPr lang="ar-IQ" sz="3600" b="1" dirty="0">
              <a:solidFill>
                <a:srgbClr val="FF0000"/>
              </a:solidFill>
            </a:endParaRPr>
          </a:p>
          <a:p>
            <a:r>
              <a:rPr lang="ar-IQ" sz="3600" b="1" u="sng" dirty="0" smtClean="0"/>
              <a:t>نقاط القوة :</a:t>
            </a:r>
            <a:endParaRPr lang="ar-IQ" sz="3600" b="1" u="sng" dirty="0"/>
          </a:p>
          <a:p>
            <a:pPr marL="0" indent="0">
              <a:buNone/>
            </a:pPr>
            <a:r>
              <a:rPr lang="ar-IQ" sz="3600" dirty="0" smtClean="0"/>
              <a:t>1-  </a:t>
            </a:r>
            <a:r>
              <a:rPr lang="ar-IQ" sz="3600" dirty="0"/>
              <a:t>يقوي مناطق الدفاع تحت </a:t>
            </a:r>
            <a:r>
              <a:rPr lang="ar-IQ" sz="3600" dirty="0" smtClean="0"/>
              <a:t>السلة مباشرة .</a:t>
            </a:r>
          </a:p>
          <a:p>
            <a:pPr marL="0" indent="0">
              <a:buNone/>
            </a:pPr>
            <a:r>
              <a:rPr lang="ar-IQ" sz="3600" dirty="0" smtClean="0"/>
              <a:t>2- يشكل ثلث دفاعي قوي تحت السلة .</a:t>
            </a:r>
            <a:endParaRPr lang="ar-IQ" sz="3600" dirty="0"/>
          </a:p>
          <a:p>
            <a:pPr marL="0" indent="0">
              <a:buNone/>
            </a:pPr>
            <a:r>
              <a:rPr lang="ar-IQ" sz="3600" dirty="0" smtClean="0"/>
              <a:t>3- يساعد على </a:t>
            </a:r>
            <a:r>
              <a:rPr lang="ar-IQ" sz="3600" dirty="0"/>
              <a:t>الحصول </a:t>
            </a:r>
            <a:r>
              <a:rPr lang="ar-IQ" sz="3600" dirty="0" smtClean="0"/>
              <a:t>على </a:t>
            </a:r>
            <a:r>
              <a:rPr lang="ar-IQ" sz="3600" dirty="0"/>
              <a:t>الكرات المرتدة من </a:t>
            </a:r>
            <a:r>
              <a:rPr lang="ar-IQ" sz="3600" dirty="0" smtClean="0"/>
              <a:t>الهدف.</a:t>
            </a:r>
            <a:endParaRPr lang="ar-IQ" sz="3600" dirty="0"/>
          </a:p>
          <a:p>
            <a:pPr marL="0" indent="0">
              <a:buNone/>
            </a:pPr>
            <a:r>
              <a:rPr lang="ar-IQ" sz="3600" dirty="0" smtClean="0"/>
              <a:t>4- يقلل </a:t>
            </a:r>
            <a:r>
              <a:rPr lang="ar-IQ" sz="3600" dirty="0"/>
              <a:t>من فرص التصويب من اركان </a:t>
            </a:r>
            <a:r>
              <a:rPr lang="ar-IQ" sz="3600" dirty="0" smtClean="0"/>
              <a:t>الملعب .</a:t>
            </a:r>
            <a:endParaRPr lang="ar-IQ" sz="3600" dirty="0"/>
          </a:p>
          <a:p>
            <a:pPr marL="0" indent="0">
              <a:buNone/>
            </a:pPr>
            <a:r>
              <a:rPr lang="ar-IQ" sz="3600" dirty="0" smtClean="0"/>
              <a:t>5- يقلل </a:t>
            </a:r>
            <a:r>
              <a:rPr lang="ar-IQ" sz="3600" dirty="0"/>
              <a:t>من </a:t>
            </a:r>
            <a:r>
              <a:rPr lang="ar-IQ" sz="3600" dirty="0" smtClean="0"/>
              <a:t>فاعلية </a:t>
            </a:r>
            <a:r>
              <a:rPr lang="ar-IQ" sz="3600" dirty="0"/>
              <a:t>رجل </a:t>
            </a:r>
            <a:r>
              <a:rPr lang="ar-IQ" sz="3600" dirty="0" smtClean="0"/>
              <a:t>الارتكاز </a:t>
            </a:r>
            <a:r>
              <a:rPr lang="ar-IQ" sz="3600" dirty="0"/>
              <a:t>القريب من </a:t>
            </a:r>
            <a:r>
              <a:rPr lang="ar-IQ" sz="3600" dirty="0" smtClean="0"/>
              <a:t>السلة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3155829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759854" y="605307"/>
            <a:ext cx="10264462" cy="56409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3600" b="1" u="sng" dirty="0" smtClean="0"/>
              <a:t> نقاط الضعف :</a:t>
            </a:r>
            <a:endParaRPr lang="ar-IQ" sz="3600" b="1" u="sng" dirty="0"/>
          </a:p>
          <a:p>
            <a:pPr marL="0" indent="0">
              <a:buNone/>
            </a:pPr>
            <a:r>
              <a:rPr lang="ar-IQ" sz="3600" dirty="0" smtClean="0"/>
              <a:t>1</a:t>
            </a:r>
            <a:r>
              <a:rPr lang="ar-IQ" sz="4000" dirty="0" smtClean="0"/>
              <a:t>-  </a:t>
            </a:r>
            <a:r>
              <a:rPr lang="ar-IQ" sz="4000" dirty="0"/>
              <a:t>ضعيف في الدفاع وسط المنطقة المحرمة </a:t>
            </a:r>
            <a:r>
              <a:rPr lang="ar-IQ" sz="4000" dirty="0" smtClean="0"/>
              <a:t>.</a:t>
            </a:r>
            <a:endParaRPr lang="ar-IQ" sz="4000" dirty="0"/>
          </a:p>
          <a:p>
            <a:pPr marL="0" indent="0">
              <a:buNone/>
            </a:pPr>
            <a:r>
              <a:rPr lang="ar-IQ" sz="4000" dirty="0" smtClean="0"/>
              <a:t>2- يساعد المهاجمين على </a:t>
            </a:r>
            <a:r>
              <a:rPr lang="ar-IQ" sz="4000" dirty="0"/>
              <a:t>التصويب من امام الجناحين ومن </a:t>
            </a:r>
            <a:r>
              <a:rPr lang="ar-IQ" sz="4000" dirty="0" smtClean="0"/>
              <a:t>جوارهما.</a:t>
            </a:r>
            <a:endParaRPr lang="ar-IQ" sz="4000" dirty="0"/>
          </a:p>
          <a:p>
            <a:pPr marL="0" indent="0">
              <a:buNone/>
            </a:pPr>
            <a:r>
              <a:rPr lang="ar-IQ" sz="4000" dirty="0" smtClean="0"/>
              <a:t>3- يساعد على </a:t>
            </a:r>
            <a:r>
              <a:rPr lang="ar-IQ" sz="4000" dirty="0"/>
              <a:t>زيادة </a:t>
            </a:r>
            <a:r>
              <a:rPr lang="ar-IQ" sz="4000" dirty="0" smtClean="0"/>
              <a:t>فاعلية </a:t>
            </a:r>
            <a:r>
              <a:rPr lang="ar-IQ" sz="4000" dirty="0"/>
              <a:t>رجل </a:t>
            </a:r>
            <a:r>
              <a:rPr lang="ar-IQ" sz="4000" dirty="0" smtClean="0"/>
              <a:t>الارتكاز </a:t>
            </a:r>
            <a:r>
              <a:rPr lang="ar-IQ" sz="4000" dirty="0"/>
              <a:t>اذا تواجد </a:t>
            </a:r>
            <a:r>
              <a:rPr lang="ar-IQ" sz="4000" dirty="0" smtClean="0"/>
              <a:t>خلف </a:t>
            </a:r>
            <a:r>
              <a:rPr lang="ar-IQ" sz="4000" dirty="0"/>
              <a:t>الجناحين </a:t>
            </a:r>
            <a:r>
              <a:rPr lang="ar-IQ" sz="4000" dirty="0" smtClean="0"/>
              <a:t>مباشر </a:t>
            </a:r>
            <a:r>
              <a:rPr lang="ar-IQ" sz="3600" dirty="0" smtClean="0"/>
              <a:t>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3739342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rgbClr val="FF0000"/>
                </a:solidFill>
              </a:rPr>
              <a:t>شكــــــــــرا لكـــــــــم </a:t>
            </a:r>
            <a:endParaRPr lang="ar-IQ" sz="9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689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5000">
        <p14:prism isInverted="1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قطرة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TM04033925[[fn=قطرة]]</Template>
  <TotalTime>100</TotalTime>
  <Words>368</Words>
  <Application>Microsoft Office PowerPoint</Application>
  <PresentationFormat>ملء الشاشة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Tw Cen MT</vt:lpstr>
      <vt:lpstr>قطرة</vt:lpstr>
      <vt:lpstr>تشكيلات دفاع  عن المنطقة الجزء الاول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تشكيلات</dc:title>
  <dc:creator>DR.Ahmed Saker 2O14</dc:creator>
  <cp:lastModifiedBy>DR.Ahmed Saker 2O14</cp:lastModifiedBy>
  <cp:revision>9</cp:revision>
  <dcterms:created xsi:type="dcterms:W3CDTF">2018-11-07T17:13:28Z</dcterms:created>
  <dcterms:modified xsi:type="dcterms:W3CDTF">2018-11-08T18:37:17Z</dcterms:modified>
</cp:coreProperties>
</file>