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74" d="100"/>
          <a:sy n="74" d="100"/>
        </p:scale>
        <p:origin x="5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10/25/2018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796027F-7875-4030-9381-8BD8C4F21935}" type="datetimeFigureOut">
              <a:rPr lang="en-US" dirty="0"/>
              <a:t>10/25/2018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10/25/2018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10/25/2018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10/25/2018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1447800"/>
            <a:ext cx="8825658" cy="3497687"/>
          </a:xfrm>
        </p:spPr>
        <p:txBody>
          <a:bodyPr/>
          <a:lstStyle/>
          <a:p>
            <a:pPr algn="ctr"/>
            <a:r>
              <a:rPr lang="ar-IQ" dirty="0" smtClean="0"/>
              <a:t> </a:t>
            </a:r>
            <a:r>
              <a:rPr lang="ar-IQ" sz="9600" b="1" i="1" dirty="0" smtClean="0">
                <a:solidFill>
                  <a:srgbClr val="FFFF00"/>
                </a:solidFill>
              </a:rPr>
              <a:t>عدد حكام لعبة كرة السلة</a:t>
            </a:r>
            <a:endParaRPr lang="ar-IQ" sz="9600" b="1" i="1" dirty="0">
              <a:solidFill>
                <a:srgbClr val="FFFF00"/>
              </a:solidFill>
            </a:endParaRPr>
          </a:p>
        </p:txBody>
      </p:sp>
    </p:spTree>
    <p:extLst>
      <p:ext uri="{BB962C8B-B14F-4D97-AF65-F5344CB8AC3E}">
        <p14:creationId xmlns:p14="http://schemas.microsoft.com/office/powerpoint/2010/main" val="921770467"/>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53792" y="772732"/>
            <a:ext cx="10959921" cy="5475667"/>
          </a:xfrm>
        </p:spPr>
        <p:txBody>
          <a:bodyPr>
            <a:noAutofit/>
          </a:bodyPr>
          <a:lstStyle/>
          <a:p>
            <a:pPr algn="justLow"/>
            <a:r>
              <a:rPr lang="ar-IQ" sz="4000" b="1" dirty="0"/>
              <a:t>كرة السلَّة هي من أنواع الرياضة الشَّعبية والتي تُلعب بتنافس فريقين اثنين، يتألَّف كلٌ منهما من خمسة لاعبين، يتمّ إحراز النقاط من خلال إدخال الكرة داخل السلَّة الموجودة على ارتفاع ثلاثة أمتار، وعادةً ما يأخذ أطول لاعبي الفريق مكانه في مركز الوسط أو في أحد مركزي الهجوم، ويشغل اللاَّعبون الأقصر طولاً مراكز الدِّفاع، تهدف اللعبة إلى تطوير مهارات التهديف، والدقة في التصويب، والمشي السريع والركض والقفز</a:t>
            </a:r>
            <a:r>
              <a:rPr lang="ar-IQ" sz="4000" b="1" dirty="0" smtClean="0"/>
              <a:t>.</a:t>
            </a:r>
            <a:endParaRPr lang="ar-IQ" sz="4000" b="1" dirty="0"/>
          </a:p>
        </p:txBody>
      </p:sp>
    </p:spTree>
    <p:extLst>
      <p:ext uri="{BB962C8B-B14F-4D97-AF65-F5344CB8AC3E}">
        <p14:creationId xmlns:p14="http://schemas.microsoft.com/office/powerpoint/2010/main" val="2418288466"/>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28034" y="965916"/>
            <a:ext cx="10947042" cy="5282484"/>
          </a:xfrm>
        </p:spPr>
        <p:txBody>
          <a:bodyPr/>
          <a:lstStyle/>
          <a:p>
            <a:r>
              <a:rPr lang="ar-IQ" sz="3200" b="1" dirty="0"/>
              <a:t>قوانين لعبة كرة السلَّة </a:t>
            </a:r>
            <a:r>
              <a:rPr lang="ar-IQ" sz="3200" b="1" dirty="0" smtClean="0"/>
              <a:t>:</a:t>
            </a:r>
          </a:p>
          <a:p>
            <a:r>
              <a:rPr lang="ar-IQ" sz="3200" b="1" dirty="0" smtClean="0"/>
              <a:t>1-لا </a:t>
            </a:r>
            <a:r>
              <a:rPr lang="ar-IQ" sz="3200" b="1" dirty="0"/>
              <a:t>يُسمح بأي احتكاك بدني يؤدِّي إلى تأخير أي لاعب من الفريقين</a:t>
            </a:r>
            <a:r>
              <a:rPr lang="ar-IQ" sz="3200" b="1" dirty="0" smtClean="0"/>
              <a:t>.</a:t>
            </a:r>
          </a:p>
          <a:p>
            <a:r>
              <a:rPr lang="ar-IQ" sz="3200" b="1" dirty="0" smtClean="0"/>
              <a:t>2- </a:t>
            </a:r>
            <a:r>
              <a:rPr lang="ar-IQ" sz="3200" b="1" dirty="0"/>
              <a:t>يطلق الحكم صفارته عند حدوث أية مخالفة، ويقوم بإعطاء الإشارة لحكم الوقت كي يقوم بإيقاف الساعة، وإعطاء الكرة للخصم</a:t>
            </a:r>
            <a:r>
              <a:rPr lang="ar-IQ" sz="3200" b="1" dirty="0" smtClean="0"/>
              <a:t>.</a:t>
            </a:r>
          </a:p>
          <a:p>
            <a:r>
              <a:rPr lang="ar-IQ" sz="3200" b="1" dirty="0" smtClean="0"/>
              <a:t>3- </a:t>
            </a:r>
            <a:r>
              <a:rPr lang="ar-IQ" sz="3200" b="1" dirty="0"/>
              <a:t>تُقسّم مباراة كرة السلَّة إلى أربعة أرباع (أشواط) مدّة كلّ ربع 10 </a:t>
            </a:r>
            <a:r>
              <a:rPr lang="ar-IQ" sz="3200" b="1" dirty="0" smtClean="0"/>
              <a:t>دقائق .</a:t>
            </a:r>
          </a:p>
          <a:p>
            <a:r>
              <a:rPr lang="ar-IQ" sz="3200" b="1" dirty="0" smtClean="0"/>
              <a:t>4- تعطى </a:t>
            </a:r>
            <a:r>
              <a:rPr lang="ar-IQ" sz="3200" b="1" dirty="0"/>
              <a:t>الكرة للخصم في حال تجاوز الـ 24 ثانية، وهي المدّة المحدّدة للهجوم. </a:t>
            </a:r>
            <a:endParaRPr lang="ar-IQ" sz="3200" b="1" dirty="0" smtClean="0"/>
          </a:p>
          <a:p>
            <a:r>
              <a:rPr lang="ar-IQ" sz="3200" b="1" dirty="0" smtClean="0"/>
              <a:t>5- يجب </a:t>
            </a:r>
            <a:r>
              <a:rPr lang="ar-IQ" sz="3200" b="1" dirty="0"/>
              <a:t>توافر ستّ كرات لكلّ فريق قبل بداية المباراة للإحماء.</a:t>
            </a:r>
          </a:p>
          <a:p>
            <a:endParaRPr lang="ar-IQ" dirty="0"/>
          </a:p>
        </p:txBody>
      </p:sp>
    </p:spTree>
    <p:extLst>
      <p:ext uri="{BB962C8B-B14F-4D97-AF65-F5344CB8AC3E}">
        <p14:creationId xmlns:p14="http://schemas.microsoft.com/office/powerpoint/2010/main" val="2539786653"/>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103808" y="231820"/>
            <a:ext cx="8087933" cy="6284890"/>
          </a:xfrm>
        </p:spPr>
        <p:txBody>
          <a:bodyPr>
            <a:noAutofit/>
          </a:bodyPr>
          <a:lstStyle/>
          <a:p>
            <a:r>
              <a:rPr lang="ar-IQ" sz="3200" b="1" u="sng" dirty="0">
                <a:solidFill>
                  <a:srgbClr val="FFFF00"/>
                </a:solidFill>
              </a:rPr>
              <a:t>عدد الحكّام في كرة السلَّة </a:t>
            </a:r>
            <a:endParaRPr lang="ar-IQ" sz="3200" b="1" u="sng" dirty="0" smtClean="0">
              <a:solidFill>
                <a:srgbClr val="FFFF00"/>
              </a:solidFill>
            </a:endParaRPr>
          </a:p>
          <a:p>
            <a:r>
              <a:rPr lang="ar-IQ" sz="3200" b="1" dirty="0" smtClean="0"/>
              <a:t>يتكوّن </a:t>
            </a:r>
            <a:r>
              <a:rPr lang="ar-IQ" sz="3200" b="1" dirty="0"/>
              <a:t>حكّام كرة السلَّة </a:t>
            </a:r>
            <a:r>
              <a:rPr lang="ar-IQ" sz="3200" b="1" dirty="0" smtClean="0"/>
              <a:t>من </a:t>
            </a:r>
            <a:r>
              <a:rPr lang="ar-IQ" sz="3200" b="1" dirty="0"/>
              <a:t>سبعة حكّام</a:t>
            </a:r>
            <a:r>
              <a:rPr lang="ar-IQ" sz="3200" b="1" dirty="0" smtClean="0"/>
              <a:t>: </a:t>
            </a:r>
          </a:p>
          <a:p>
            <a:r>
              <a:rPr lang="ar-IQ" sz="3200" b="1" dirty="0" smtClean="0"/>
              <a:t>1- الحكم الأول</a:t>
            </a:r>
            <a:r>
              <a:rPr lang="ar-IQ" sz="3200" b="1" dirty="0"/>
              <a:t> </a:t>
            </a:r>
            <a:r>
              <a:rPr lang="ar-IQ" sz="3200" b="1" dirty="0" smtClean="0"/>
              <a:t>(القائد) . </a:t>
            </a:r>
          </a:p>
          <a:p>
            <a:r>
              <a:rPr lang="ar-IQ" sz="3200" b="1" dirty="0" smtClean="0"/>
              <a:t>2- الحكم مساعد  الاول.</a:t>
            </a:r>
          </a:p>
          <a:p>
            <a:r>
              <a:rPr lang="ar-IQ" sz="3200" b="1" dirty="0" smtClean="0"/>
              <a:t>3- حكم مساعد الثاني . </a:t>
            </a:r>
          </a:p>
          <a:p>
            <a:r>
              <a:rPr lang="ar-IQ" sz="3200" b="1" dirty="0" smtClean="0"/>
              <a:t>3- حكم المسجل . </a:t>
            </a:r>
          </a:p>
          <a:p>
            <a:r>
              <a:rPr lang="ar-IQ" sz="3200" b="1" dirty="0" smtClean="0"/>
              <a:t>4- حكم </a:t>
            </a:r>
            <a:r>
              <a:rPr lang="ar-IQ" sz="3200" b="1" dirty="0"/>
              <a:t>مساعد </a:t>
            </a:r>
            <a:r>
              <a:rPr lang="ar-IQ" sz="3200" b="1" dirty="0" smtClean="0"/>
              <a:t>مسجل </a:t>
            </a:r>
            <a:r>
              <a:rPr lang="ar-IQ" sz="3200" b="1" dirty="0"/>
              <a:t>النقاط. </a:t>
            </a:r>
            <a:endParaRPr lang="ar-IQ" sz="3200" b="1" dirty="0" smtClean="0"/>
          </a:p>
          <a:p>
            <a:r>
              <a:rPr lang="ar-IQ" sz="3200" b="1" dirty="0" smtClean="0"/>
              <a:t>5- حكمٌ ميقاتي  </a:t>
            </a:r>
            <a:r>
              <a:rPr lang="ar-IQ" sz="3200" b="1" dirty="0"/>
              <a:t>المباراة </a:t>
            </a:r>
            <a:r>
              <a:rPr lang="ar-IQ" sz="3200" b="1" dirty="0" smtClean="0"/>
              <a:t>40 </a:t>
            </a:r>
            <a:r>
              <a:rPr lang="ar-IQ" sz="3200" b="1" dirty="0"/>
              <a:t>دقيقة. </a:t>
            </a:r>
            <a:endParaRPr lang="ar-IQ" sz="3200" b="1" dirty="0" smtClean="0"/>
          </a:p>
          <a:p>
            <a:r>
              <a:rPr lang="ar-IQ" sz="3200" b="1" dirty="0" smtClean="0"/>
              <a:t>6- حكم ميقاتي </a:t>
            </a:r>
            <a:r>
              <a:rPr lang="ar-IQ" sz="3200" b="1" dirty="0"/>
              <a:t>الـ 24 ثانية</a:t>
            </a:r>
            <a:r>
              <a:rPr lang="ar-IQ" sz="3200" b="1" dirty="0" smtClean="0"/>
              <a:t>.</a:t>
            </a:r>
          </a:p>
          <a:p>
            <a:r>
              <a:rPr lang="ar-IQ" sz="3200" b="1" dirty="0" smtClean="0"/>
              <a:t> 7- المراقب </a:t>
            </a:r>
            <a:r>
              <a:rPr lang="ar-IQ" sz="3200" b="1" dirty="0"/>
              <a:t>الفني</a:t>
            </a:r>
            <a:r>
              <a:rPr lang="ar-IQ" sz="3200" b="1" dirty="0" smtClean="0"/>
              <a:t>.</a:t>
            </a:r>
            <a:endParaRPr lang="ar-IQ" sz="3200" b="1" dirty="0"/>
          </a:p>
        </p:txBody>
      </p:sp>
    </p:spTree>
    <p:extLst>
      <p:ext uri="{BB962C8B-B14F-4D97-AF65-F5344CB8AC3E}">
        <p14:creationId xmlns:p14="http://schemas.microsoft.com/office/powerpoint/2010/main" val="401561138"/>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88654" y="373487"/>
            <a:ext cx="7705837" cy="6233375"/>
          </a:xfrm>
        </p:spPr>
        <p:txBody>
          <a:bodyPr/>
          <a:lstStyle/>
          <a:p>
            <a:r>
              <a:rPr lang="ar-IQ" dirty="0" smtClean="0"/>
              <a:t>        </a:t>
            </a:r>
            <a:r>
              <a:rPr lang="ar-IQ" sz="3600" b="1" u="sng" dirty="0" smtClean="0">
                <a:solidFill>
                  <a:srgbClr val="FFFF00"/>
                </a:solidFill>
              </a:rPr>
              <a:t>عدد حكام الساحة (الملعب ) :</a:t>
            </a:r>
          </a:p>
          <a:p>
            <a:pPr lvl="0">
              <a:buClr>
                <a:srgbClr val="F5A408"/>
              </a:buClr>
            </a:pPr>
            <a:r>
              <a:rPr lang="ar-IQ" sz="3600" b="1" dirty="0">
                <a:solidFill>
                  <a:prstClr val="white"/>
                </a:solidFill>
              </a:rPr>
              <a:t>1- الحكم الأول (القائد) . </a:t>
            </a:r>
          </a:p>
          <a:p>
            <a:pPr lvl="0">
              <a:buClr>
                <a:srgbClr val="F5A408"/>
              </a:buClr>
            </a:pPr>
            <a:r>
              <a:rPr lang="ar-IQ" sz="3600" b="1" dirty="0">
                <a:solidFill>
                  <a:prstClr val="white"/>
                </a:solidFill>
              </a:rPr>
              <a:t>2- الحكم مساعد  الاول.</a:t>
            </a:r>
          </a:p>
          <a:p>
            <a:pPr lvl="0">
              <a:buClr>
                <a:srgbClr val="F5A408"/>
              </a:buClr>
            </a:pPr>
            <a:r>
              <a:rPr lang="ar-IQ" sz="3600" b="1" dirty="0">
                <a:solidFill>
                  <a:prstClr val="white"/>
                </a:solidFill>
              </a:rPr>
              <a:t>3- حكم مساعد الثاني </a:t>
            </a:r>
            <a:r>
              <a:rPr lang="ar-IQ" sz="3600" b="1" dirty="0" smtClean="0">
                <a:solidFill>
                  <a:prstClr val="white"/>
                </a:solidFill>
              </a:rPr>
              <a:t>.</a:t>
            </a:r>
          </a:p>
          <a:p>
            <a:pPr lvl="0">
              <a:buClr>
                <a:srgbClr val="F5A408"/>
              </a:buClr>
            </a:pPr>
            <a:r>
              <a:rPr lang="ar-IQ" sz="3600" b="1" dirty="0" smtClean="0">
                <a:solidFill>
                  <a:prstClr val="white"/>
                </a:solidFill>
              </a:rPr>
              <a:t>- </a:t>
            </a:r>
            <a:r>
              <a:rPr lang="ar-IQ" sz="3600" b="1" u="sng" dirty="0" smtClean="0">
                <a:solidFill>
                  <a:srgbClr val="FFFF00"/>
                </a:solidFill>
              </a:rPr>
              <a:t>عدد حكام الطاولة :</a:t>
            </a:r>
          </a:p>
          <a:p>
            <a:pPr lvl="0">
              <a:buClr>
                <a:srgbClr val="F5A408"/>
              </a:buClr>
            </a:pPr>
            <a:r>
              <a:rPr lang="ar-IQ" sz="3600" b="1" dirty="0" smtClean="0">
                <a:solidFill>
                  <a:prstClr val="white"/>
                </a:solidFill>
              </a:rPr>
              <a:t>1- </a:t>
            </a:r>
            <a:r>
              <a:rPr lang="ar-IQ" sz="3600" b="1" dirty="0">
                <a:solidFill>
                  <a:prstClr val="white"/>
                </a:solidFill>
              </a:rPr>
              <a:t>حكم المسجل . </a:t>
            </a:r>
          </a:p>
          <a:p>
            <a:pPr lvl="0">
              <a:buClr>
                <a:srgbClr val="F5A408"/>
              </a:buClr>
            </a:pPr>
            <a:r>
              <a:rPr lang="ar-IQ" sz="3600" b="1" dirty="0" smtClean="0">
                <a:solidFill>
                  <a:prstClr val="white"/>
                </a:solidFill>
              </a:rPr>
              <a:t>2- </a:t>
            </a:r>
            <a:r>
              <a:rPr lang="ar-IQ" sz="3600" b="1" dirty="0">
                <a:solidFill>
                  <a:prstClr val="white"/>
                </a:solidFill>
              </a:rPr>
              <a:t>حكم مساعد مسجل النقاط. </a:t>
            </a:r>
          </a:p>
          <a:p>
            <a:pPr lvl="0">
              <a:buClr>
                <a:srgbClr val="F5A408"/>
              </a:buClr>
            </a:pPr>
            <a:r>
              <a:rPr lang="ar-IQ" sz="3600" b="1" dirty="0" smtClean="0">
                <a:solidFill>
                  <a:prstClr val="white"/>
                </a:solidFill>
              </a:rPr>
              <a:t>3- </a:t>
            </a:r>
            <a:r>
              <a:rPr lang="ar-IQ" sz="3600" b="1" dirty="0">
                <a:solidFill>
                  <a:prstClr val="white"/>
                </a:solidFill>
              </a:rPr>
              <a:t>حكمٌ ميقاتي  المباراة 40 دقيقة. </a:t>
            </a:r>
          </a:p>
          <a:p>
            <a:pPr lvl="0">
              <a:buClr>
                <a:srgbClr val="F5A408"/>
              </a:buClr>
            </a:pPr>
            <a:r>
              <a:rPr lang="ar-IQ" sz="3600" b="1" dirty="0" smtClean="0">
                <a:solidFill>
                  <a:prstClr val="white"/>
                </a:solidFill>
              </a:rPr>
              <a:t>4- </a:t>
            </a:r>
            <a:r>
              <a:rPr lang="ar-IQ" sz="3600" b="1" dirty="0">
                <a:solidFill>
                  <a:prstClr val="white"/>
                </a:solidFill>
              </a:rPr>
              <a:t>حكم ميقاتي الـ 24 ثانية.</a:t>
            </a:r>
          </a:p>
          <a:p>
            <a:pPr lvl="0">
              <a:buClr>
                <a:srgbClr val="F5A408"/>
              </a:buClr>
            </a:pPr>
            <a:endParaRPr lang="ar-IQ" sz="3200" b="1" dirty="0" smtClean="0">
              <a:solidFill>
                <a:prstClr val="white"/>
              </a:solidFill>
            </a:endParaRPr>
          </a:p>
          <a:p>
            <a:pPr lvl="0">
              <a:buClr>
                <a:srgbClr val="F5A408"/>
              </a:buClr>
            </a:pPr>
            <a:endParaRPr lang="ar-IQ" dirty="0"/>
          </a:p>
        </p:txBody>
      </p:sp>
    </p:spTree>
    <p:extLst>
      <p:ext uri="{BB962C8B-B14F-4D97-AF65-F5344CB8AC3E}">
        <p14:creationId xmlns:p14="http://schemas.microsoft.com/office/powerpoint/2010/main" val="425140792"/>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2124" y="631065"/>
            <a:ext cx="11372045" cy="5486400"/>
          </a:xfrm>
        </p:spPr>
        <p:txBody>
          <a:bodyPr>
            <a:normAutofit/>
          </a:bodyPr>
          <a:lstStyle/>
          <a:p>
            <a:pPr algn="just"/>
            <a:r>
              <a:rPr lang="ar-IQ" sz="3600" b="1" u="sng" dirty="0">
                <a:solidFill>
                  <a:srgbClr val="FFFF00"/>
                </a:solidFill>
              </a:rPr>
              <a:t>مهام الحكّام </a:t>
            </a:r>
            <a:r>
              <a:rPr lang="ar-IQ" sz="3600" b="1" u="sng" dirty="0" smtClean="0">
                <a:solidFill>
                  <a:srgbClr val="FFFF00"/>
                </a:solidFill>
              </a:rPr>
              <a:t> الساحة بصورة عامة :</a:t>
            </a:r>
          </a:p>
          <a:p>
            <a:pPr algn="just"/>
            <a:r>
              <a:rPr lang="ar-IQ" sz="3600" b="1" dirty="0" smtClean="0"/>
              <a:t>يوافق </a:t>
            </a:r>
            <a:r>
              <a:rPr lang="ar-IQ" sz="3600" b="1" dirty="0"/>
              <a:t>الحكّام على كافة المعدات، والتي تتضمّن الملعب، والّلوح الزّجاجي المعلّق به </a:t>
            </a:r>
            <a:r>
              <a:rPr lang="ar-IQ" sz="3600" b="1" dirty="0" smtClean="0"/>
              <a:t>السّلة ، </a:t>
            </a:r>
            <a:r>
              <a:rPr lang="ar-IQ" sz="3600" b="1" dirty="0"/>
              <a:t>وألواح السلّة الخلفية، ومعدّات حكّام النّقاط وحكّام </a:t>
            </a:r>
            <a:r>
              <a:rPr lang="ar-IQ" sz="3600" b="1" dirty="0" smtClean="0"/>
              <a:t>التوقيت</a:t>
            </a:r>
            <a:r>
              <a:rPr lang="ar-IQ" sz="3600" b="1" dirty="0"/>
              <a:t>.</a:t>
            </a:r>
            <a:endParaRPr lang="ar-IQ" sz="3600" b="1" dirty="0" smtClean="0"/>
          </a:p>
          <a:p>
            <a:pPr algn="just"/>
            <a:r>
              <a:rPr lang="ar-IQ" sz="3600" b="1" dirty="0" smtClean="0"/>
              <a:t>ويتم </a:t>
            </a:r>
            <a:r>
              <a:rPr lang="ar-IQ" sz="3600" b="1" dirty="0"/>
              <a:t>تفقُّد كل ذلك قبل بداية المباراة. يمنع الحكّام أيّاً من اللاعبين من استخدام أدواتٍ قد تشكّل خطراً على الفريق المنافس، كارتداء أيّ لاعبٍ للمجوهرات سواءً في اليد، </a:t>
            </a:r>
            <a:r>
              <a:rPr lang="ar-IQ" sz="3600" b="1" dirty="0" smtClean="0"/>
              <a:t>أو الوجه</a:t>
            </a:r>
            <a:r>
              <a:rPr lang="ar-IQ" sz="3600" b="1" dirty="0"/>
              <a:t>، أو الأذن، </a:t>
            </a:r>
            <a:r>
              <a:rPr lang="ar-IQ" sz="3600" b="1" dirty="0" err="1"/>
              <a:t>أوالعنق</a:t>
            </a:r>
            <a:r>
              <a:rPr lang="ar-IQ" sz="3600" b="1" dirty="0"/>
              <a:t>. </a:t>
            </a:r>
            <a:endParaRPr lang="ar-IQ" sz="3600" b="1" dirty="0" smtClean="0"/>
          </a:p>
          <a:p>
            <a:pPr algn="just"/>
            <a:r>
              <a:rPr lang="ar-IQ" sz="3600" b="1" dirty="0" smtClean="0"/>
              <a:t>يتأكَّد </a:t>
            </a:r>
            <a:r>
              <a:rPr lang="ar-IQ" sz="3600" b="1" dirty="0"/>
              <a:t>حكَّام المباراة من سلامة الكرة المستخدمة، وذلك بأن يكون ضغط الهواء فيها ما بين 7.5-8.5 باوند. </a:t>
            </a:r>
            <a:endParaRPr lang="ar-IQ" sz="3600" b="1" dirty="0" smtClean="0"/>
          </a:p>
          <a:p>
            <a:endParaRPr lang="ar-IQ" dirty="0"/>
          </a:p>
        </p:txBody>
      </p:sp>
    </p:spTree>
    <p:extLst>
      <p:ext uri="{BB962C8B-B14F-4D97-AF65-F5344CB8AC3E}">
        <p14:creationId xmlns:p14="http://schemas.microsoft.com/office/powerpoint/2010/main" val="2323430720"/>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4699" y="489397"/>
            <a:ext cx="11758411" cy="6168980"/>
          </a:xfrm>
        </p:spPr>
        <p:txBody>
          <a:bodyPr/>
          <a:lstStyle/>
          <a:p>
            <a:pPr lvl="0" algn="just">
              <a:buClr>
                <a:srgbClr val="F5A408"/>
              </a:buClr>
            </a:pPr>
            <a:r>
              <a:rPr lang="ar-IQ" sz="3200" b="1" dirty="0">
                <a:solidFill>
                  <a:prstClr val="white"/>
                </a:solidFill>
              </a:rPr>
              <a:t>يستدعي الحُكام مدرّب الفريق المنافس إذا أرادوا مناقشة أحد القوانين مع أحد المدربين قبل المباراة أو ما بين الأشواط.</a:t>
            </a:r>
          </a:p>
          <a:p>
            <a:pPr lvl="0" algn="just">
              <a:buClr>
                <a:srgbClr val="F5A408"/>
              </a:buClr>
            </a:pPr>
            <a:r>
              <a:rPr lang="ar-IQ" sz="3200" b="1" dirty="0">
                <a:solidFill>
                  <a:prstClr val="white"/>
                </a:solidFill>
              </a:rPr>
              <a:t> يحدِّد رئيس الحكّام احتساب الكرة </a:t>
            </a:r>
            <a:r>
              <a:rPr lang="ar-IQ" sz="3200" b="1" dirty="0" smtClean="0">
                <a:solidFill>
                  <a:prstClr val="white"/>
                </a:solidFill>
              </a:rPr>
              <a:t>أو رفضها</a:t>
            </a:r>
            <a:r>
              <a:rPr lang="ar-IQ" sz="3200" b="1" dirty="0">
                <a:solidFill>
                  <a:prstClr val="white"/>
                </a:solidFill>
              </a:rPr>
              <a:t>، كما أنَّه هو الذي يفصل بين حكّام النقاط وحكّام الوقت إذا حدث أي خطأ في حالة اختلاف الحكمين الآخرين.  </a:t>
            </a:r>
          </a:p>
          <a:p>
            <a:pPr lvl="0" algn="just">
              <a:buClr>
                <a:srgbClr val="F5A408"/>
              </a:buClr>
            </a:pPr>
            <a:r>
              <a:rPr lang="ar-IQ" sz="3200" b="1" dirty="0">
                <a:solidFill>
                  <a:prstClr val="white"/>
                </a:solidFill>
              </a:rPr>
              <a:t>على جميع الحكّام التواجد في الملعب في خلال الـ 20 دقيقة المخصَّصة للإحماء قبل المباراة، من أجل أن يقوموا بتسجيل الملاحظات وتقديم </a:t>
            </a:r>
            <a:r>
              <a:rPr lang="ar-IQ" sz="3200" b="1" dirty="0" smtClean="0">
                <a:solidFill>
                  <a:prstClr val="white"/>
                </a:solidFill>
              </a:rPr>
              <a:t>تقرير موجز عنها </a:t>
            </a:r>
            <a:r>
              <a:rPr lang="ar-IQ" sz="3200" b="1" dirty="0">
                <a:solidFill>
                  <a:prstClr val="white"/>
                </a:solidFill>
              </a:rPr>
              <a:t>إلى إدارة العمليات في حالة وجود أي إشكال. </a:t>
            </a:r>
            <a:endParaRPr lang="ar-IQ" sz="3200" b="1" dirty="0" smtClean="0">
              <a:solidFill>
                <a:prstClr val="white"/>
              </a:solidFill>
            </a:endParaRPr>
          </a:p>
          <a:p>
            <a:pPr lvl="0" algn="just">
              <a:buClr>
                <a:srgbClr val="F5A408"/>
              </a:buClr>
            </a:pPr>
            <a:r>
              <a:rPr lang="ar-IQ" sz="3200" b="1" dirty="0" smtClean="0">
                <a:solidFill>
                  <a:prstClr val="white"/>
                </a:solidFill>
              </a:rPr>
              <a:t>يقابل </a:t>
            </a:r>
            <a:r>
              <a:rPr lang="ar-IQ" sz="3200" b="1" dirty="0">
                <a:solidFill>
                  <a:prstClr val="white"/>
                </a:solidFill>
              </a:rPr>
              <a:t>الحكّام قائدي الفريقين قبل بداية المباراة. ينبِّه الحكم المسؤول عن وقت انتهاء الشوط بقيّة الحكّام بأي طريقةٍ ممكنة في حال حدث أي خلل </a:t>
            </a:r>
            <a:r>
              <a:rPr lang="ar-IQ" sz="3200" b="1" dirty="0" err="1">
                <a:solidFill>
                  <a:prstClr val="white"/>
                </a:solidFill>
              </a:rPr>
              <a:t>طارىء</a:t>
            </a:r>
            <a:r>
              <a:rPr lang="ar-IQ" sz="3200" b="1" dirty="0">
                <a:solidFill>
                  <a:prstClr val="white"/>
                </a:solidFill>
              </a:rPr>
              <a:t> ولم يطلق أي من صافرة المباراة أو النفير.</a:t>
            </a:r>
          </a:p>
          <a:p>
            <a:endParaRPr lang="ar-IQ" dirty="0"/>
          </a:p>
        </p:txBody>
      </p:sp>
    </p:spTree>
    <p:extLst>
      <p:ext uri="{BB962C8B-B14F-4D97-AF65-F5344CB8AC3E}">
        <p14:creationId xmlns:p14="http://schemas.microsoft.com/office/powerpoint/2010/main" val="670394853"/>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03312" y="1712890"/>
            <a:ext cx="9174029" cy="2485623"/>
          </a:xfrm>
        </p:spPr>
        <p:txBody>
          <a:bodyPr>
            <a:normAutofit fontScale="92500"/>
          </a:bodyPr>
          <a:lstStyle/>
          <a:p>
            <a:pPr marL="0" indent="0" algn="ctr">
              <a:buNone/>
            </a:pPr>
            <a:r>
              <a:rPr lang="ar-IQ" sz="9600" b="1" i="1" dirty="0" smtClean="0">
                <a:solidFill>
                  <a:srgbClr val="FFFF00"/>
                </a:solidFill>
              </a:rPr>
              <a:t>شكـــــــــــرا لكــــــــــــم</a:t>
            </a:r>
            <a:endParaRPr lang="ar-IQ" sz="9600" b="1" i="1" dirty="0">
              <a:solidFill>
                <a:srgbClr val="FFFF00"/>
              </a:solidFill>
            </a:endParaRPr>
          </a:p>
        </p:txBody>
      </p:sp>
    </p:spTree>
    <p:extLst>
      <p:ext uri="{BB962C8B-B14F-4D97-AF65-F5344CB8AC3E}">
        <p14:creationId xmlns:p14="http://schemas.microsoft.com/office/powerpoint/2010/main" val="1787589516"/>
      </p:ext>
    </p:extLst>
  </p:cSld>
  <p:clrMapOvr>
    <a:masterClrMapping/>
  </p:clrMapOvr>
  <mc:AlternateContent xmlns:mc="http://schemas.openxmlformats.org/markup-compatibility/2006">
    <mc:Choice xmlns:p14="http://schemas.microsoft.com/office/powerpoint/2010/main" Requires="p14">
      <p:transition spd="slow" p14:dur="3900" advTm="13000">
        <p14:glitter pattern="hexagon"/>
      </p:transition>
    </mc:Choice>
    <mc:Fallback>
      <p:transition spd="slow" advTm="13000">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72</TotalTime>
  <Words>490</Words>
  <Application>Microsoft Office PowerPoint</Application>
  <PresentationFormat>ملء الشاشة</PresentationFormat>
  <Paragraphs>36</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Century Gothic</vt:lpstr>
      <vt:lpstr>Times New Roman</vt:lpstr>
      <vt:lpstr>Wingdings 3</vt:lpstr>
      <vt:lpstr>أيون</vt:lpstr>
      <vt:lpstr> عدد حكام لعبة كرة السلة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عدد حكام لعبة كرة السلة</dc:title>
  <dc:creator>DR.Ahmed Saker 2O14</dc:creator>
  <cp:lastModifiedBy>DR.Ahmed Saker 2O14</cp:lastModifiedBy>
  <cp:revision>6</cp:revision>
  <dcterms:created xsi:type="dcterms:W3CDTF">2018-10-25T19:16:49Z</dcterms:created>
  <dcterms:modified xsi:type="dcterms:W3CDTF">2018-10-25T20:29:41Z</dcterms:modified>
</cp:coreProperties>
</file>