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>
      <p:transition spd="slow" advTm="13000">
        <p:randomBar dir="vert"/>
        <p:sndAc>
          <p:stSnd>
            <p:snd r:embed="rId1" name="typ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19" name="type.wav"/>
          </p:stSnd>
        </p:sndAc>
      </p:transition>
    </mc:Choice>
    <mc:Fallback>
      <p:transition spd="slow" advTm="13000">
        <p:randomBar dir="vert"/>
        <p:sndAc>
          <p:stSnd>
            <p:snd r:embed="rId19" name="type.wav"/>
          </p:stSnd>
        </p:sndAc>
      </p:transition>
    </mc:Fallback>
  </mc:AlternateConten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10817" y="1722783"/>
            <a:ext cx="11357114" cy="3220278"/>
          </a:xfrm>
        </p:spPr>
        <p:txBody>
          <a:bodyPr>
            <a:normAutofit/>
          </a:bodyPr>
          <a:lstStyle/>
          <a:p>
            <a:pPr algn="ctr"/>
            <a:r>
              <a:rPr lang="ar-IQ" sz="8800" b="1" i="1" dirty="0" smtClean="0">
                <a:solidFill>
                  <a:srgbClr val="00B0F0"/>
                </a:solidFill>
              </a:rPr>
              <a:t>   </a:t>
            </a:r>
            <a:r>
              <a:rPr lang="ar-IQ" sz="8000" b="1" i="1" dirty="0" smtClean="0">
                <a:solidFill>
                  <a:srgbClr val="00B0F0"/>
                </a:solidFill>
              </a:rPr>
              <a:t>متطلبات الدفاع الفردي </a:t>
            </a:r>
            <a:br>
              <a:rPr lang="ar-IQ" sz="8000" b="1" i="1" dirty="0" smtClean="0">
                <a:solidFill>
                  <a:srgbClr val="00B0F0"/>
                </a:solidFill>
              </a:rPr>
            </a:br>
            <a:r>
              <a:rPr lang="ar-IQ" sz="8000" b="1" i="1" dirty="0" smtClean="0">
                <a:solidFill>
                  <a:srgbClr val="00B0F0"/>
                </a:solidFill>
              </a:rPr>
              <a:t> في </a:t>
            </a:r>
            <a:r>
              <a:rPr lang="ar-IQ" sz="8000" b="1" i="1" dirty="0" smtClean="0">
                <a:solidFill>
                  <a:srgbClr val="00B0F0"/>
                </a:solidFill>
              </a:rPr>
              <a:t>لعبة </a:t>
            </a:r>
            <a:r>
              <a:rPr lang="ar-IQ" sz="8000" b="1" i="1" dirty="0" smtClean="0">
                <a:solidFill>
                  <a:srgbClr val="00B0F0"/>
                </a:solidFill>
              </a:rPr>
              <a:t>كرة </a:t>
            </a:r>
            <a:r>
              <a:rPr lang="ar-IQ" sz="8000" b="1" i="1" dirty="0" smtClean="0">
                <a:solidFill>
                  <a:srgbClr val="00B0F0"/>
                </a:solidFill>
              </a:rPr>
              <a:t>السلة</a:t>
            </a:r>
            <a:endParaRPr lang="ar-IQ" sz="8000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102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2" name="type.wav"/>
          </p:stSnd>
        </p:sndAc>
      </p:transition>
    </mc:Choice>
    <mc:Fallback>
      <p:transition spd="slow" advTm="13000">
        <p:randomBar dir="vert"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37323" y="437322"/>
            <a:ext cx="11343860" cy="6003235"/>
          </a:xfrm>
        </p:spPr>
        <p:txBody>
          <a:bodyPr>
            <a:normAutofit/>
          </a:bodyPr>
          <a:lstStyle/>
          <a:p>
            <a:endParaRPr lang="ar-IQ" dirty="0"/>
          </a:p>
          <a:p>
            <a:r>
              <a:rPr lang="ar-IQ" sz="3200" b="1" u="sng" dirty="0">
                <a:solidFill>
                  <a:schemeClr val="bg1"/>
                </a:solidFill>
              </a:rPr>
              <a:t>متطلبات الدفاع الفردي بكرة السلة: .</a:t>
            </a:r>
          </a:p>
          <a:p>
            <a:pPr marL="0" indent="0" algn="just">
              <a:buNone/>
            </a:pPr>
            <a:r>
              <a:rPr lang="ar-IQ" sz="3600" dirty="0"/>
              <a:t>هناك نوعان من المتطلبات في الدفاع الفردي في كرة السلة الأولى المتطلبات الذهنية </a:t>
            </a:r>
            <a:r>
              <a:rPr lang="ar-IQ" sz="3600" dirty="0" smtClean="0"/>
              <a:t>والثانية المتطلبات البدنية.</a:t>
            </a:r>
            <a:endParaRPr lang="ar-IQ" sz="3600" dirty="0"/>
          </a:p>
          <a:p>
            <a:pPr algn="just"/>
            <a:r>
              <a:rPr lang="ar-IQ" sz="3600" u="sng" dirty="0">
                <a:solidFill>
                  <a:schemeClr val="bg1"/>
                </a:solidFill>
              </a:rPr>
              <a:t>المتطلبات الذهنية </a:t>
            </a:r>
            <a:r>
              <a:rPr lang="ar-IQ" sz="3600" u="sng" dirty="0" smtClean="0">
                <a:solidFill>
                  <a:schemeClr val="bg1"/>
                </a:solidFill>
              </a:rPr>
              <a:t>هي</a:t>
            </a:r>
            <a:r>
              <a:rPr lang="ar-IQ" sz="3600" dirty="0">
                <a:solidFill>
                  <a:schemeClr val="bg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002060"/>
                </a:solidFill>
              </a:rPr>
              <a:t>•</a:t>
            </a:r>
            <a:r>
              <a:rPr lang="ar-IQ" sz="3600" b="1" dirty="0" smtClean="0">
                <a:solidFill>
                  <a:srgbClr val="002060"/>
                </a:solidFill>
              </a:rPr>
              <a:t>الرغبة </a:t>
            </a:r>
            <a:r>
              <a:rPr lang="ar-IQ" sz="3600" b="1" dirty="0">
                <a:solidFill>
                  <a:srgbClr val="002060"/>
                </a:solidFill>
              </a:rPr>
              <a:t>:- </a:t>
            </a:r>
            <a:r>
              <a:rPr lang="ar-IQ" sz="3600" dirty="0"/>
              <a:t>اللاعب الذي لا يملك الرغبة القوية في الدفاع الجيد </a:t>
            </a:r>
            <a:r>
              <a:rPr lang="ar-IQ" sz="3600" dirty="0" smtClean="0"/>
              <a:t>لن </a:t>
            </a:r>
            <a:r>
              <a:rPr lang="ar-IQ" sz="3600" dirty="0"/>
              <a:t>يكون أبدا مدافعا متميزا .</a:t>
            </a:r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002060"/>
                </a:solidFill>
              </a:rPr>
              <a:t>•</a:t>
            </a:r>
            <a:r>
              <a:rPr lang="ar-IQ" sz="3600" b="1" dirty="0" smtClean="0">
                <a:solidFill>
                  <a:srgbClr val="002060"/>
                </a:solidFill>
              </a:rPr>
              <a:t>النباهة </a:t>
            </a:r>
            <a:r>
              <a:rPr lang="ar-IQ" sz="3600" b="1" dirty="0">
                <a:solidFill>
                  <a:srgbClr val="002060"/>
                </a:solidFill>
              </a:rPr>
              <a:t>والحذر </a:t>
            </a:r>
            <a:r>
              <a:rPr lang="ar-IQ" sz="3600" b="1" dirty="0" smtClean="0">
                <a:solidFill>
                  <a:srgbClr val="002060"/>
                </a:solidFill>
              </a:rPr>
              <a:t>:-</a:t>
            </a:r>
            <a:r>
              <a:rPr lang="ar-IQ" sz="3600" dirty="0" smtClean="0"/>
              <a:t>استعداد </a:t>
            </a:r>
            <a:r>
              <a:rPr lang="ar-IQ" sz="3600" dirty="0"/>
              <a:t>اللاعب المدافع لكل حركة مفاجئة من اللاعب </a:t>
            </a:r>
            <a:r>
              <a:rPr lang="ar-IQ" sz="3600" dirty="0" smtClean="0"/>
              <a:t>المهاجم،(اللاعب </a:t>
            </a:r>
            <a:r>
              <a:rPr lang="ar-IQ" sz="3600" dirty="0"/>
              <a:t>الحذر هو لاعب </a:t>
            </a:r>
            <a:r>
              <a:rPr lang="ar-IQ" sz="3600" dirty="0" smtClean="0"/>
              <a:t>حي).</a:t>
            </a:r>
            <a:endParaRPr lang="ar-IQ" sz="3600" dirty="0"/>
          </a:p>
          <a:p>
            <a:pPr marL="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68492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2" name="type.wav"/>
          </p:stSnd>
        </p:sndAc>
      </p:transition>
    </mc:Choice>
    <mc:Fallback>
      <p:transition spd="slow" advTm="13000">
        <p:randomBar dir="vert"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44557" y="543339"/>
            <a:ext cx="11317355" cy="5633624"/>
          </a:xfrm>
        </p:spPr>
        <p:txBody>
          <a:bodyPr/>
          <a:lstStyle/>
          <a:p>
            <a:pPr marL="0" indent="0" algn="just">
              <a:buNone/>
            </a:pPr>
            <a:r>
              <a:rPr lang="ar-IQ" sz="3600" dirty="0" smtClean="0">
                <a:solidFill>
                  <a:srgbClr val="002060"/>
                </a:solidFill>
              </a:rPr>
              <a:t>•المبادرة </a:t>
            </a:r>
            <a:r>
              <a:rPr lang="ar-IQ" sz="3600" dirty="0">
                <a:solidFill>
                  <a:srgbClr val="002060"/>
                </a:solidFill>
              </a:rPr>
              <a:t>والعدوانية </a:t>
            </a:r>
            <a:r>
              <a:rPr lang="ar-IQ" sz="3600" dirty="0" smtClean="0">
                <a:solidFill>
                  <a:srgbClr val="002060"/>
                </a:solidFill>
              </a:rPr>
              <a:t>:-</a:t>
            </a:r>
            <a:r>
              <a:rPr lang="ar-IQ" sz="3600" dirty="0" smtClean="0">
                <a:solidFill>
                  <a:schemeClr val="tx1"/>
                </a:solidFill>
              </a:rPr>
              <a:t>(</a:t>
            </a:r>
            <a:r>
              <a:rPr lang="ar-IQ" sz="3600" dirty="0" smtClean="0"/>
              <a:t>نقصد </a:t>
            </a:r>
            <a:r>
              <a:rPr lang="ar-IQ" sz="3600" dirty="0"/>
              <a:t>هنا العدوانية </a:t>
            </a:r>
            <a:r>
              <a:rPr lang="ar-IQ" sz="3600" dirty="0" smtClean="0"/>
              <a:t>الموجبة) </a:t>
            </a:r>
            <a:r>
              <a:rPr lang="ar-IQ" sz="3600" dirty="0"/>
              <a:t>أي على اللاعب المدافع أن يكون صاحب مبادرة في عمل الحركات القوية كليا لتقليل التركيز العام للمهاجم صاحب الكرة وإفشال خططه جميعها بالاجتياز والوصول إلى السلة .</a:t>
            </a:r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002060"/>
                </a:solidFill>
              </a:rPr>
              <a:t>•الفخر</a:t>
            </a:r>
            <a:r>
              <a:rPr lang="ar-IQ" sz="3600" dirty="0">
                <a:solidFill>
                  <a:srgbClr val="002060"/>
                </a:solidFill>
              </a:rPr>
              <a:t>:- </a:t>
            </a:r>
            <a:r>
              <a:rPr lang="ar-IQ" sz="3600" dirty="0"/>
              <a:t>عند إحباط محاولة هجومية أو قطع كرة يشعر اللاعب بالفخر .</a:t>
            </a:r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002060"/>
                </a:solidFill>
              </a:rPr>
              <a:t>•التركيز </a:t>
            </a:r>
            <a:r>
              <a:rPr lang="ar-IQ" sz="3600" dirty="0">
                <a:solidFill>
                  <a:srgbClr val="002060"/>
                </a:solidFill>
              </a:rPr>
              <a:t>:- </a:t>
            </a:r>
            <a:r>
              <a:rPr lang="ar-IQ" sz="3600" dirty="0"/>
              <a:t>يجب أن يكون التركيز عاليا جدا في لحظة الدفاع </a:t>
            </a:r>
            <a:r>
              <a:rPr lang="ar-IQ" sz="3600" dirty="0" smtClean="0"/>
              <a:t>الفــردي( </a:t>
            </a:r>
            <a:r>
              <a:rPr lang="ar-IQ" sz="3600" dirty="0"/>
              <a:t>وإذا أردنا الراحة فنستعملها في الهجوم ) إذا لم يتعلم المدافع من استعادة استشفائه الذهني وبسرعة كبيرة وبأقل زمن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9161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2" name="type.wav"/>
          </p:stSnd>
        </p:sndAc>
      </p:transition>
    </mc:Choice>
    <mc:Fallback>
      <p:transition spd="slow" advTm="13000">
        <p:randomBar dir="vert"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96349" y="702366"/>
            <a:ext cx="10946294" cy="5194851"/>
          </a:xfrm>
        </p:spPr>
        <p:txBody>
          <a:bodyPr/>
          <a:lstStyle/>
          <a:p>
            <a:endParaRPr lang="ar-IQ" dirty="0"/>
          </a:p>
          <a:p>
            <a:pPr marL="0" indent="0" algn="just">
              <a:buNone/>
            </a:pPr>
            <a:r>
              <a:rPr lang="ar-IQ" dirty="0" smtClean="0">
                <a:solidFill>
                  <a:srgbClr val="002060"/>
                </a:solidFill>
              </a:rPr>
              <a:t>•</a:t>
            </a:r>
            <a:r>
              <a:rPr lang="ar-IQ" sz="3600" dirty="0" smtClean="0">
                <a:solidFill>
                  <a:srgbClr val="002060"/>
                </a:solidFill>
              </a:rPr>
              <a:t>الثقة </a:t>
            </a:r>
            <a:r>
              <a:rPr lang="ar-IQ" sz="3600" dirty="0">
                <a:solidFill>
                  <a:srgbClr val="002060"/>
                </a:solidFill>
              </a:rPr>
              <a:t>بالنفس:- </a:t>
            </a:r>
            <a:r>
              <a:rPr lang="ar-IQ" sz="3600" dirty="0"/>
              <a:t>يجب أن تكون هناك ثقة عالية بالنفس للمدافع ليستطيع أن يهزم المهاجم في منطقة العمليات وهذا يعتمد على الكثير من المتطلبات منها التدريب المستمر والتدريب العلمي .</a:t>
            </a:r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002060"/>
                </a:solidFill>
              </a:rPr>
              <a:t>•الحكم </a:t>
            </a:r>
            <a:r>
              <a:rPr lang="ar-IQ" sz="3600" dirty="0">
                <a:solidFill>
                  <a:srgbClr val="002060"/>
                </a:solidFill>
              </a:rPr>
              <a:t>الصحيح :- </a:t>
            </a:r>
            <a:r>
              <a:rPr lang="ar-IQ" sz="3600" dirty="0"/>
              <a:t>( اتخاذ القرار الصحيح ) وهي تسخير القدرات البدنية والذهنية والمهارية في لحظة واحدة وهي اتخاذ القرار لعمل شيء ضد الهجوم أو </a:t>
            </a:r>
            <a:r>
              <a:rPr lang="ar-IQ" sz="3600" dirty="0" smtClean="0"/>
              <a:t>الحركة .</a:t>
            </a:r>
            <a:endParaRPr lang="ar-IQ" sz="36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1672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2" name="type.wav"/>
          </p:stSnd>
        </p:sndAc>
      </p:transition>
    </mc:Choice>
    <mc:Fallback>
      <p:transition spd="slow" advTm="13000">
        <p:randomBar dir="vert"/>
        <p:sndAc>
          <p:stSnd>
            <p:snd r:embed="rId2" name="type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4248" y="2318197"/>
            <a:ext cx="10568189" cy="35030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dirty="0" smtClean="0"/>
              <a:t> </a:t>
            </a:r>
            <a:r>
              <a:rPr lang="ar-IQ" sz="9600" b="1" i="1" dirty="0" smtClean="0">
                <a:solidFill>
                  <a:srgbClr val="00B0F0"/>
                </a:solidFill>
              </a:rPr>
              <a:t>شكــــرا لكـــــم</a:t>
            </a:r>
            <a:r>
              <a:rPr lang="ar-IQ" sz="9600" b="1" dirty="0" smtClean="0">
                <a:solidFill>
                  <a:srgbClr val="00B0F0"/>
                </a:solidFill>
              </a:rPr>
              <a:t> </a:t>
            </a:r>
            <a:endParaRPr lang="ar-IQ" sz="9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881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randomBar dir="vert"/>
        <p:sndAc>
          <p:stSnd>
            <p:snd r:embed="rId2" name="type.wav"/>
          </p:stSnd>
        </p:sndAc>
      </p:transition>
    </mc:Choice>
    <mc:Fallback>
      <p:transition spd="slow" advTm="13000">
        <p:randomBar dir="vert"/>
        <p:sndAc>
          <p:stSnd>
            <p:snd r:embed="rId2" name="typ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عمق">
  <a:themeElements>
    <a:clrScheme name="Depth">
      <a:dk1>
        <a:sysClr val="windowText" lastClr="000000"/>
      </a:dk1>
      <a:lt1>
        <a:sysClr val="window" lastClr="FFFFFF"/>
      </a:lt1>
      <a:dk2>
        <a:srgbClr val="4E3B30"/>
      </a:dk2>
      <a:lt2>
        <a:srgbClr val="FFDB82"/>
      </a:lt2>
      <a:accent1>
        <a:srgbClr val="F0A22E"/>
      </a:accent1>
      <a:accent2>
        <a:srgbClr val="E4D9B2"/>
      </a:accent2>
      <a:accent3>
        <a:srgbClr val="AA986C"/>
      </a:accent3>
      <a:accent4>
        <a:srgbClr val="8FB977"/>
      </a:accent4>
      <a:accent5>
        <a:srgbClr val="778F9F"/>
      </a:accent5>
      <a:accent6>
        <a:srgbClr val="8A6087"/>
      </a:accent6>
      <a:hlink>
        <a:srgbClr val="AD1F1F"/>
      </a:hlink>
      <a:folHlink>
        <a:srgbClr val="FFC42F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C473073F-34A4-486A-BBA1-2A70AE921E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TM04033923[[fn=العمق]]</Template>
  <TotalTime>28</TotalTime>
  <Words>216</Words>
  <Application>Microsoft Office PowerPoint</Application>
  <PresentationFormat>ملء الشاشة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Corbel</vt:lpstr>
      <vt:lpstr>Tahoma</vt:lpstr>
      <vt:lpstr>عمق</vt:lpstr>
      <vt:lpstr>   متطلبات الدفاع الفردي   في لعبة كرة السلة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متطلبات الدفاع الفردي  في كرة السلة</dc:title>
  <dc:creator>DR.Ahmed Saker 2O14</dc:creator>
  <cp:lastModifiedBy>DR.Ahmed Saker 2O14</cp:lastModifiedBy>
  <cp:revision>5</cp:revision>
  <dcterms:created xsi:type="dcterms:W3CDTF">2018-09-28T21:14:56Z</dcterms:created>
  <dcterms:modified xsi:type="dcterms:W3CDTF">2018-09-28T21:48:35Z</dcterms:modified>
</cp:coreProperties>
</file>