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61" r:id="rId5"/>
    <p:sldId id="262"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4" autoAdjust="0"/>
    <p:restoredTop sz="94660"/>
  </p:normalViewPr>
  <p:slideViewPr>
    <p:cSldViewPr snapToGrid="0">
      <p:cViewPr varScale="1">
        <p:scale>
          <a:sx n="74" d="100"/>
          <a:sy n="74" d="100"/>
        </p:scale>
        <p:origin x="5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9/29/2018</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9/29/2018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9/29/2018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9/29/2018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9/29/2018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9/29/2018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6DFF08F-DC6B-4601-B491-B0F83F6DD2DA}" type="datetimeFigureOut">
              <a:rPr lang="en-US" dirty="0"/>
              <a:t>9/29/2018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6DFF08F-DC6B-4601-B491-B0F83F6DD2DA}" type="datetimeFigureOut">
              <a:rPr lang="en-US" dirty="0"/>
              <a:t>9/29/2018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1" name="whoosh.wav"/>
          </p:stSnd>
        </p:sndAc>
      </p:transition>
    </mc:Choice>
    <mc:Fallback>
      <p:transition spd="slow" advTm="13000">
        <p:fade/>
        <p:sndAc>
          <p:stSnd>
            <p:snd r:embed="rId1" name="whoosh.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9/29/2018</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3500" advTm="13000">
        <p14:reveal/>
        <p:sndAc>
          <p:stSnd>
            <p:snd r:embed="rId13" name="whoosh.wav"/>
          </p:stSnd>
        </p:sndAc>
      </p:transition>
    </mc:Choice>
    <mc:Fallback>
      <p:transition spd="slow" advTm="13000">
        <p:fade/>
        <p:sndAc>
          <p:stSnd>
            <p:snd r:embed="rId13" name="whoosh.wav"/>
          </p:stSnd>
        </p:sndAc>
      </p:transition>
    </mc:Fallback>
  </mc:AlternateContent>
  <p:txStyles>
    <p:titleStyle>
      <a:lvl1pPr algn="l" defTabSz="914400" rtl="1"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r" defTabSz="914400" rtl="1"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r" defTabSz="914400" rtl="1"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r" defTabSz="914400" rtl="1"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r" defTabSz="914400" rtl="1"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r" defTabSz="914400" rtl="1"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r" defTabSz="914400" rtl="1"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r" defTabSz="914400" rtl="1"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r" defTabSz="914400" rtl="1"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r" defTabSz="914400" rtl="1"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21972" y="824248"/>
            <a:ext cx="11333408" cy="4636394"/>
          </a:xfrm>
        </p:spPr>
        <p:txBody>
          <a:bodyPr>
            <a:normAutofit/>
          </a:bodyPr>
          <a:lstStyle/>
          <a:p>
            <a:r>
              <a:rPr lang="ar-IQ" sz="9600" b="1" i="1" dirty="0" smtClean="0">
                <a:solidFill>
                  <a:schemeClr val="accent4">
                    <a:lumMod val="50000"/>
                  </a:schemeClr>
                </a:solidFill>
              </a:rPr>
              <a:t>الدفاع الفردي في لعبة كرة السلة</a:t>
            </a:r>
            <a:endParaRPr lang="ar-IQ" sz="9600" b="1" i="1" dirty="0">
              <a:solidFill>
                <a:schemeClr val="accent4">
                  <a:lumMod val="50000"/>
                </a:schemeClr>
              </a:solidFill>
            </a:endParaRPr>
          </a:p>
        </p:txBody>
      </p:sp>
    </p:spTree>
    <p:extLst>
      <p:ext uri="{BB962C8B-B14F-4D97-AF65-F5344CB8AC3E}">
        <p14:creationId xmlns:p14="http://schemas.microsoft.com/office/powerpoint/2010/main" val="3395487843"/>
      </p:ext>
    </p:extLst>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2" name="whoosh.wav"/>
          </p:stSnd>
        </p:sndAc>
      </p:transition>
    </mc:Choice>
    <mc:Fallback>
      <p:transition spd="slow" advTm="13000">
        <p:fade/>
        <p:sndAc>
          <p:stSnd>
            <p:snd r:embed="rId2" name="whoosh.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3639" y="463639"/>
            <a:ext cx="11307651" cy="6194738"/>
          </a:xfrm>
        </p:spPr>
        <p:txBody>
          <a:bodyPr>
            <a:noAutofit/>
          </a:bodyPr>
          <a:lstStyle/>
          <a:p>
            <a:pPr algn="just"/>
            <a:r>
              <a:rPr lang="ar-IQ" sz="2400" b="1" u="sng" dirty="0">
                <a:solidFill>
                  <a:schemeClr val="accent6">
                    <a:lumMod val="75000"/>
                  </a:schemeClr>
                </a:solidFill>
              </a:rPr>
              <a:t>الدفاع الفردي:</a:t>
            </a:r>
          </a:p>
          <a:p>
            <a:pPr algn="just"/>
            <a:r>
              <a:rPr lang="ar-IQ" sz="3200" dirty="0">
                <a:solidFill>
                  <a:schemeClr val="bg1"/>
                </a:solidFill>
              </a:rPr>
              <a:t>كما هو معروف أن الدفاع الفردي لكل اللاعب المدافع يعتبر العامل الأساسي الأول لنجاح الدفاع الفرقي بجميع </a:t>
            </a:r>
            <a:r>
              <a:rPr lang="ar-IQ" sz="3200" dirty="0" err="1" smtClean="0">
                <a:solidFill>
                  <a:schemeClr val="bg1"/>
                </a:solidFill>
              </a:rPr>
              <a:t>أنواعه،كل</a:t>
            </a:r>
            <a:r>
              <a:rPr lang="ar-IQ" sz="3200" dirty="0" smtClean="0">
                <a:solidFill>
                  <a:schemeClr val="bg1"/>
                </a:solidFill>
              </a:rPr>
              <a:t> </a:t>
            </a:r>
            <a:r>
              <a:rPr lang="ar-IQ" sz="3200" dirty="0">
                <a:solidFill>
                  <a:schemeClr val="bg1"/>
                </a:solidFill>
              </a:rPr>
              <a:t>لاعب مدافع في الفرق عليه مهمات و واجبات معينة يجب أدائها و إتقانا أثناء الدفاع لأجل ان يكون الدفاع فعالاً و مؤثراً</a:t>
            </a:r>
            <a:r>
              <a:rPr lang="ar-IQ" sz="3200" dirty="0" smtClean="0">
                <a:solidFill>
                  <a:schemeClr val="bg1"/>
                </a:solidFill>
              </a:rPr>
              <a:t>.</a:t>
            </a:r>
            <a:endParaRPr lang="ar-IQ" sz="3200" dirty="0">
              <a:solidFill>
                <a:schemeClr val="bg1"/>
              </a:solidFill>
            </a:endParaRPr>
          </a:p>
          <a:p>
            <a:pPr algn="just"/>
            <a:r>
              <a:rPr lang="ar-IQ" sz="3200" dirty="0">
                <a:solidFill>
                  <a:schemeClr val="bg1"/>
                </a:solidFill>
              </a:rPr>
              <a:t>المهمات و الواجبات هي :-</a:t>
            </a:r>
          </a:p>
          <a:p>
            <a:pPr algn="just"/>
            <a:r>
              <a:rPr lang="ar-IQ" sz="3200" dirty="0">
                <a:solidFill>
                  <a:schemeClr val="bg1"/>
                </a:solidFill>
              </a:rPr>
              <a:t>إعاقة الطبطبة .</a:t>
            </a:r>
          </a:p>
          <a:p>
            <a:pPr algn="just"/>
            <a:r>
              <a:rPr lang="ar-IQ" sz="3200" dirty="0">
                <a:solidFill>
                  <a:schemeClr val="bg1"/>
                </a:solidFill>
              </a:rPr>
              <a:t>إعاقة المناولات .</a:t>
            </a:r>
          </a:p>
          <a:p>
            <a:pPr algn="just"/>
            <a:r>
              <a:rPr lang="ar-IQ" sz="3200" dirty="0">
                <a:solidFill>
                  <a:schemeClr val="bg1"/>
                </a:solidFill>
              </a:rPr>
              <a:t>إعاقة استلام الكرة .</a:t>
            </a:r>
          </a:p>
          <a:p>
            <a:pPr algn="just"/>
            <a:r>
              <a:rPr lang="ar-IQ" sz="3200" dirty="0">
                <a:solidFill>
                  <a:schemeClr val="bg1"/>
                </a:solidFill>
              </a:rPr>
              <a:t>إعاقة أو منع التهديف بأنواعه .</a:t>
            </a:r>
          </a:p>
          <a:p>
            <a:pPr algn="just"/>
            <a:r>
              <a:rPr lang="ar-IQ" sz="3200" dirty="0">
                <a:solidFill>
                  <a:schemeClr val="bg1"/>
                </a:solidFill>
              </a:rPr>
              <a:t>إعاقة أو منع الخصم من أداء الحجز </a:t>
            </a:r>
            <a:r>
              <a:rPr lang="ar-IQ" sz="3200" dirty="0" smtClean="0">
                <a:solidFill>
                  <a:schemeClr val="bg1"/>
                </a:solidFill>
              </a:rPr>
              <a:t>.</a:t>
            </a:r>
            <a:endParaRPr lang="ar-IQ" sz="3200" dirty="0">
              <a:solidFill>
                <a:schemeClr val="bg1"/>
              </a:solidFill>
            </a:endParaRPr>
          </a:p>
          <a:p>
            <a:pPr algn="just"/>
            <a:endParaRPr lang="ar-IQ" sz="2400" dirty="0">
              <a:solidFill>
                <a:schemeClr val="bg1"/>
              </a:solidFill>
            </a:endParaRPr>
          </a:p>
        </p:txBody>
      </p:sp>
    </p:spTree>
    <p:extLst>
      <p:ext uri="{BB962C8B-B14F-4D97-AF65-F5344CB8AC3E}">
        <p14:creationId xmlns:p14="http://schemas.microsoft.com/office/powerpoint/2010/main" val="3078777896"/>
      </p:ext>
    </p:extLst>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2" name="whoosh.wav"/>
          </p:stSnd>
        </p:sndAc>
      </p:transition>
    </mc:Choice>
    <mc:Fallback>
      <p:transition spd="slow" advTm="13000">
        <p:fade/>
        <p:sndAc>
          <p:stSnd>
            <p:snd r:embed="rId2" name="whoosh.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3487" y="540913"/>
            <a:ext cx="11539471" cy="5975797"/>
          </a:xfrm>
        </p:spPr>
        <p:txBody>
          <a:bodyPr/>
          <a:lstStyle/>
          <a:p>
            <a:pPr algn="just"/>
            <a:r>
              <a:rPr lang="ar-IQ" sz="2800" dirty="0">
                <a:solidFill>
                  <a:schemeClr val="bg1"/>
                </a:solidFill>
              </a:rPr>
              <a:t>يعد الدفاع الفردي العامل الأساسي الذي </a:t>
            </a:r>
            <a:r>
              <a:rPr lang="ar-IQ" sz="2800" dirty="0" smtClean="0">
                <a:solidFill>
                  <a:schemeClr val="bg1"/>
                </a:solidFill>
              </a:rPr>
              <a:t> الحد </a:t>
            </a:r>
            <a:r>
              <a:rPr lang="ar-IQ" sz="2800" dirty="0">
                <a:solidFill>
                  <a:schemeClr val="bg1"/>
                </a:solidFill>
              </a:rPr>
              <a:t>من خطورة الفريق المهاجم وصولاً إلى تحقيق الفوز في المبارات </a:t>
            </a:r>
            <a:r>
              <a:rPr lang="ar-IQ" sz="2800" dirty="0" smtClean="0">
                <a:solidFill>
                  <a:schemeClr val="bg1"/>
                </a:solidFill>
              </a:rPr>
              <a:t>.</a:t>
            </a:r>
          </a:p>
          <a:p>
            <a:pPr algn="just"/>
            <a:r>
              <a:rPr lang="ar-IQ" sz="2800" dirty="0">
                <a:solidFill>
                  <a:schemeClr val="bg1"/>
                </a:solidFill>
              </a:rPr>
              <a:t>ان اهمية الدفاع الفردي كبيرة جدا </a:t>
            </a:r>
            <a:r>
              <a:rPr lang="ar-IQ" sz="2800" dirty="0" smtClean="0">
                <a:solidFill>
                  <a:schemeClr val="bg1"/>
                </a:solidFill>
              </a:rPr>
              <a:t>لأنه </a:t>
            </a:r>
            <a:r>
              <a:rPr lang="ar-IQ" sz="2800" dirty="0">
                <a:solidFill>
                  <a:schemeClr val="bg1"/>
                </a:solidFill>
              </a:rPr>
              <a:t>في الغالب </a:t>
            </a:r>
            <a:r>
              <a:rPr lang="ar-IQ" sz="2800" dirty="0" err="1" smtClean="0">
                <a:solidFill>
                  <a:schemeClr val="bg1"/>
                </a:solidFill>
              </a:rPr>
              <a:t>يبدء</a:t>
            </a:r>
            <a:r>
              <a:rPr lang="ar-IQ" sz="2800" dirty="0" smtClean="0">
                <a:solidFill>
                  <a:schemeClr val="bg1"/>
                </a:solidFill>
              </a:rPr>
              <a:t> </a:t>
            </a:r>
            <a:r>
              <a:rPr lang="ar-IQ" sz="2800" dirty="0">
                <a:solidFill>
                  <a:schemeClr val="bg1"/>
                </a:solidFill>
              </a:rPr>
              <a:t>فرديا ثم ينتهي فرديا استنادا الى جميع الخطط الفرقية الهجومية التي تنتهي بان يكون الدفاع لاعب ضد لاعب اي يسعى المدربين الى وضع خططهم الهجومية خلال زمن الهجمة (24 ثانية) ( حجز ودوران ... الخ) </a:t>
            </a:r>
            <a:r>
              <a:rPr lang="ar-IQ" sz="2800" dirty="0" smtClean="0">
                <a:solidFill>
                  <a:schemeClr val="bg1"/>
                </a:solidFill>
              </a:rPr>
              <a:t>لأحداث </a:t>
            </a:r>
            <a:r>
              <a:rPr lang="ar-IQ" sz="2800" dirty="0">
                <a:solidFill>
                  <a:schemeClr val="bg1"/>
                </a:solidFill>
              </a:rPr>
              <a:t>فرصة تهديف ضد مدافع او مهاجم ضد (صفر) من المدافعين</a:t>
            </a:r>
            <a:r>
              <a:rPr lang="ar-IQ" sz="2800" dirty="0" smtClean="0">
                <a:solidFill>
                  <a:schemeClr val="bg1"/>
                </a:solidFill>
              </a:rPr>
              <a:t>.</a:t>
            </a:r>
          </a:p>
          <a:p>
            <a:pPr algn="just"/>
            <a:endParaRPr lang="ar-IQ" sz="2800" dirty="0">
              <a:solidFill>
                <a:schemeClr val="bg1"/>
              </a:solidFill>
            </a:endParaRPr>
          </a:p>
          <a:p>
            <a:pPr algn="just"/>
            <a:r>
              <a:rPr lang="ar-IQ" sz="2800" dirty="0">
                <a:solidFill>
                  <a:schemeClr val="bg1"/>
                </a:solidFill>
              </a:rPr>
              <a:t>وهو أيضا " حراسة اللاعب المهاجم والحد من خطورته سواء كان حائز على الكرة او بدونــــها ".</a:t>
            </a:r>
          </a:p>
          <a:p>
            <a:pPr algn="just"/>
            <a:r>
              <a:rPr lang="ar-IQ" sz="2800" dirty="0">
                <a:solidFill>
                  <a:schemeClr val="bg1"/>
                </a:solidFill>
              </a:rPr>
              <a:t>وهو " القدرة على منع المهاجم من أداء المهارات الهجومية وتعطيل استمراريتها أو فعاليتها سواء بالكرة أو بدونها ".</a:t>
            </a:r>
          </a:p>
          <a:p>
            <a:endParaRPr lang="ar-IQ" dirty="0"/>
          </a:p>
        </p:txBody>
      </p:sp>
    </p:spTree>
    <p:extLst>
      <p:ext uri="{BB962C8B-B14F-4D97-AF65-F5344CB8AC3E}">
        <p14:creationId xmlns:p14="http://schemas.microsoft.com/office/powerpoint/2010/main" val="4264762188"/>
      </p:ext>
    </p:extLst>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2" name="whoosh.wav"/>
          </p:stSnd>
        </p:sndAc>
      </p:transition>
    </mc:Choice>
    <mc:Fallback>
      <p:transition spd="slow" advTm="13000">
        <p:fade/>
        <p:sndAc>
          <p:stSnd>
            <p:snd r:embed="rId2" name="whoosh.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5004" y="618186"/>
            <a:ext cx="11320528" cy="5808372"/>
          </a:xfrm>
        </p:spPr>
        <p:txBody>
          <a:bodyPr/>
          <a:lstStyle/>
          <a:p>
            <a:r>
              <a:rPr lang="ar-SA" sz="2800" b="1" u="sng" dirty="0">
                <a:solidFill>
                  <a:schemeClr val="bg1"/>
                </a:solidFill>
                <a:ea typeface="Times New Roman" panose="02020603050405020304" pitchFamily="18" charset="0"/>
                <a:cs typeface="Arial" panose="020B0604020202020204" pitchFamily="34" charset="0"/>
              </a:rPr>
              <a:t>أنواع وقفات الاستعداد </a:t>
            </a:r>
            <a:r>
              <a:rPr lang="ar-SA" sz="2800" b="1" u="sng" dirty="0" smtClean="0">
                <a:solidFill>
                  <a:schemeClr val="bg1"/>
                </a:solidFill>
                <a:ea typeface="Times New Roman" panose="02020603050405020304" pitchFamily="18" charset="0"/>
                <a:cs typeface="Arial" panose="020B0604020202020204" pitchFamily="34" charset="0"/>
              </a:rPr>
              <a:t>الدفاعية</a:t>
            </a:r>
            <a:r>
              <a:rPr lang="ar-IQ" sz="2800" b="1" u="sng" dirty="0" smtClean="0">
                <a:solidFill>
                  <a:schemeClr val="bg1"/>
                </a:solidFill>
                <a:ea typeface="Times New Roman" panose="02020603050405020304" pitchFamily="18" charset="0"/>
                <a:cs typeface="Arial" panose="020B0604020202020204" pitchFamily="34" charset="0"/>
              </a:rPr>
              <a:t>:</a:t>
            </a:r>
            <a:endParaRPr lang="en-US" sz="2800" b="1" u="sng" dirty="0" smtClean="0">
              <a:solidFill>
                <a:schemeClr val="bg1"/>
              </a:solidFill>
              <a:ea typeface="Times New Roman" panose="02020603050405020304" pitchFamily="18" charset="0"/>
              <a:cs typeface="Arial" panose="020B0604020202020204" pitchFamily="34" charset="0"/>
            </a:endParaRPr>
          </a:p>
          <a:p>
            <a:pPr algn="just"/>
            <a:r>
              <a:rPr lang="ar-IQ" sz="2400" dirty="0" smtClean="0">
                <a:solidFill>
                  <a:schemeClr val="accent4">
                    <a:lumMod val="75000"/>
                  </a:schemeClr>
                </a:solidFill>
                <a:latin typeface="Arial" panose="020B0604020202020204" pitchFamily="34" charset="0"/>
                <a:ea typeface="Times New Roman" panose="02020603050405020304" pitchFamily="18" charset="0"/>
              </a:rPr>
              <a:t>1</a:t>
            </a:r>
            <a:r>
              <a:rPr lang="ar-IQ" sz="2400" dirty="0">
                <a:solidFill>
                  <a:schemeClr val="accent4">
                    <a:lumMod val="75000"/>
                  </a:schemeClr>
                </a:solidFill>
                <a:latin typeface="Arial" panose="020B0604020202020204" pitchFamily="34" charset="0"/>
                <a:ea typeface="Times New Roman" panose="02020603050405020304" pitchFamily="18" charset="0"/>
              </a:rPr>
              <a:t>-</a:t>
            </a:r>
            <a:r>
              <a:rPr lang="ar-IQ" sz="2400" dirty="0" smtClean="0">
                <a:solidFill>
                  <a:schemeClr val="accent4">
                    <a:lumMod val="75000"/>
                  </a:schemeClr>
                </a:solidFill>
                <a:latin typeface="Arial" panose="020B0604020202020204" pitchFamily="34" charset="0"/>
                <a:ea typeface="Times New Roman" panose="02020603050405020304" pitchFamily="18" charset="0"/>
              </a:rPr>
              <a:t> </a:t>
            </a:r>
            <a:r>
              <a:rPr lang="ar-IQ" sz="2800" b="1" dirty="0">
                <a:solidFill>
                  <a:schemeClr val="accent4">
                    <a:lumMod val="75000"/>
                  </a:schemeClr>
                </a:solidFill>
                <a:latin typeface="Arial" panose="020B0604020202020204" pitchFamily="34" charset="0"/>
                <a:ea typeface="Times New Roman" panose="02020603050405020304" pitchFamily="18" charset="0"/>
              </a:rPr>
              <a:t>الوقفة الدفاعية بتقدم أحد القدمين </a:t>
            </a:r>
            <a:r>
              <a:rPr lang="ar-IQ" sz="2800" b="1" dirty="0" smtClean="0">
                <a:solidFill>
                  <a:schemeClr val="accent4">
                    <a:lumMod val="75000"/>
                  </a:schemeClr>
                </a:solidFill>
                <a:latin typeface="Arial" panose="020B0604020202020204" pitchFamily="34" charset="0"/>
                <a:ea typeface="Times New Roman" panose="02020603050405020304" pitchFamily="18" charset="0"/>
              </a:rPr>
              <a:t>أماما (وقفة الملاكم):</a:t>
            </a:r>
            <a:endParaRPr lang="ar-IQ" sz="2800" b="1" dirty="0">
              <a:solidFill>
                <a:schemeClr val="accent4">
                  <a:lumMod val="75000"/>
                </a:schemeClr>
              </a:solidFill>
              <a:latin typeface="Arial" panose="020B0604020202020204" pitchFamily="34" charset="0"/>
              <a:ea typeface="Times New Roman" panose="02020603050405020304" pitchFamily="18" charset="0"/>
            </a:endParaRPr>
          </a:p>
          <a:p>
            <a:pPr algn="just"/>
            <a:r>
              <a:rPr lang="ar-IQ" sz="2800" dirty="0">
                <a:solidFill>
                  <a:schemeClr val="bg1"/>
                </a:solidFill>
                <a:latin typeface="Arial" panose="020B0604020202020204" pitchFamily="34" charset="0"/>
                <a:ea typeface="Times New Roman" panose="02020603050405020304" pitchFamily="18" charset="0"/>
              </a:rPr>
              <a:t>في هذه الوقفة تتقدم أحد القدمين أماما وتكون احد الذراعين لأعلى وتستخدم هذه الوقفة الدفاعية في حالة قرب المهاجم المستحوذ علي الكرة من السلة ولم يبدأ بالمحاورة بالكرة كذلك في حالة إجبار المحاور بالكرة علي أن يسلك طريق معين تجاه خطوط الجانب لعمل مصيدة دفاعية علي لاعب أخر في أماكن محددة من </a:t>
            </a:r>
            <a:r>
              <a:rPr lang="ar-IQ" sz="2800" dirty="0" smtClean="0">
                <a:solidFill>
                  <a:schemeClr val="bg1"/>
                </a:solidFill>
                <a:latin typeface="Arial" panose="020B0604020202020204" pitchFamily="34" charset="0"/>
                <a:ea typeface="Times New Roman" panose="02020603050405020304" pitchFamily="18" charset="0"/>
              </a:rPr>
              <a:t>الملعب.</a:t>
            </a:r>
          </a:p>
          <a:p>
            <a:pPr algn="just"/>
            <a:r>
              <a:rPr lang="ar-IQ" sz="2800" dirty="0" smtClean="0">
                <a:solidFill>
                  <a:schemeClr val="bg1"/>
                </a:solidFill>
                <a:latin typeface="Arial" panose="020B0604020202020204" pitchFamily="34" charset="0"/>
                <a:ea typeface="Times New Roman" panose="02020603050405020304" pitchFamily="18" charset="0"/>
              </a:rPr>
              <a:t>•خطوات </a:t>
            </a:r>
            <a:r>
              <a:rPr lang="ar-IQ" sz="2800" dirty="0">
                <a:solidFill>
                  <a:schemeClr val="bg1"/>
                </a:solidFill>
                <a:latin typeface="Arial" panose="020B0604020202020204" pitchFamily="34" charset="0"/>
                <a:ea typeface="Times New Roman" panose="02020603050405020304" pitchFamily="18" charset="0"/>
              </a:rPr>
              <a:t>الملاكم وسميت بهذا الاسم </a:t>
            </a:r>
            <a:r>
              <a:rPr lang="ar-IQ" sz="2800" dirty="0" smtClean="0">
                <a:solidFill>
                  <a:schemeClr val="bg1"/>
                </a:solidFill>
                <a:latin typeface="Arial" panose="020B0604020202020204" pitchFamily="34" charset="0"/>
                <a:ea typeface="Times New Roman" panose="02020603050405020304" pitchFamily="18" charset="0"/>
              </a:rPr>
              <a:t>لأنها </a:t>
            </a:r>
            <a:r>
              <a:rPr lang="ar-IQ" sz="2800" dirty="0">
                <a:solidFill>
                  <a:schemeClr val="bg1"/>
                </a:solidFill>
                <a:latin typeface="Arial" panose="020B0604020202020204" pitchFamily="34" charset="0"/>
                <a:ea typeface="Times New Roman" panose="02020603050405020304" pitchFamily="18" charset="0"/>
              </a:rPr>
              <a:t>تشبه الخطوات التي يتحرك فيها الملاكم وتستعمل في الامكنة القصيرة والخطوة القريبة من السلة وبين المهاجم والسلة كموقع </a:t>
            </a:r>
            <a:r>
              <a:rPr lang="ar-IQ" sz="2800" dirty="0" smtClean="0">
                <a:solidFill>
                  <a:schemeClr val="bg1"/>
                </a:solidFill>
                <a:latin typeface="Arial" panose="020B0604020202020204" pitchFamily="34" charset="0"/>
                <a:ea typeface="Times New Roman" panose="02020603050405020304" pitchFamily="18" charset="0"/>
              </a:rPr>
              <a:t>استراتيجي، </a:t>
            </a:r>
            <a:r>
              <a:rPr lang="ar-IQ" sz="2800" dirty="0">
                <a:solidFill>
                  <a:schemeClr val="bg1"/>
                </a:solidFill>
                <a:latin typeface="Arial" panose="020B0604020202020204" pitchFamily="34" charset="0"/>
                <a:ea typeface="Times New Roman" panose="02020603050405020304" pitchFamily="18" charset="0"/>
              </a:rPr>
              <a:t>وتستعمل في كل الاتجاهات اماماً وخلفاً وجانباً فعند التقدم تتقدم القدم الامامية اولاً ثم تتلوها القدم الخلفية مع الاحتفاظ بالمسافة كوقفة دفاعية.</a:t>
            </a:r>
          </a:p>
          <a:p>
            <a:endParaRPr lang="ar-IQ" b="1" dirty="0">
              <a:solidFill>
                <a:schemeClr val="bg1"/>
              </a:solidFill>
            </a:endParaRPr>
          </a:p>
        </p:txBody>
      </p:sp>
    </p:spTree>
    <p:extLst>
      <p:ext uri="{BB962C8B-B14F-4D97-AF65-F5344CB8AC3E}">
        <p14:creationId xmlns:p14="http://schemas.microsoft.com/office/powerpoint/2010/main" val="3277818896"/>
      </p:ext>
    </p:extLst>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2" name="whoosh.wav"/>
          </p:stSnd>
        </p:sndAc>
      </p:transition>
    </mc:Choice>
    <mc:Fallback>
      <p:transition spd="slow" advTm="13000">
        <p:fade/>
        <p:sndAc>
          <p:stSnd>
            <p:snd r:embed="rId2" name="whoosh.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28034" y="695460"/>
            <a:ext cx="10972799" cy="5419430"/>
          </a:xfrm>
        </p:spPr>
        <p:txBody>
          <a:bodyPr/>
          <a:lstStyle/>
          <a:p>
            <a:pPr algn="just"/>
            <a:r>
              <a:rPr lang="ar-IQ" sz="2800" b="1" dirty="0">
                <a:solidFill>
                  <a:schemeClr val="accent4">
                    <a:lumMod val="75000"/>
                  </a:schemeClr>
                </a:solidFill>
              </a:rPr>
              <a:t>2</a:t>
            </a:r>
            <a:r>
              <a:rPr lang="ar-IQ" sz="3200" b="1" u="sng" dirty="0">
                <a:solidFill>
                  <a:schemeClr val="accent4">
                    <a:lumMod val="75000"/>
                  </a:schemeClr>
                </a:solidFill>
              </a:rPr>
              <a:t>) الوقفة الدفاعية </a:t>
            </a:r>
            <a:r>
              <a:rPr lang="ar-IQ" sz="3200" b="1" u="sng" dirty="0" smtClean="0">
                <a:solidFill>
                  <a:schemeClr val="accent4">
                    <a:lumMod val="75000"/>
                  </a:schemeClr>
                </a:solidFill>
              </a:rPr>
              <a:t>توازن القدمين(الوقفة المتوازية):</a:t>
            </a:r>
            <a:endParaRPr lang="ar-IQ" sz="3200" b="1" u="sng" dirty="0">
              <a:solidFill>
                <a:schemeClr val="accent4">
                  <a:lumMod val="75000"/>
                </a:schemeClr>
              </a:solidFill>
            </a:endParaRPr>
          </a:p>
          <a:p>
            <a:pPr algn="just"/>
            <a:endParaRPr lang="ar-IQ" sz="2800" b="1" dirty="0">
              <a:solidFill>
                <a:schemeClr val="bg1"/>
              </a:solidFill>
            </a:endParaRPr>
          </a:p>
          <a:p>
            <a:pPr algn="just"/>
            <a:r>
              <a:rPr lang="ar-IQ" sz="3200" dirty="0">
                <a:solidFill>
                  <a:schemeClr val="bg1"/>
                </a:solidFill>
              </a:rPr>
              <a:t>في هذه الوقفة الدفاعية يكون القدمين </a:t>
            </a:r>
            <a:r>
              <a:rPr lang="ar-IQ" sz="3200" dirty="0" smtClean="0">
                <a:solidFill>
                  <a:schemeClr val="bg1"/>
                </a:solidFill>
              </a:rPr>
              <a:t>متوازيين </a:t>
            </a:r>
            <a:r>
              <a:rPr lang="ar-IQ" sz="3200" dirty="0">
                <a:solidFill>
                  <a:schemeClr val="bg1"/>
                </a:solidFill>
              </a:rPr>
              <a:t>والمسافة بينهما باتساع عرض الكتف والذراعين بجانب الجسم ولأعلى قليلا مع مراعاة شروط الوقفة الدفاعية السابق توضيحها </a:t>
            </a:r>
            <a:r>
              <a:rPr lang="ar-IQ" sz="3200" dirty="0" smtClean="0">
                <a:solidFill>
                  <a:schemeClr val="bg1"/>
                </a:solidFill>
              </a:rPr>
              <a:t>.</a:t>
            </a:r>
            <a:endParaRPr lang="ar-IQ" sz="3200" dirty="0">
              <a:solidFill>
                <a:schemeClr val="bg1"/>
              </a:solidFill>
            </a:endParaRPr>
          </a:p>
          <a:p>
            <a:pPr algn="just"/>
            <a:r>
              <a:rPr lang="ar-IQ" sz="3200" dirty="0">
                <a:solidFill>
                  <a:schemeClr val="bg1"/>
                </a:solidFill>
              </a:rPr>
              <a:t>وتستخدم هذه الوقفة الدفاعية في حالة المحاورة بالكرة بعيد عن نقطة التهديف وخاصة عند نقطة منتصف الملعب لمنع المحاور بالكرة من اختراق منطقة </a:t>
            </a:r>
            <a:r>
              <a:rPr lang="ar-IQ" sz="3200" dirty="0" smtClean="0">
                <a:solidFill>
                  <a:schemeClr val="bg1"/>
                </a:solidFill>
              </a:rPr>
              <a:t>المنتصف.</a:t>
            </a:r>
            <a:endParaRPr lang="ar-IQ" sz="3200" dirty="0">
              <a:solidFill>
                <a:schemeClr val="bg1"/>
              </a:solidFill>
            </a:endParaRPr>
          </a:p>
          <a:p>
            <a:endParaRPr lang="ar-IQ" dirty="0"/>
          </a:p>
        </p:txBody>
      </p:sp>
    </p:spTree>
    <p:extLst>
      <p:ext uri="{BB962C8B-B14F-4D97-AF65-F5344CB8AC3E}">
        <p14:creationId xmlns:p14="http://schemas.microsoft.com/office/powerpoint/2010/main" val="2793145449"/>
      </p:ext>
    </p:extLst>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2" name="whoosh.wav"/>
          </p:stSnd>
        </p:sndAc>
      </p:transition>
    </mc:Choice>
    <mc:Fallback>
      <p:transition spd="slow" advTm="13000">
        <p:fade/>
        <p:sndAc>
          <p:stSnd>
            <p:snd r:embed="rId2" name="whoosh.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01521" y="2047741"/>
            <a:ext cx="10084158" cy="3606084"/>
          </a:xfrm>
        </p:spPr>
        <p:txBody>
          <a:bodyPr>
            <a:normAutofit/>
          </a:bodyPr>
          <a:lstStyle/>
          <a:p>
            <a:pPr marL="0" indent="0" algn="ctr">
              <a:buNone/>
            </a:pPr>
            <a:r>
              <a:rPr lang="ar-IQ" sz="9600" b="1" i="1" dirty="0" smtClean="0">
                <a:solidFill>
                  <a:schemeClr val="accent4">
                    <a:lumMod val="50000"/>
                  </a:schemeClr>
                </a:solidFill>
              </a:rPr>
              <a:t>شكـــرا لكــــــم </a:t>
            </a:r>
            <a:endParaRPr lang="ar-IQ" sz="9600" b="1" i="1" dirty="0">
              <a:solidFill>
                <a:schemeClr val="accent4">
                  <a:lumMod val="50000"/>
                </a:schemeClr>
              </a:solidFill>
            </a:endParaRPr>
          </a:p>
        </p:txBody>
      </p:sp>
    </p:spTree>
    <p:extLst>
      <p:ext uri="{BB962C8B-B14F-4D97-AF65-F5344CB8AC3E}">
        <p14:creationId xmlns:p14="http://schemas.microsoft.com/office/powerpoint/2010/main" val="782273654"/>
      </p:ext>
    </p:extLst>
  </p:cSld>
  <p:clrMapOvr>
    <a:masterClrMapping/>
  </p:clrMapOvr>
  <mc:AlternateContent xmlns:mc="http://schemas.openxmlformats.org/markup-compatibility/2006">
    <mc:Choice xmlns:p14="http://schemas.microsoft.com/office/powerpoint/2010/main" Requires="p14">
      <p:transition spd="slow" p14:dur="3500" advTm="13000">
        <p14:reveal/>
        <p:sndAc>
          <p:stSnd>
            <p:snd r:embed="rId2" name="whoosh.wav"/>
          </p:stSnd>
        </p:sndAc>
      </p:transition>
    </mc:Choice>
    <mc:Fallback>
      <p:transition spd="slow" advTm="13000">
        <p:fade/>
        <p:sndAc>
          <p:stSnd>
            <p:snd r:embed="rId2" name="whoosh.wav"/>
          </p:stSnd>
        </p:sndAc>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نسيق خاص">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TM03090430[[fn=تنسيق خاص]]</Template>
  <TotalTime>31</TotalTime>
  <Words>375</Words>
  <Application>Microsoft Office PowerPoint</Application>
  <PresentationFormat>ملء الشاشة</PresentationFormat>
  <Paragraphs>23</Paragraphs>
  <Slides>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6</vt:i4>
      </vt:variant>
    </vt:vector>
  </HeadingPairs>
  <TitlesOfParts>
    <vt:vector size="12" baseType="lpstr">
      <vt:lpstr>Arial</vt:lpstr>
      <vt:lpstr>Corbel</vt:lpstr>
      <vt:lpstr>Tahoma</vt:lpstr>
      <vt:lpstr>Times New Roman</vt:lpstr>
      <vt:lpstr>Wingdings</vt:lpstr>
      <vt:lpstr>تنسيق خاص</vt:lpstr>
      <vt:lpstr>الدفاع الفردي في لعبة كرة السلة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 2O14</cp:lastModifiedBy>
  <cp:revision>6</cp:revision>
  <dcterms:created xsi:type="dcterms:W3CDTF">2018-09-28T20:29:59Z</dcterms:created>
  <dcterms:modified xsi:type="dcterms:W3CDTF">2018-09-28T21:38:50Z</dcterms:modified>
</cp:coreProperties>
</file>