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" name="camera.wav"/>
          </p:stSnd>
        </p:sndAc>
      </p:transition>
    </mc:Choice>
    <mc:Fallback>
      <p:transition spd="slow" advTm="13000">
        <p:fade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19" name="camera.wav"/>
          </p:stSnd>
        </p:sndAc>
      </p:transition>
    </mc:Choice>
    <mc:Fallback>
      <p:transition spd="slow" advTm="13000">
        <p:fade/>
        <p:sndAc>
          <p:stSnd>
            <p:snd r:embed="rId19" name="camera.wav"/>
          </p:stSnd>
        </p:sndAc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16676" y="1339422"/>
            <a:ext cx="8998554" cy="3026516"/>
          </a:xfrm>
        </p:spPr>
        <p:txBody>
          <a:bodyPr>
            <a:normAutofit/>
          </a:bodyPr>
          <a:lstStyle/>
          <a:p>
            <a:r>
              <a:rPr lang="ar-IQ" sz="8000" dirty="0" smtClean="0"/>
              <a:t> </a:t>
            </a:r>
            <a:r>
              <a:rPr lang="ar-IQ" sz="9600" b="1" i="1" dirty="0" smtClean="0">
                <a:solidFill>
                  <a:schemeClr val="accent1">
                    <a:lumMod val="75000"/>
                  </a:schemeClr>
                </a:solidFill>
              </a:rPr>
              <a:t>المتابعة في لعبة كرة   السلة</a:t>
            </a:r>
            <a:endParaRPr lang="ar-IQ" sz="9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83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15155" y="270456"/>
            <a:ext cx="11165983" cy="5520743"/>
          </a:xfrm>
        </p:spPr>
        <p:txBody>
          <a:bodyPr>
            <a:noAutofit/>
          </a:bodyPr>
          <a:lstStyle/>
          <a:p>
            <a:r>
              <a:rPr lang="ar-IQ" sz="3200" b="1" u="sng" dirty="0" smtClean="0"/>
              <a:t>المتابعة:</a:t>
            </a:r>
            <a:endParaRPr lang="ar-IQ" sz="3200" b="1" u="sng" dirty="0"/>
          </a:p>
          <a:p>
            <a:pPr marL="0" indent="0" algn="just">
              <a:buNone/>
            </a:pPr>
            <a:r>
              <a:rPr lang="ar-IQ" sz="4000" dirty="0"/>
              <a:t>هناك الكثير من المواقف الصعبة </a:t>
            </a:r>
            <a:r>
              <a:rPr lang="ar-IQ" sz="4000" dirty="0" smtClean="0"/>
              <a:t>والمؤلمة </a:t>
            </a:r>
            <a:r>
              <a:rPr lang="ar-IQ" sz="4000" dirty="0"/>
              <a:t>في رياضه كره </a:t>
            </a:r>
            <a:r>
              <a:rPr lang="ar-IQ" sz="4000" dirty="0" smtClean="0"/>
              <a:t>السلة </a:t>
            </a:r>
            <a:r>
              <a:rPr lang="ar-IQ" sz="4000" dirty="0"/>
              <a:t>وذلك حين يفشل </a:t>
            </a:r>
            <a:r>
              <a:rPr lang="ar-IQ" sz="4000" dirty="0" smtClean="0"/>
              <a:t>التصويب ولكن </a:t>
            </a:r>
            <a:r>
              <a:rPr lang="ar-IQ" sz="4000" dirty="0"/>
              <a:t>سرعان ما تنقلب هذه الحالة إلى سعادة بالنسبة للاعبين ،المدرب، المتفرجين وذلك </a:t>
            </a:r>
            <a:r>
              <a:rPr lang="ar-IQ" sz="4000" dirty="0" smtClean="0"/>
              <a:t>بقيام احد </a:t>
            </a:r>
            <a:r>
              <a:rPr lang="ar-IQ" sz="4000" dirty="0"/>
              <a:t>اللاعبين المهاجمين بمتابعه الكرة الفاشلة بعد </a:t>
            </a:r>
            <a:r>
              <a:rPr lang="ar-IQ" sz="4000" dirty="0" smtClean="0"/>
              <a:t>التهديف </a:t>
            </a:r>
            <a:r>
              <a:rPr lang="ar-IQ" sz="4000" dirty="0"/>
              <a:t>وتسجيل نقطتين . لهذا فان </a:t>
            </a:r>
            <a:r>
              <a:rPr lang="ar-IQ" sz="4000" dirty="0" smtClean="0"/>
              <a:t>مهارة متابعه الكرات المرتدة </a:t>
            </a:r>
            <a:r>
              <a:rPr lang="ar-IQ" sz="4000" dirty="0"/>
              <a:t>من الهدف أصبحت اليوم من </a:t>
            </a:r>
            <a:r>
              <a:rPr lang="ar-IQ" sz="4000" dirty="0" smtClean="0"/>
              <a:t>المهارات </a:t>
            </a:r>
            <a:r>
              <a:rPr lang="ar-IQ" sz="4000" dirty="0"/>
              <a:t>الهجومية الفعالة </a:t>
            </a:r>
            <a:r>
              <a:rPr lang="ar-IQ" sz="4000"/>
              <a:t>في </a:t>
            </a:r>
            <a:r>
              <a:rPr lang="ar-IQ" sz="4000" smtClean="0"/>
              <a:t>لعبة كرة </a:t>
            </a:r>
            <a:r>
              <a:rPr lang="ar-IQ" sz="4000" dirty="0" smtClean="0"/>
              <a:t>السلة </a:t>
            </a:r>
            <a:r>
              <a:rPr lang="ar-IQ" sz="4000" dirty="0"/>
              <a:t>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32049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37882" y="708339"/>
            <a:ext cx="11475075" cy="5074276"/>
          </a:xfrm>
        </p:spPr>
        <p:txBody>
          <a:bodyPr>
            <a:noAutofit/>
          </a:bodyPr>
          <a:lstStyle/>
          <a:p>
            <a:pPr algn="just"/>
            <a:r>
              <a:rPr lang="ar-IQ" sz="3600" dirty="0" smtClean="0"/>
              <a:t>نظرا </a:t>
            </a:r>
            <a:r>
              <a:rPr lang="ar-IQ" sz="3600" dirty="0"/>
              <a:t>لأهمية المتابعة في فعالية الفريق الهجومية يجب التدريب </a:t>
            </a:r>
            <a:r>
              <a:rPr lang="ar-IQ" sz="3600" dirty="0" smtClean="0"/>
              <a:t>عليها بصورة مستمرة لكي تصبح </a:t>
            </a:r>
            <a:r>
              <a:rPr lang="ar-IQ" sz="3600" dirty="0"/>
              <a:t>إحدى </a:t>
            </a:r>
            <a:r>
              <a:rPr lang="ar-IQ" sz="3600" dirty="0" smtClean="0"/>
              <a:t>أنواع التصويبات </a:t>
            </a:r>
            <a:r>
              <a:rPr lang="ar-IQ" sz="3600" dirty="0"/>
              <a:t>التي يستطيع كل لاعب أن </a:t>
            </a:r>
            <a:r>
              <a:rPr lang="ar-IQ" sz="3600" dirty="0" smtClean="0"/>
              <a:t>يؤديه، وبسبب </a:t>
            </a:r>
            <a:r>
              <a:rPr lang="ar-IQ" sz="3600" dirty="0"/>
              <a:t>هذا النوع من التصويب </a:t>
            </a:r>
            <a:r>
              <a:rPr lang="ar-IQ" sz="3600" dirty="0" smtClean="0"/>
              <a:t>يؤدي نتيجة متابعه </a:t>
            </a:r>
            <a:r>
              <a:rPr lang="ar-IQ" sz="3600" dirty="0"/>
              <a:t>الكره المرتدة من الهدف ، فان اللاعبين طوال القامة </a:t>
            </a:r>
            <a:r>
              <a:rPr lang="ar-IQ" sz="3600" dirty="0" smtClean="0"/>
              <a:t>لديهم الفرص </a:t>
            </a:r>
            <a:r>
              <a:rPr lang="ar-IQ" sz="3600" dirty="0"/>
              <a:t>الكثيرة </a:t>
            </a:r>
            <a:r>
              <a:rPr lang="ar-IQ" sz="3600" dirty="0" smtClean="0"/>
              <a:t>لاستخدامها ، ولكن </a:t>
            </a:r>
            <a:r>
              <a:rPr lang="ar-IQ" sz="3600" dirty="0"/>
              <a:t>هناك كثير من الاحتمالات والوقت للاعبين قصار القامة من القفز </a:t>
            </a:r>
            <a:r>
              <a:rPr lang="ar-IQ" sz="3600" dirty="0" smtClean="0"/>
              <a:t>المفاجئ، لكي يحصلوا </a:t>
            </a:r>
            <a:r>
              <a:rPr lang="ar-IQ" sz="3600" dirty="0"/>
              <a:t>على فرصة لأداء هذه المهارة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5351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25002" y="528034"/>
            <a:ext cx="11230377" cy="5293217"/>
          </a:xfrm>
        </p:spPr>
        <p:txBody>
          <a:bodyPr>
            <a:noAutofit/>
          </a:bodyPr>
          <a:lstStyle/>
          <a:p>
            <a:pPr algn="just"/>
            <a:r>
              <a:rPr lang="ar-IQ" sz="3600" b="1" dirty="0">
                <a:solidFill>
                  <a:srgbClr val="7030A0"/>
                </a:solidFill>
              </a:rPr>
              <a:t>المتابعة </a:t>
            </a:r>
            <a:r>
              <a:rPr lang="ar-IQ" sz="3600" b="1" dirty="0" smtClean="0">
                <a:solidFill>
                  <a:srgbClr val="7030A0"/>
                </a:solidFill>
              </a:rPr>
              <a:t>: </a:t>
            </a:r>
            <a:r>
              <a:rPr lang="ar-IQ" sz="3600" dirty="0" smtClean="0"/>
              <a:t>هي </a:t>
            </a:r>
            <a:r>
              <a:rPr lang="ar-IQ" sz="3600" dirty="0"/>
              <a:t>عملية مسك الكرة المرتدة من الهدف </a:t>
            </a:r>
            <a:r>
              <a:rPr lang="ar-IQ" sz="3600" dirty="0" smtClean="0"/>
              <a:t>بأطراف الأصابع </a:t>
            </a:r>
            <a:r>
              <a:rPr lang="ar-IQ" sz="3600" dirty="0"/>
              <a:t>ودفعها مباشرة باتجاه </a:t>
            </a:r>
            <a:r>
              <a:rPr lang="ar-IQ" sz="3600" dirty="0" smtClean="0"/>
              <a:t>الهدف ، </a:t>
            </a:r>
            <a:r>
              <a:rPr lang="ar-IQ" sz="3600" dirty="0"/>
              <a:t>وهي الحركة التي تتطلب القفز في الهواء مع دفع الكرة باتجاه الهدف باستخدام إحدى </a:t>
            </a:r>
            <a:r>
              <a:rPr lang="ar-IQ" sz="3600" dirty="0" smtClean="0"/>
              <a:t>اليدين ، أو </a:t>
            </a:r>
            <a:r>
              <a:rPr lang="ar-IQ" sz="3600" dirty="0"/>
              <a:t>كلتاها . </a:t>
            </a:r>
            <a:endParaRPr lang="ar-IQ" sz="3600" dirty="0" smtClean="0"/>
          </a:p>
          <a:p>
            <a:pPr algn="just"/>
            <a:r>
              <a:rPr lang="ar-IQ" sz="3600" dirty="0" smtClean="0"/>
              <a:t>إن </a:t>
            </a:r>
            <a:r>
              <a:rPr lang="ar-IQ" sz="3600" dirty="0"/>
              <a:t>أصعب مظاهر المتابعة هي قدرة اللاعب على تقدير </a:t>
            </a:r>
            <a:r>
              <a:rPr lang="ar-IQ" sz="3600" dirty="0" smtClean="0"/>
              <a:t>الزاوية </a:t>
            </a:r>
            <a:r>
              <a:rPr lang="ar-IQ" sz="3600" dirty="0"/>
              <a:t>التي سترتد </a:t>
            </a:r>
            <a:r>
              <a:rPr lang="ar-IQ" sz="3600" dirty="0" smtClean="0"/>
              <a:t>منها الكرة </a:t>
            </a:r>
            <a:r>
              <a:rPr lang="ar-IQ" sz="3600" dirty="0"/>
              <a:t>واتخاذ الوضيعة الهجومية الجيدة لغرض السيطرة على الكرة المرتدة </a:t>
            </a:r>
            <a:r>
              <a:rPr lang="ar-IQ" sz="3600" dirty="0" smtClean="0"/>
              <a:t>من الزاوية </a:t>
            </a:r>
            <a:r>
              <a:rPr lang="ar-IQ" sz="3600" dirty="0"/>
              <a:t>المتوقعة </a:t>
            </a:r>
            <a:r>
              <a:rPr lang="ar-IQ" sz="3600" dirty="0" smtClean="0"/>
              <a:t>ثم متابعتها </a:t>
            </a:r>
            <a:r>
              <a:rPr lang="ar-IQ" sz="3600" dirty="0"/>
              <a:t>للهدف مرة </a:t>
            </a:r>
            <a:r>
              <a:rPr lang="ar-IQ" sz="3600" dirty="0" smtClean="0"/>
              <a:t>ثانية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731479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416676" y="1081825"/>
            <a:ext cx="9195517" cy="47780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98070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28034" y="463639"/>
            <a:ext cx="11062952" cy="5692461"/>
          </a:xfrm>
        </p:spPr>
        <p:txBody>
          <a:bodyPr>
            <a:normAutofit lnSpcReduction="10000"/>
          </a:bodyPr>
          <a:lstStyle/>
          <a:p>
            <a:r>
              <a:rPr lang="ar-IQ" sz="2800" b="1" dirty="0"/>
              <a:t>الأداء الفني للمتابعة :</a:t>
            </a:r>
          </a:p>
          <a:p>
            <a:pPr algn="just"/>
            <a:r>
              <a:rPr lang="ar-IQ" sz="3200" dirty="0"/>
              <a:t>لغرض نجاح المهاجم في إتقان عملية المتابعة والنجاح في إدخال الكرة بالهدف مرة ثانية </a:t>
            </a:r>
            <a:r>
              <a:rPr lang="ar-IQ" sz="3200" dirty="0" smtClean="0"/>
              <a:t>،على </a:t>
            </a:r>
            <a:r>
              <a:rPr lang="ar-IQ" sz="3200" dirty="0"/>
              <a:t>المتابع أن يتحرك بسرعة لاتخاذ المكان المناسب بقدر الإمكان لأجل الاستحواذ </a:t>
            </a:r>
            <a:r>
              <a:rPr lang="ar-IQ" sz="3200" dirty="0" smtClean="0"/>
              <a:t>على </a:t>
            </a:r>
            <a:r>
              <a:rPr lang="ar-IQ" sz="3200" dirty="0"/>
              <a:t>الكرة </a:t>
            </a:r>
            <a:r>
              <a:rPr lang="ar-IQ" sz="3200" dirty="0" smtClean="0"/>
              <a:t>. ولأجل </a:t>
            </a:r>
            <a:r>
              <a:rPr lang="ar-IQ" sz="3200" dirty="0"/>
              <a:t>نجاح المهاجم في هذه المهمة ولكون المدافع أصلا في وضع قريب من هدفه مما </a:t>
            </a:r>
            <a:r>
              <a:rPr lang="ar-IQ" sz="3200" dirty="0" smtClean="0"/>
              <a:t>هو علية </a:t>
            </a:r>
            <a:r>
              <a:rPr lang="ar-IQ" sz="3200" dirty="0"/>
              <a:t>المهاجم ، فعلى المهاجم أن يتحرك بسرعة وقوة </a:t>
            </a:r>
            <a:r>
              <a:rPr lang="ar-IQ" sz="3200" dirty="0" smtClean="0"/>
              <a:t>، ومستخدما </a:t>
            </a:r>
            <a:r>
              <a:rPr lang="ar-IQ" sz="3200" dirty="0"/>
              <a:t>كل </a:t>
            </a:r>
            <a:r>
              <a:rPr lang="ar-IQ" sz="3200" dirty="0" smtClean="0"/>
              <a:t>مناولته وخداعة ومستغلا أخطاء </a:t>
            </a:r>
            <a:r>
              <a:rPr lang="ar-IQ" sz="3200" dirty="0"/>
              <a:t>المدافع </a:t>
            </a:r>
            <a:r>
              <a:rPr lang="ar-IQ" sz="3200" dirty="0" smtClean="0"/>
              <a:t>للتخلص </a:t>
            </a:r>
            <a:r>
              <a:rPr lang="ar-IQ" sz="3200" dirty="0"/>
              <a:t>من </a:t>
            </a:r>
            <a:r>
              <a:rPr lang="ar-IQ" sz="3200" dirty="0" smtClean="0"/>
              <a:t>مراقبته </a:t>
            </a:r>
            <a:r>
              <a:rPr lang="ar-IQ" sz="3200" dirty="0"/>
              <a:t>وذلك </a:t>
            </a:r>
            <a:r>
              <a:rPr lang="ar-IQ" sz="3200" dirty="0" smtClean="0"/>
              <a:t>بالدوران </a:t>
            </a:r>
            <a:r>
              <a:rPr lang="ar-IQ" sz="3200" dirty="0"/>
              <a:t>حول المدافع واضعا المدافع خلفه بعد </a:t>
            </a:r>
            <a:r>
              <a:rPr lang="ar-IQ" sz="3200" dirty="0" smtClean="0"/>
              <a:t>اتخاذ الوضع </a:t>
            </a:r>
            <a:r>
              <a:rPr lang="ar-IQ" sz="3200" dirty="0"/>
              <a:t>المناسب ، </a:t>
            </a:r>
            <a:r>
              <a:rPr lang="ar-IQ" sz="3200" dirty="0" smtClean="0"/>
              <a:t>وعلى </a:t>
            </a:r>
            <a:r>
              <a:rPr lang="ar-IQ" sz="3200" dirty="0"/>
              <a:t>المهاجم أن يخفض مركز ثقل جسمه عن طريق ثني الركبتين </a:t>
            </a:r>
            <a:r>
              <a:rPr lang="ar-IQ" sz="3200" dirty="0" smtClean="0"/>
              <a:t>قليلا </a:t>
            </a:r>
            <a:r>
              <a:rPr lang="ar-IQ" sz="3200" dirty="0"/>
              <a:t>ل</a:t>
            </a:r>
            <a:r>
              <a:rPr lang="ar-IQ" sz="3200" dirty="0" smtClean="0"/>
              <a:t>أجل </a:t>
            </a:r>
            <a:r>
              <a:rPr lang="ar-IQ" sz="3200" dirty="0"/>
              <a:t>التمكن من القفز للأعلى مع نشر </a:t>
            </a:r>
            <a:r>
              <a:rPr lang="ar-IQ" sz="3200" dirty="0" smtClean="0"/>
              <a:t>الذارعين </a:t>
            </a:r>
            <a:r>
              <a:rPr lang="ar-IQ" sz="3200" dirty="0"/>
              <a:t>للأعلى و </a:t>
            </a:r>
            <a:r>
              <a:rPr lang="ar-IQ" sz="3200" dirty="0" smtClean="0"/>
              <a:t>راحة </a:t>
            </a:r>
            <a:r>
              <a:rPr lang="ar-IQ" sz="3200" dirty="0"/>
              <a:t>الكف مواجهة للهدف . بعد </a:t>
            </a:r>
            <a:r>
              <a:rPr lang="ar-IQ" sz="3200" dirty="0" smtClean="0"/>
              <a:t>ذلك عليه </a:t>
            </a:r>
            <a:r>
              <a:rPr lang="ar-IQ" sz="3200" dirty="0"/>
              <a:t>توجيه النظر باتجاه الكرة لاتخاذ المكن المناسب والمتطابق مع </a:t>
            </a:r>
            <a:r>
              <a:rPr lang="ar-IQ" sz="3200" dirty="0" smtClean="0"/>
              <a:t> الزاوية الارتداد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958485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1">
                    <a:lumMod val="75000"/>
                  </a:schemeClr>
                </a:solidFill>
              </a:rPr>
              <a:t>شكــــــرا لكـــــــــم </a:t>
            </a:r>
            <a:endParaRPr lang="ar-IQ" sz="9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33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fade/>
        <p:sndAc>
          <p:stSnd>
            <p:snd r:embed="rId2" name="camera.wav"/>
          </p:stSnd>
        </p:sndAc>
      </p:transition>
    </mc:Choice>
    <mc:Fallback>
      <p:transition spd="slow" advTm="13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50</TotalTime>
  <Words>328</Words>
  <Application>Microsoft Office PowerPoint</Application>
  <PresentationFormat>ملء الشاشة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قطرة</vt:lpstr>
      <vt:lpstr> المتابعة في لعبة كرة  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9</cp:revision>
  <dcterms:created xsi:type="dcterms:W3CDTF">2018-09-17T17:46:55Z</dcterms:created>
  <dcterms:modified xsi:type="dcterms:W3CDTF">2018-09-17T18:37:02Z</dcterms:modified>
</cp:coreProperties>
</file>