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" name="chimes.wav"/>
          </p:stSnd>
        </p:sndAc>
      </p:transition>
    </mc:Choice>
    <mc:Fallback>
      <p:transition spd="slow" advTm="13000">
        <p:randomBar dir="vert"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19" name="chimes.wav"/>
          </p:stSnd>
        </p:sndAc>
      </p:transition>
    </mc:Choice>
    <mc:Fallback>
      <p:transition spd="slow" advTm="13000">
        <p:randomBar dir="vert"/>
        <p:sndAc>
          <p:stSnd>
            <p:snd r:embed="rId19" name="chimes.wav"/>
          </p:stSnd>
        </p:sndAc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38648" y="1122363"/>
            <a:ext cx="9182637" cy="3166302"/>
          </a:xfrm>
        </p:spPr>
        <p:txBody>
          <a:bodyPr>
            <a:normAutofit/>
          </a:bodyPr>
          <a:lstStyle/>
          <a:p>
            <a:pPr algn="ctr"/>
            <a:r>
              <a:rPr lang="ar-IQ" sz="8000" b="1" i="1" dirty="0" smtClean="0">
                <a:solidFill>
                  <a:schemeClr val="accent3">
                    <a:lumMod val="75000"/>
                  </a:schemeClr>
                </a:solidFill>
              </a:rPr>
              <a:t>مهارة الطبطبة الواطئة بكرة السلة</a:t>
            </a:r>
            <a:endParaRPr lang="ar-IQ" sz="8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71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2" name="chimes.wav"/>
          </p:stSnd>
        </p:sndAc>
      </p:transition>
    </mc:Choice>
    <mc:Fallback>
      <p:transition spd="slow" advTm="1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1412" y="373487"/>
            <a:ext cx="10565484" cy="6207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3200" b="1" u="sng" dirty="0" smtClean="0"/>
              <a:t>الطبطبة :</a:t>
            </a:r>
            <a:endParaRPr lang="ar-IQ" sz="3200" b="1" u="sng" dirty="0"/>
          </a:p>
          <a:p>
            <a:pPr algn="just"/>
            <a:r>
              <a:rPr lang="ar-IQ" sz="3600" b="1" dirty="0"/>
              <a:t>هي التحرك في الملعب عن طريق ارتداد الكرة بيد واحدة ضد الأرض من قبل اللاعب المهاجم </a:t>
            </a:r>
            <a:r>
              <a:rPr lang="ar-IQ" sz="3600" b="1" dirty="0" smtClean="0"/>
              <a:t>، وتعتبر </a:t>
            </a:r>
            <a:r>
              <a:rPr lang="ar-IQ" sz="3600" b="1" dirty="0"/>
              <a:t>الطبطبة أيضا الوسيلة الهجومية الفعالة والأساسية بجانب المناولة التي تمكن </a:t>
            </a:r>
            <a:r>
              <a:rPr lang="ar-IQ" sz="3600" b="1" dirty="0" smtClean="0"/>
              <a:t>للاعب من </a:t>
            </a:r>
            <a:r>
              <a:rPr lang="ar-IQ" sz="3600" b="1" dirty="0"/>
              <a:t>التقدم بالكرة من منطقة الى أخرى من أجل إيجاد أو تحقيق فرصة جيدة لخلق </a:t>
            </a:r>
            <a:r>
              <a:rPr lang="ar-IQ" sz="3600" b="1" dirty="0" smtClean="0"/>
              <a:t>استراتيجية الهجوم </a:t>
            </a:r>
            <a:r>
              <a:rPr lang="ar-IQ" sz="3600" b="1" dirty="0"/>
              <a:t>والتصويب . </a:t>
            </a:r>
            <a:endParaRPr lang="ar-IQ" sz="3600" b="1" dirty="0" smtClean="0"/>
          </a:p>
          <a:p>
            <a:pPr algn="just"/>
            <a:r>
              <a:rPr lang="ar-IQ" sz="3600" b="1" dirty="0" smtClean="0"/>
              <a:t>الطبطبة </a:t>
            </a:r>
            <a:r>
              <a:rPr lang="ar-IQ" sz="3600" b="1" dirty="0"/>
              <a:t>هي أيضا حركة متوافقة منسجمة بين </a:t>
            </a:r>
            <a:r>
              <a:rPr lang="ar-IQ" sz="3600" b="1" dirty="0" smtClean="0"/>
              <a:t>الذارع </a:t>
            </a:r>
            <a:r>
              <a:rPr lang="ar-IQ" sz="3600" b="1" dirty="0"/>
              <a:t>، </a:t>
            </a:r>
            <a:r>
              <a:rPr lang="ar-IQ" sz="3600" b="1" dirty="0" smtClean="0"/>
              <a:t>الرأس ،الأصابع ، الرجلين </a:t>
            </a:r>
            <a:r>
              <a:rPr lang="ar-IQ" sz="3600" b="1" dirty="0"/>
              <a:t>، الجذع، العينيين ، والكرة .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419420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2" name="chimes.wav"/>
          </p:stSnd>
        </p:sndAc>
      </p:transition>
    </mc:Choice>
    <mc:Fallback>
      <p:transition spd="slow" advTm="1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9397" y="270456"/>
            <a:ext cx="11333409" cy="6310647"/>
          </a:xfrm>
        </p:spPr>
        <p:txBody>
          <a:bodyPr>
            <a:noAutofit/>
          </a:bodyPr>
          <a:lstStyle/>
          <a:p>
            <a:pPr algn="just"/>
            <a:r>
              <a:rPr lang="ar-IQ" sz="3600" b="1" dirty="0"/>
              <a:t>وتعتبر الطبطبة أيضا من أصعب </a:t>
            </a:r>
            <a:r>
              <a:rPr lang="ar-IQ" sz="3600" b="1" dirty="0" smtClean="0"/>
              <a:t>المهارات </a:t>
            </a:r>
            <a:r>
              <a:rPr lang="ar-IQ" sz="3600" b="1" dirty="0"/>
              <a:t>الفنية أداء </a:t>
            </a:r>
            <a:r>
              <a:rPr lang="ar-IQ" sz="3600" b="1" dirty="0" smtClean="0"/>
              <a:t>في كرة </a:t>
            </a:r>
            <a:r>
              <a:rPr lang="ar-IQ" sz="3600" b="1" dirty="0"/>
              <a:t>السلة وذلك لحاجتها القصوى للتوافق العضلي - العصبي بين العينيين وبقية أعضاء الجسم.</a:t>
            </a:r>
          </a:p>
          <a:p>
            <a:pPr algn="just"/>
            <a:r>
              <a:rPr lang="ar-IQ" sz="3600" b="1" dirty="0"/>
              <a:t>لقد اعتبرت الطبطبة إحدى </a:t>
            </a:r>
            <a:r>
              <a:rPr lang="ar-IQ" sz="3600" b="1" dirty="0" smtClean="0"/>
              <a:t>المهارات </a:t>
            </a:r>
            <a:r>
              <a:rPr lang="ar-IQ" sz="3600" b="1" dirty="0"/>
              <a:t>الأساسية التي </a:t>
            </a:r>
            <a:r>
              <a:rPr lang="ar-IQ" sz="3600" b="1" dirty="0" smtClean="0"/>
              <a:t>يجب على كل لاعب </a:t>
            </a:r>
            <a:r>
              <a:rPr lang="ar-IQ" sz="3600" b="1" dirty="0"/>
              <a:t>ان </a:t>
            </a:r>
            <a:r>
              <a:rPr lang="ar-IQ" sz="3600" b="1" dirty="0" smtClean="0"/>
              <a:t>يتقنها .</a:t>
            </a:r>
          </a:p>
          <a:p>
            <a:pPr algn="just"/>
            <a:r>
              <a:rPr lang="ar-IQ" sz="3600" b="1" dirty="0" smtClean="0"/>
              <a:t>وقد اعتبرت من قبل المدربين بانها ليس أهم ، وذلك لكون اللاعب الذي </a:t>
            </a:r>
            <a:r>
              <a:rPr lang="ar-IQ" sz="3600" b="1" dirty="0"/>
              <a:t>لا </a:t>
            </a:r>
            <a:r>
              <a:rPr lang="ar-IQ" sz="3600" b="1" dirty="0" smtClean="0"/>
              <a:t>يستطيع </a:t>
            </a:r>
            <a:r>
              <a:rPr lang="ar-IQ" sz="3600" b="1" dirty="0"/>
              <a:t>أن </a:t>
            </a:r>
            <a:r>
              <a:rPr lang="ar-IQ" sz="3600" b="1" dirty="0" smtClean="0"/>
              <a:t>يطبطب</a:t>
            </a:r>
            <a:r>
              <a:rPr lang="ar-IQ" sz="3600" b="1" dirty="0"/>
              <a:t> </a:t>
            </a:r>
            <a:r>
              <a:rPr lang="ar-IQ" sz="3600" b="1" dirty="0" smtClean="0"/>
              <a:t>بسهولة وبموازنة فأنه بالتأكيد </a:t>
            </a:r>
            <a:r>
              <a:rPr lang="ar-IQ" sz="3600" b="1" dirty="0"/>
              <a:t>لكن </a:t>
            </a:r>
            <a:r>
              <a:rPr lang="ar-IQ" sz="3600" b="1" dirty="0" smtClean="0"/>
              <a:t>يكون لاعبا مهاجما  ، وبناء على ذلك يمكن القول بان الطبطبة</a:t>
            </a:r>
            <a:r>
              <a:rPr lang="ar-IQ" sz="3600" b="1" dirty="0"/>
              <a:t> </a:t>
            </a:r>
            <a:r>
              <a:rPr lang="ar-IQ" sz="3600" b="1" dirty="0" smtClean="0"/>
              <a:t>دون دربيل </a:t>
            </a:r>
            <a:r>
              <a:rPr lang="ar-IQ" sz="3600" b="1" dirty="0"/>
              <a:t>أساس للعب الهجوم الفعال.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3479405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2" name="chimes.wav"/>
          </p:stSnd>
        </p:sndAc>
      </p:transition>
    </mc:Choice>
    <mc:Fallback>
      <p:transition spd="slow" advTm="13000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2580" y="463640"/>
            <a:ext cx="10998558" cy="5473522"/>
          </a:xfrm>
        </p:spPr>
        <p:txBody>
          <a:bodyPr>
            <a:noAutofit/>
          </a:bodyPr>
          <a:lstStyle/>
          <a:p>
            <a:r>
              <a:rPr lang="ar-IQ" sz="3200" b="1" u="sng" dirty="0" smtClean="0"/>
              <a:t>الطبطبة </a:t>
            </a:r>
            <a:r>
              <a:rPr lang="ar-IQ" sz="3200" b="1" u="sng" dirty="0"/>
              <a:t>الواطئة:</a:t>
            </a:r>
          </a:p>
          <a:p>
            <a:pPr algn="just"/>
            <a:r>
              <a:rPr lang="ar-IQ" sz="3200" b="1" dirty="0"/>
              <a:t>أن هذا النوع من الطبطبة يستخدم أثناء التوقف وحماية الكرة من الخصم عندما يكون قريباً </a:t>
            </a:r>
            <a:r>
              <a:rPr lang="ar-IQ" sz="3200" b="1" dirty="0" smtClean="0"/>
              <a:t>من اللاعب </a:t>
            </a:r>
            <a:r>
              <a:rPr lang="ar-IQ" sz="3200" b="1" dirty="0"/>
              <a:t>. لهذا على اللاعب أن </a:t>
            </a:r>
            <a:r>
              <a:rPr lang="ar-IQ" sz="3200" b="1" dirty="0" smtClean="0"/>
              <a:t>لا يثني </a:t>
            </a:r>
            <a:r>
              <a:rPr lang="ar-IQ" sz="3200" b="1" dirty="0"/>
              <a:t>جسمه إلى الأمام عند الخصر مما يسبب هبوط </a:t>
            </a:r>
            <a:r>
              <a:rPr lang="ar-IQ" sz="3200" b="1" dirty="0" smtClean="0"/>
              <a:t>يديه للأسفل ، </a:t>
            </a:r>
            <a:r>
              <a:rPr lang="ar-IQ" sz="3200" b="1" dirty="0"/>
              <a:t>بل الأفضل على اللاعب أن يثني ركبتيه والورك للأسفل مع المحافظة على </a:t>
            </a:r>
            <a:r>
              <a:rPr lang="ar-IQ" sz="3200" b="1" dirty="0" smtClean="0"/>
              <a:t>الجذع مستقيماً تقريباً</a:t>
            </a:r>
            <a:r>
              <a:rPr lang="ar-IQ" sz="3200" b="1" dirty="0"/>
              <a:t>.</a:t>
            </a:r>
          </a:p>
          <a:p>
            <a:pPr algn="just"/>
            <a:r>
              <a:rPr lang="ar-IQ" sz="3200" b="1" dirty="0"/>
              <a:t>أن ارتفاع مستوى الكرة أثناء هذه الطبطبة يكون بمستوى الركبة وانها تحتاج إلى انثناء </a:t>
            </a:r>
            <a:r>
              <a:rPr lang="ar-IQ" sz="3200" b="1" dirty="0" smtClean="0"/>
              <a:t>وامتداد الأصابع </a:t>
            </a:r>
            <a:r>
              <a:rPr lang="ar-IQ" sz="3200" b="1" dirty="0"/>
              <a:t>وقليلاً من الانثناء والامتداد في </a:t>
            </a:r>
            <a:r>
              <a:rPr lang="ar-IQ" sz="3200" b="1" dirty="0" smtClean="0"/>
              <a:t>الرسغ .</a:t>
            </a:r>
          </a:p>
          <a:p>
            <a:pPr marL="0" indent="0" algn="just">
              <a:buNone/>
            </a:pP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412983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2" name="chimes.wav"/>
          </p:stSnd>
        </p:sndAc>
      </p:transition>
    </mc:Choice>
    <mc:Fallback>
      <p:transition spd="slow" advTm="13000">
        <p:randomBar dir="vert"/>
        <p:sndAc>
          <p:stSnd>
            <p:snd r:embed="rId2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9105" y="1081825"/>
            <a:ext cx="8744754" cy="484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77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2" name="chimes.wav"/>
          </p:stSnd>
        </p:sndAc>
      </p:transition>
    </mc:Choice>
    <mc:Fallback>
      <p:transition spd="slow" advTm="13000">
        <p:randomBar dir="vert"/>
        <p:sndAc>
          <p:stSnd>
            <p:snd r:embed="rId2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66670" y="708339"/>
            <a:ext cx="11178862" cy="5138670"/>
          </a:xfrm>
        </p:spPr>
        <p:txBody>
          <a:bodyPr>
            <a:normAutofit/>
          </a:bodyPr>
          <a:lstStyle/>
          <a:p>
            <a:pPr algn="just"/>
            <a:r>
              <a:rPr lang="ar-IQ" sz="3600" b="1" dirty="0"/>
              <a:t>أما بخصوص حماية الكرة أثناء هذا النوع من الطبطبة فهناك طريقتان :</a:t>
            </a:r>
          </a:p>
          <a:p>
            <a:pPr algn="just"/>
            <a:r>
              <a:rPr lang="ar-IQ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الطريقة الأولى </a:t>
            </a:r>
            <a:r>
              <a:rPr lang="ar-IQ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ar-IQ" sz="3600" b="1" dirty="0" smtClean="0"/>
              <a:t>هي </a:t>
            </a:r>
            <a:r>
              <a:rPr lang="ar-IQ" sz="3600" b="1" dirty="0"/>
              <a:t>جلب الساق اليمنى للأمام عند الطبطبة باليد لأجل إخفاء الكرة بجانب </a:t>
            </a:r>
            <a:r>
              <a:rPr lang="ar-IQ" sz="3600" b="1" dirty="0" smtClean="0"/>
              <a:t>الساق اليمنى</a:t>
            </a:r>
            <a:endParaRPr lang="ar-IQ" sz="3600" b="1" dirty="0"/>
          </a:p>
          <a:p>
            <a:pPr algn="just"/>
            <a:r>
              <a:rPr lang="ar-IQ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الطريقة الثانية </a:t>
            </a:r>
            <a:r>
              <a:rPr lang="ar-IQ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ar-IQ" sz="3600" b="1" dirty="0" smtClean="0"/>
              <a:t>هي </a:t>
            </a:r>
            <a:r>
              <a:rPr lang="ar-IQ" sz="3600" b="1" dirty="0"/>
              <a:t>جلب الساق </a:t>
            </a:r>
            <a:r>
              <a:rPr lang="ar-IQ" sz="3600" b="1" dirty="0" smtClean="0"/>
              <a:t>والذراع </a:t>
            </a:r>
            <a:r>
              <a:rPr lang="ar-IQ" sz="3600" b="1" dirty="0"/>
              <a:t>والمعاكسة للأمام </a:t>
            </a:r>
            <a:r>
              <a:rPr lang="ar-IQ" sz="3600" b="1" dirty="0" smtClean="0"/>
              <a:t>وذلك لحماية الكرة خلف الحاجز عن تقدم الذراع </a:t>
            </a:r>
            <a:r>
              <a:rPr lang="ar-IQ" sz="3600" b="1" dirty="0"/>
              <a:t>والساق المعاكسة .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4056993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2" name="chimes.wav"/>
          </p:stSnd>
        </p:sndAc>
      </p:transition>
    </mc:Choice>
    <mc:Fallback>
      <p:transition spd="slow" advTm="13000">
        <p:randomBar dir="vert"/>
        <p:sndAc>
          <p:stSnd>
            <p:snd r:embed="rId2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8000" b="1" i="1" dirty="0" smtClean="0">
                <a:solidFill>
                  <a:schemeClr val="accent3">
                    <a:lumMod val="75000"/>
                  </a:schemeClr>
                </a:solidFill>
              </a:rPr>
              <a:t>شكـــــــــرا لكـــــــــم</a:t>
            </a:r>
            <a:endParaRPr lang="ar-IQ" sz="8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5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randomBar dir="vert"/>
        <p:sndAc>
          <p:stSnd>
            <p:snd r:embed="rId2" name="chimes.wav"/>
          </p:stSnd>
        </p:sndAc>
      </p:transition>
    </mc:Choice>
    <mc:Fallback>
      <p:transition spd="slow" advTm="13000">
        <p:randomBar dir="vert"/>
        <p:sndAc>
          <p:stSnd>
            <p:snd r:embed="rId2" name="chimes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35</TotalTime>
  <Words>282</Words>
  <Application>Microsoft Office PowerPoint</Application>
  <PresentationFormat>ملء الشاشة</PresentationFormat>
  <Paragraphs>14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Tw Cen MT</vt:lpstr>
      <vt:lpstr>دارة</vt:lpstr>
      <vt:lpstr>مهارة الطبطبة الواطئة بكرة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5</cp:revision>
  <dcterms:created xsi:type="dcterms:W3CDTF">2018-09-17T17:08:13Z</dcterms:created>
  <dcterms:modified xsi:type="dcterms:W3CDTF">2018-09-17T17:44:11Z</dcterms:modified>
</cp:coreProperties>
</file>