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978" autoAdjust="0"/>
    <p:restoredTop sz="94660"/>
  </p:normalViewPr>
  <p:slideViewPr>
    <p:cSldViewPr snapToGrid="0">
      <p:cViewPr varScale="1">
        <p:scale>
          <a:sx n="74" d="100"/>
          <a:sy n="74" d="100"/>
        </p:scale>
        <p:origin x="51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3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r">
              <a:defRPr sz="48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r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9/17/2018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13000">
        <p:randomBar dir="vert"/>
        <p:sndAc>
          <p:stSnd>
            <p:snd r:embed="rId1" name="chimes.wav"/>
          </p:stSnd>
        </p:sndAc>
      </p:transition>
    </mc:Choice>
    <mc:Fallback>
      <p:transition spd="slow" advTm="13000">
        <p:randomBar dir="vert"/>
        <p:sndAc>
          <p:stSnd>
            <p:snd r:embed="rId1" name="chimes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بانورامي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13000">
        <p:randomBar dir="vert"/>
        <p:sndAc>
          <p:stSnd>
            <p:snd r:embed="rId1" name="chimes.wav"/>
          </p:stSnd>
        </p:sndAc>
      </p:transition>
    </mc:Choice>
    <mc:Fallback>
      <p:transition spd="slow" advTm="13000">
        <p:randomBar dir="vert"/>
        <p:sndAc>
          <p:stSnd>
            <p:snd r:embed="rId1" name="chimes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13000">
        <p:randomBar dir="vert"/>
        <p:sndAc>
          <p:stSnd>
            <p:snd r:embed="rId1" name="chimes.wav"/>
          </p:stSnd>
        </p:sndAc>
      </p:transition>
    </mc:Choice>
    <mc:Fallback>
      <p:transition spd="slow" advTm="13000">
        <p:randomBar dir="vert"/>
        <p:sndAc>
          <p:stSnd>
            <p:snd r:embed="rId1" name="chimes.wav"/>
          </p:stSnd>
        </p:sndAc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13000">
        <p:randomBar dir="vert"/>
        <p:sndAc>
          <p:stSnd>
            <p:snd r:embed="rId1" name="chimes.wav"/>
          </p:stSnd>
        </p:sndAc>
      </p:transition>
    </mc:Choice>
    <mc:Fallback>
      <p:transition spd="slow" advTm="13000">
        <p:randomBar dir="vert"/>
        <p:sndAc>
          <p:stSnd>
            <p:snd r:embed="rId1" name="chimes.wav"/>
          </p:stSnd>
        </p:sndAc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13000">
        <p:randomBar dir="vert"/>
        <p:sndAc>
          <p:stSnd>
            <p:snd r:embed="rId1" name="chimes.wav"/>
          </p:stSnd>
        </p:sndAc>
      </p:transition>
    </mc:Choice>
    <mc:Fallback>
      <p:transition spd="slow" advTm="13000">
        <p:randomBar dir="vert"/>
        <p:sndAc>
          <p:stSnd>
            <p:snd r:embed="rId1" name="chimes.wav"/>
          </p:stSnd>
        </p:sndAc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13000">
        <p:randomBar dir="vert"/>
        <p:sndAc>
          <p:stSnd>
            <p:snd r:embed="rId1" name="chimes.wav"/>
          </p:stSnd>
        </p:sndAc>
      </p:transition>
    </mc:Choice>
    <mc:Fallback>
      <p:transition spd="slow" advTm="13000">
        <p:randomBar dir="vert"/>
        <p:sndAc>
          <p:stSnd>
            <p:snd r:embed="rId1" name="chimes.wav"/>
          </p:stSnd>
        </p:sndAc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 صو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13000">
        <p:randomBar dir="vert"/>
        <p:sndAc>
          <p:stSnd>
            <p:snd r:embed="rId1" name="chimes.wav"/>
          </p:stSnd>
        </p:sndAc>
      </p:transition>
    </mc:Choice>
    <mc:Fallback>
      <p:transition spd="slow" advTm="13000">
        <p:randomBar dir="vert"/>
        <p:sndAc>
          <p:stSnd>
            <p:snd r:embed="rId1" name="chimes.wav"/>
          </p:stSnd>
        </p:sndAc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13000">
        <p:randomBar dir="vert"/>
        <p:sndAc>
          <p:stSnd>
            <p:snd r:embed="rId1" name="chimes.wav"/>
          </p:stSnd>
        </p:sndAc>
      </p:transition>
    </mc:Choice>
    <mc:Fallback>
      <p:transition spd="slow" advTm="13000">
        <p:randomBar dir="vert"/>
        <p:sndAc>
          <p:stSnd>
            <p:snd r:embed="rId1" name="chimes.wav"/>
          </p:stSnd>
        </p:sndAc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13000">
        <p:randomBar dir="vert"/>
        <p:sndAc>
          <p:stSnd>
            <p:snd r:embed="rId1" name="chimes.wav"/>
          </p:stSnd>
        </p:sndAc>
      </p:transition>
    </mc:Choice>
    <mc:Fallback>
      <p:transition spd="slow" advTm="13000">
        <p:randomBar dir="vert"/>
        <p:sndAc>
          <p:stSnd>
            <p:snd r:embed="rId1" name="chimes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13000">
        <p:randomBar dir="vert"/>
        <p:sndAc>
          <p:stSnd>
            <p:snd r:embed="rId1" name="chimes.wav"/>
          </p:stSnd>
        </p:sndAc>
      </p:transition>
    </mc:Choice>
    <mc:Fallback>
      <p:transition spd="slow" advTm="13000">
        <p:randomBar dir="vert"/>
        <p:sndAc>
          <p:stSnd>
            <p:snd r:embed="rId1" name="chimes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13000">
        <p:randomBar dir="vert"/>
        <p:sndAc>
          <p:stSnd>
            <p:snd r:embed="rId1" name="chimes.wav"/>
          </p:stSnd>
        </p:sndAc>
      </p:transition>
    </mc:Choice>
    <mc:Fallback>
      <p:transition spd="slow" advTm="13000">
        <p:randomBar dir="vert"/>
        <p:sndAc>
          <p:stSnd>
            <p:snd r:embed="rId1" name="chimes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13000">
        <p:randomBar dir="vert"/>
        <p:sndAc>
          <p:stSnd>
            <p:snd r:embed="rId1" name="chimes.wav"/>
          </p:stSnd>
        </p:sndAc>
      </p:transition>
    </mc:Choice>
    <mc:Fallback>
      <p:transition spd="slow" advTm="13000">
        <p:randomBar dir="vert"/>
        <p:sndAc>
          <p:stSnd>
            <p:snd r:embed="rId1" name="chimes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13000">
        <p:randomBar dir="vert"/>
        <p:sndAc>
          <p:stSnd>
            <p:snd r:embed="rId1" name="chimes.wav"/>
          </p:stSnd>
        </p:sndAc>
      </p:transition>
    </mc:Choice>
    <mc:Fallback>
      <p:transition spd="slow" advTm="13000">
        <p:randomBar dir="vert"/>
        <p:sndAc>
          <p:stSnd>
            <p:snd r:embed="rId1" name="chimes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13000">
        <p:randomBar dir="vert"/>
        <p:sndAc>
          <p:stSnd>
            <p:snd r:embed="rId1" name="chimes.wav"/>
          </p:stSnd>
        </p:sndAc>
      </p:transition>
    </mc:Choice>
    <mc:Fallback>
      <p:transition spd="slow" advTm="13000">
        <p:randomBar dir="vert"/>
        <p:sndAc>
          <p:stSnd>
            <p:snd r:embed="rId1" name="chimes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13000">
        <p:randomBar dir="vert"/>
        <p:sndAc>
          <p:stSnd>
            <p:snd r:embed="rId1" name="chimes.wav"/>
          </p:stSnd>
        </p:sndAc>
      </p:transition>
    </mc:Choice>
    <mc:Fallback>
      <p:transition spd="slow" advTm="13000">
        <p:randomBar dir="vert"/>
        <p:sndAc>
          <p:stSnd>
            <p:snd r:embed="rId1" name="chimes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13000">
        <p:randomBar dir="vert"/>
        <p:sndAc>
          <p:stSnd>
            <p:snd r:embed="rId1" name="chimes.wav"/>
          </p:stSnd>
        </p:sndAc>
      </p:transition>
    </mc:Choice>
    <mc:Fallback>
      <p:transition spd="slow" advTm="13000">
        <p:randomBar dir="vert"/>
        <p:sndAc>
          <p:stSnd>
            <p:snd r:embed="rId1" name="chimes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13000">
        <p:randomBar dir="vert"/>
        <p:sndAc>
          <p:stSnd>
            <p:snd r:embed="rId1" name="chimes.wav"/>
          </p:stSnd>
        </p:sndAc>
      </p:transition>
    </mc:Choice>
    <mc:Fallback>
      <p:transition spd="slow" advTm="13000">
        <p:randomBar dir="vert"/>
        <p:sndAc>
          <p:stSnd>
            <p:snd r:embed="rId1" name="chimes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audio" Target="../media/audio1.wav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mc:AlternateContent xmlns:mc="http://schemas.openxmlformats.org/markup-compatibility/2006">
    <mc:Choice xmlns:p14="http://schemas.microsoft.com/office/powerpoint/2010/main" Requires="p14">
      <p:transition spd="slow" p14:dur="1250" advTm="13000">
        <p:randomBar dir="vert"/>
        <p:sndAc>
          <p:stSnd>
            <p:snd r:embed="rId19" name="chimes.wav"/>
          </p:stSnd>
        </p:sndAc>
      </p:transition>
    </mc:Choice>
    <mc:Fallback>
      <p:transition spd="slow" advTm="13000">
        <p:randomBar dir="vert"/>
        <p:sndAc>
          <p:stSnd>
            <p:snd r:embed="rId19" name="chimes.wav"/>
          </p:stSnd>
        </p:sndAc>
      </p:transition>
    </mc:Fallback>
  </mc:AlternateConten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738648" y="1122363"/>
            <a:ext cx="9182637" cy="3166302"/>
          </a:xfrm>
        </p:spPr>
        <p:txBody>
          <a:bodyPr>
            <a:normAutofit/>
          </a:bodyPr>
          <a:lstStyle/>
          <a:p>
            <a:pPr algn="ctr"/>
            <a:r>
              <a:rPr lang="ar-IQ" sz="8000" b="1" i="1" dirty="0" smtClean="0">
                <a:solidFill>
                  <a:schemeClr val="accent3">
                    <a:lumMod val="75000"/>
                  </a:schemeClr>
                </a:solidFill>
              </a:rPr>
              <a:t>مهارة الطبطبة الواطئة بكرة السلة</a:t>
            </a:r>
            <a:endParaRPr lang="ar-IQ" sz="8000" b="1" i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33713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13000">
        <p:randomBar dir="vert"/>
        <p:sndAc>
          <p:stSnd>
            <p:snd r:embed="rId2" name="chimes.wav"/>
          </p:stSnd>
        </p:sndAc>
      </p:transition>
    </mc:Choice>
    <mc:Fallback>
      <p:transition spd="slow" advTm="13000">
        <p:randomBar dir="vert"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141412" y="373487"/>
            <a:ext cx="10565484" cy="620761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ar-IQ" sz="3200" b="1" u="sng" dirty="0" smtClean="0"/>
              <a:t>الطبطبة :</a:t>
            </a:r>
            <a:endParaRPr lang="ar-IQ" sz="3200" b="1" u="sng" dirty="0"/>
          </a:p>
          <a:p>
            <a:pPr algn="just"/>
            <a:r>
              <a:rPr lang="ar-IQ" sz="3600" b="1" dirty="0"/>
              <a:t>هي التحرك في الملعب عن طريق ارتداد الكرة بيد واحدة ضد الأرض من قبل اللاعب المهاجم </a:t>
            </a:r>
            <a:r>
              <a:rPr lang="ar-IQ" sz="3600" b="1" dirty="0" smtClean="0"/>
              <a:t>، وتعتبر </a:t>
            </a:r>
            <a:r>
              <a:rPr lang="ar-IQ" sz="3600" b="1" dirty="0"/>
              <a:t>الطبطبة أيضا الوسيلة الهجومية الفعالة والأساسية بجانب المناولة التي تمكن </a:t>
            </a:r>
            <a:r>
              <a:rPr lang="ar-IQ" sz="3600" b="1" dirty="0" smtClean="0"/>
              <a:t>للاعب من </a:t>
            </a:r>
            <a:r>
              <a:rPr lang="ar-IQ" sz="3600" b="1" dirty="0"/>
              <a:t>التقدم بالكرة من منطقة الى أخرى من أجل إيجاد أو تحقيق فرصة جيدة لخلق </a:t>
            </a:r>
            <a:r>
              <a:rPr lang="ar-IQ" sz="3600" b="1" dirty="0" smtClean="0"/>
              <a:t>استراتيجية الهجوم </a:t>
            </a:r>
            <a:r>
              <a:rPr lang="ar-IQ" sz="3600" b="1" dirty="0"/>
              <a:t>والتصويب . </a:t>
            </a:r>
            <a:endParaRPr lang="ar-IQ" sz="3600" b="1" dirty="0" smtClean="0"/>
          </a:p>
          <a:p>
            <a:pPr algn="just"/>
            <a:r>
              <a:rPr lang="ar-IQ" sz="3600" b="1" dirty="0" smtClean="0"/>
              <a:t>الطبطبة </a:t>
            </a:r>
            <a:r>
              <a:rPr lang="ar-IQ" sz="3600" b="1" dirty="0"/>
              <a:t>هي أيضا حركة متوافقة منسجمة بين </a:t>
            </a:r>
            <a:r>
              <a:rPr lang="ar-IQ" sz="3600" b="1" dirty="0" smtClean="0"/>
              <a:t>الذارع </a:t>
            </a:r>
            <a:r>
              <a:rPr lang="ar-IQ" sz="3600" b="1" dirty="0"/>
              <a:t>، </a:t>
            </a:r>
            <a:r>
              <a:rPr lang="ar-IQ" sz="3600" b="1" dirty="0" smtClean="0"/>
              <a:t>الرأس ،الأصابع ، الرجلين </a:t>
            </a:r>
            <a:r>
              <a:rPr lang="ar-IQ" sz="3600" b="1" dirty="0"/>
              <a:t>، الجذع، العينيين ، والكرة .</a:t>
            </a:r>
            <a:endParaRPr lang="ar-IQ" sz="3600" b="1" dirty="0"/>
          </a:p>
        </p:txBody>
      </p:sp>
    </p:spTree>
    <p:extLst>
      <p:ext uri="{BB962C8B-B14F-4D97-AF65-F5344CB8AC3E}">
        <p14:creationId xmlns:p14="http://schemas.microsoft.com/office/powerpoint/2010/main" val="41942064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13000">
        <p:randomBar dir="vert"/>
        <p:sndAc>
          <p:stSnd>
            <p:snd r:embed="rId2" name="chimes.wav"/>
          </p:stSnd>
        </p:sndAc>
      </p:transition>
    </mc:Choice>
    <mc:Fallback>
      <p:transition spd="slow" advTm="13000">
        <p:randomBar dir="vert"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89397" y="270456"/>
            <a:ext cx="11333409" cy="6310647"/>
          </a:xfrm>
        </p:spPr>
        <p:txBody>
          <a:bodyPr>
            <a:noAutofit/>
          </a:bodyPr>
          <a:lstStyle/>
          <a:p>
            <a:pPr algn="just"/>
            <a:r>
              <a:rPr lang="ar-IQ" sz="3600" b="1" dirty="0"/>
              <a:t>وتعتبر الطبطبة أيضا من أصعب </a:t>
            </a:r>
            <a:r>
              <a:rPr lang="ar-IQ" sz="3600" b="1" dirty="0" smtClean="0"/>
              <a:t>المهارات </a:t>
            </a:r>
            <a:r>
              <a:rPr lang="ar-IQ" sz="3600" b="1" dirty="0"/>
              <a:t>الفنية أداء </a:t>
            </a:r>
            <a:r>
              <a:rPr lang="ar-IQ" sz="3600" b="1" dirty="0" smtClean="0"/>
              <a:t>في كرة </a:t>
            </a:r>
            <a:r>
              <a:rPr lang="ar-IQ" sz="3600" b="1" dirty="0"/>
              <a:t>السلة وذلك لحاجتها القصوى للتوافق العضلي - العصبي بين العينيين وبقية أعضاء الجسم.</a:t>
            </a:r>
          </a:p>
          <a:p>
            <a:pPr algn="just"/>
            <a:r>
              <a:rPr lang="ar-IQ" sz="3600" b="1" dirty="0"/>
              <a:t>لقد اعتبرت الطبطبة إحدى </a:t>
            </a:r>
            <a:r>
              <a:rPr lang="ar-IQ" sz="3600" b="1" dirty="0" smtClean="0"/>
              <a:t>المهارات </a:t>
            </a:r>
            <a:r>
              <a:rPr lang="ar-IQ" sz="3600" b="1" dirty="0"/>
              <a:t>الأساسية التي </a:t>
            </a:r>
            <a:r>
              <a:rPr lang="ar-IQ" sz="3600" b="1" dirty="0" smtClean="0"/>
              <a:t>يجب على كل لاعب </a:t>
            </a:r>
            <a:r>
              <a:rPr lang="ar-IQ" sz="3600" b="1" dirty="0"/>
              <a:t>ان </a:t>
            </a:r>
            <a:r>
              <a:rPr lang="ar-IQ" sz="3600" b="1" dirty="0" smtClean="0"/>
              <a:t>يتقنها .</a:t>
            </a:r>
          </a:p>
          <a:p>
            <a:pPr algn="just"/>
            <a:r>
              <a:rPr lang="ar-IQ" sz="3600" b="1" dirty="0" smtClean="0"/>
              <a:t>وقد اعتبرت من قبل المدربين بانها ليس أهم ، وذلك لكون اللاعب الذي </a:t>
            </a:r>
            <a:r>
              <a:rPr lang="ar-IQ" sz="3600" b="1" dirty="0"/>
              <a:t>لا </a:t>
            </a:r>
            <a:r>
              <a:rPr lang="ar-IQ" sz="3600" b="1" dirty="0" smtClean="0"/>
              <a:t>يستطيع </a:t>
            </a:r>
            <a:r>
              <a:rPr lang="ar-IQ" sz="3600" b="1" dirty="0"/>
              <a:t>أن </a:t>
            </a:r>
            <a:r>
              <a:rPr lang="ar-IQ" sz="3600" b="1" dirty="0" smtClean="0"/>
              <a:t>يطبطب</a:t>
            </a:r>
            <a:r>
              <a:rPr lang="ar-IQ" sz="3600" b="1" dirty="0"/>
              <a:t> </a:t>
            </a:r>
            <a:r>
              <a:rPr lang="ar-IQ" sz="3600" b="1" dirty="0" smtClean="0"/>
              <a:t>بسهولة وبموازنة فأنه بالتأكيد </a:t>
            </a:r>
            <a:r>
              <a:rPr lang="ar-IQ" sz="3600" b="1" dirty="0"/>
              <a:t>لكن </a:t>
            </a:r>
            <a:r>
              <a:rPr lang="ar-IQ" sz="3600" b="1" dirty="0" smtClean="0"/>
              <a:t>يكون لاعبا مهاجما  ، وبناء على ذلك يمكن القول بان الطبطبة</a:t>
            </a:r>
            <a:r>
              <a:rPr lang="ar-IQ" sz="3600" b="1" dirty="0"/>
              <a:t> </a:t>
            </a:r>
            <a:r>
              <a:rPr lang="ar-IQ" sz="3600" b="1" dirty="0" smtClean="0"/>
              <a:t>دون دربيل </a:t>
            </a:r>
            <a:r>
              <a:rPr lang="ar-IQ" sz="3600" b="1" dirty="0"/>
              <a:t>أساس للعب الهجوم الفعال.</a:t>
            </a:r>
            <a:endParaRPr lang="ar-IQ" sz="3600" b="1" dirty="0"/>
          </a:p>
        </p:txBody>
      </p:sp>
    </p:spTree>
    <p:extLst>
      <p:ext uri="{BB962C8B-B14F-4D97-AF65-F5344CB8AC3E}">
        <p14:creationId xmlns:p14="http://schemas.microsoft.com/office/powerpoint/2010/main" val="34794052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13000">
        <p:randomBar dir="vert"/>
        <p:sndAc>
          <p:stSnd>
            <p:snd r:embed="rId2" name="chimes.wav"/>
          </p:stSnd>
        </p:sndAc>
      </p:transition>
    </mc:Choice>
    <mc:Fallback>
      <p:transition spd="slow" advTm="13000">
        <p:randomBar dir="vert"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82580" y="463640"/>
            <a:ext cx="10998558" cy="5473522"/>
          </a:xfrm>
        </p:spPr>
        <p:txBody>
          <a:bodyPr>
            <a:noAutofit/>
          </a:bodyPr>
          <a:lstStyle/>
          <a:p>
            <a:r>
              <a:rPr lang="ar-IQ" sz="3200" b="1" u="sng" dirty="0" smtClean="0"/>
              <a:t>الطبطبة </a:t>
            </a:r>
            <a:r>
              <a:rPr lang="ar-IQ" sz="3200" b="1" u="sng" dirty="0"/>
              <a:t>الواطئة:</a:t>
            </a:r>
          </a:p>
          <a:p>
            <a:pPr algn="just"/>
            <a:r>
              <a:rPr lang="ar-IQ" sz="3200" b="1" dirty="0"/>
              <a:t>أن هذا النوع من الطبطبة يستخدم أثناء التوقف وحماية الكرة من الخصم عندما يكون قريباً </a:t>
            </a:r>
            <a:r>
              <a:rPr lang="ar-IQ" sz="3200" b="1" dirty="0" smtClean="0"/>
              <a:t>من اللاعب </a:t>
            </a:r>
            <a:r>
              <a:rPr lang="ar-IQ" sz="3200" b="1" dirty="0"/>
              <a:t>. لهذا على اللاعب أن </a:t>
            </a:r>
            <a:r>
              <a:rPr lang="ar-IQ" sz="3200" b="1" dirty="0" smtClean="0"/>
              <a:t>لا يثني </a:t>
            </a:r>
            <a:r>
              <a:rPr lang="ar-IQ" sz="3200" b="1" dirty="0"/>
              <a:t>جسمه إلى الأمام عند الخصر مما يسبب هبوط </a:t>
            </a:r>
            <a:r>
              <a:rPr lang="ar-IQ" sz="3200" b="1" dirty="0" smtClean="0"/>
              <a:t>يديه للأسفل ، </a:t>
            </a:r>
            <a:r>
              <a:rPr lang="ar-IQ" sz="3200" b="1" dirty="0"/>
              <a:t>بل الأفضل على اللاعب أن يثني ركبتيه والورك للأسفل مع المحافظة على </a:t>
            </a:r>
            <a:r>
              <a:rPr lang="ar-IQ" sz="3200" b="1" dirty="0" smtClean="0"/>
              <a:t>الجذع مستقيماً تقريباً</a:t>
            </a:r>
            <a:r>
              <a:rPr lang="ar-IQ" sz="3200" b="1" dirty="0"/>
              <a:t>.</a:t>
            </a:r>
          </a:p>
          <a:p>
            <a:pPr algn="just"/>
            <a:r>
              <a:rPr lang="ar-IQ" sz="3200" b="1" dirty="0"/>
              <a:t>أن ارتفاع مستوى الكرة أثناء هذه الطبطبة يكون بمستوى الركبة وانها تحتاج إلى انثناء </a:t>
            </a:r>
            <a:r>
              <a:rPr lang="ar-IQ" sz="3200" b="1" dirty="0" smtClean="0"/>
              <a:t>وامتداد الأصابع </a:t>
            </a:r>
            <a:r>
              <a:rPr lang="ar-IQ" sz="3200" b="1" dirty="0"/>
              <a:t>وقليلاً من الانثناء والامتداد في </a:t>
            </a:r>
            <a:r>
              <a:rPr lang="ar-IQ" sz="3200" b="1" dirty="0" smtClean="0"/>
              <a:t>الرسغ .</a:t>
            </a:r>
          </a:p>
          <a:p>
            <a:pPr marL="0" indent="0" algn="just">
              <a:buNone/>
            </a:pPr>
            <a:endParaRPr lang="ar-IQ" sz="3200" b="1" dirty="0"/>
          </a:p>
        </p:txBody>
      </p:sp>
    </p:spTree>
    <p:extLst>
      <p:ext uri="{BB962C8B-B14F-4D97-AF65-F5344CB8AC3E}">
        <p14:creationId xmlns:p14="http://schemas.microsoft.com/office/powerpoint/2010/main" val="41298326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13000">
        <p:randomBar dir="vert"/>
        <p:sndAc>
          <p:stSnd>
            <p:snd r:embed="rId2" name="chimes.wav"/>
          </p:stSnd>
        </p:sndAc>
      </p:transition>
    </mc:Choice>
    <mc:Fallback>
      <p:transition spd="slow" advTm="13000">
        <p:randomBar dir="vert"/>
        <p:sndAc>
          <p:stSnd>
            <p:snd r:embed="rId2" name="chimes.wav"/>
          </p:stSnd>
        </p:sndAc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009105" y="1081825"/>
            <a:ext cx="8744754" cy="4842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45775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13000">
        <p:randomBar dir="vert"/>
        <p:sndAc>
          <p:stSnd>
            <p:snd r:embed="rId2" name="chimes.wav"/>
          </p:stSnd>
        </p:sndAc>
      </p:transition>
    </mc:Choice>
    <mc:Fallback>
      <p:transition spd="slow" advTm="13000">
        <p:randomBar dir="vert"/>
        <p:sndAc>
          <p:stSnd>
            <p:snd r:embed="rId2" name="chimes.wav"/>
          </p:stSnd>
        </p:sndAc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66670" y="708339"/>
            <a:ext cx="11178862" cy="5138670"/>
          </a:xfrm>
        </p:spPr>
        <p:txBody>
          <a:bodyPr>
            <a:normAutofit/>
          </a:bodyPr>
          <a:lstStyle/>
          <a:p>
            <a:pPr algn="just"/>
            <a:r>
              <a:rPr lang="ar-IQ" sz="3600" b="1" dirty="0"/>
              <a:t>أما بخصوص حماية الكرة أثناء هذا النوع من الطبطبة فهناك طريقتان :</a:t>
            </a:r>
          </a:p>
          <a:p>
            <a:pPr algn="just"/>
            <a:r>
              <a:rPr lang="ar-IQ" sz="36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الطريقة الأولى </a:t>
            </a:r>
            <a:r>
              <a:rPr lang="ar-IQ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: </a:t>
            </a:r>
            <a:r>
              <a:rPr lang="ar-IQ" sz="3600" b="1" dirty="0" smtClean="0"/>
              <a:t>هي </a:t>
            </a:r>
            <a:r>
              <a:rPr lang="ar-IQ" sz="3600" b="1" dirty="0"/>
              <a:t>جلب الساق اليمنى للأمام عند الطبطبة باليد لأجل إخفاء الكرة بجانب </a:t>
            </a:r>
            <a:r>
              <a:rPr lang="ar-IQ" sz="3600" b="1" dirty="0" smtClean="0"/>
              <a:t>الساق اليمنى</a:t>
            </a:r>
            <a:endParaRPr lang="ar-IQ" sz="3600" b="1" dirty="0"/>
          </a:p>
          <a:p>
            <a:pPr algn="just"/>
            <a:r>
              <a:rPr lang="ar-IQ" sz="36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الطريقة الثانية </a:t>
            </a:r>
            <a:r>
              <a:rPr lang="ar-IQ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: </a:t>
            </a:r>
            <a:r>
              <a:rPr lang="ar-IQ" sz="3600" b="1" dirty="0" smtClean="0"/>
              <a:t>هي </a:t>
            </a:r>
            <a:r>
              <a:rPr lang="ar-IQ" sz="3600" b="1" dirty="0"/>
              <a:t>جلب الساق </a:t>
            </a:r>
            <a:r>
              <a:rPr lang="ar-IQ" sz="3600" b="1" dirty="0" smtClean="0"/>
              <a:t>والذراع </a:t>
            </a:r>
            <a:r>
              <a:rPr lang="ar-IQ" sz="3600" b="1" dirty="0"/>
              <a:t>والمعاكسة للأمام </a:t>
            </a:r>
            <a:r>
              <a:rPr lang="ar-IQ" sz="3600" b="1" dirty="0" smtClean="0"/>
              <a:t>وذلك لحماية الكرة خلف الحاجز عن تقدم الذراع </a:t>
            </a:r>
            <a:r>
              <a:rPr lang="ar-IQ" sz="3600" b="1" dirty="0"/>
              <a:t>والساق المعاكسة .</a:t>
            </a:r>
            <a:endParaRPr lang="ar-IQ" sz="3600" b="1" dirty="0"/>
          </a:p>
        </p:txBody>
      </p:sp>
    </p:spTree>
    <p:extLst>
      <p:ext uri="{BB962C8B-B14F-4D97-AF65-F5344CB8AC3E}">
        <p14:creationId xmlns:p14="http://schemas.microsoft.com/office/powerpoint/2010/main" val="40569930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13000">
        <p:randomBar dir="vert"/>
        <p:sndAc>
          <p:stSnd>
            <p:snd r:embed="rId2" name="chimes.wav"/>
          </p:stSnd>
        </p:sndAc>
      </p:transition>
    </mc:Choice>
    <mc:Fallback>
      <p:transition spd="slow" advTm="13000">
        <p:randomBar dir="vert"/>
        <p:sndAc>
          <p:stSnd>
            <p:snd r:embed="rId2" name="chimes.wav"/>
          </p:stSnd>
        </p:sndAc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ar-IQ" sz="8000" b="1" i="1" dirty="0" smtClean="0">
                <a:solidFill>
                  <a:schemeClr val="accent3">
                    <a:lumMod val="75000"/>
                  </a:schemeClr>
                </a:solidFill>
              </a:rPr>
              <a:t>شكـــــــــرا لكـــــــــم</a:t>
            </a:r>
            <a:endParaRPr lang="ar-IQ" sz="8000" b="1" i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39543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13000">
        <p:randomBar dir="vert"/>
        <p:sndAc>
          <p:stSnd>
            <p:snd r:embed="rId2" name="chimes.wav"/>
          </p:stSnd>
        </p:sndAc>
      </p:transition>
    </mc:Choice>
    <mc:Fallback>
      <p:transition spd="slow" advTm="13000">
        <p:randomBar dir="vert"/>
        <p:sndAc>
          <p:stSnd>
            <p:snd r:embed="rId2" name="chimes.wav"/>
          </p:stSnd>
        </p:sndAc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دارة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TM04033919[[fn=دارة]]</Template>
  <TotalTime>35</TotalTime>
  <Words>282</Words>
  <Application>Microsoft Office PowerPoint</Application>
  <PresentationFormat>ملء الشاشة</PresentationFormat>
  <Paragraphs>14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2" baseType="lpstr">
      <vt:lpstr>Arial</vt:lpstr>
      <vt:lpstr>Times New Roman</vt:lpstr>
      <vt:lpstr>Trebuchet MS</vt:lpstr>
      <vt:lpstr>Tw Cen MT</vt:lpstr>
      <vt:lpstr>دارة</vt:lpstr>
      <vt:lpstr>مهارة الطبطبة الواطئة بكرة السلة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Microsoft (C)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DR.Ahmed Saker 2O14</dc:creator>
  <cp:lastModifiedBy>DR.Ahmed Saker 2O14</cp:lastModifiedBy>
  <cp:revision>5</cp:revision>
  <dcterms:created xsi:type="dcterms:W3CDTF">2018-09-17T17:08:13Z</dcterms:created>
  <dcterms:modified xsi:type="dcterms:W3CDTF">2018-09-17T17:44:11Z</dcterms:modified>
</cp:coreProperties>
</file>