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2" autoAdjust="0"/>
    <p:restoredTop sz="94404" autoAdjust="0"/>
  </p:normalViewPr>
  <p:slideViewPr>
    <p:cSldViewPr snapToGrid="0">
      <p:cViewPr varScale="1">
        <p:scale>
          <a:sx n="70" d="100"/>
          <a:sy n="70" d="100"/>
        </p:scale>
        <p:origin x="78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1" name="arrow.wav"/>
          </p:stSnd>
        </p:sndAc>
      </p:transition>
    </mc:Choice>
    <mc:Fallback>
      <p:transition spd="slow" advTm="13000">
        <p:circle/>
        <p:sndAc>
          <p:stSnd>
            <p:snd r:embed="rId1" name="arrow.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1" name="arrow.wav"/>
          </p:stSnd>
        </p:sndAc>
      </p:transition>
    </mc:Choice>
    <mc:Fallback>
      <p:transition spd="slow" advTm="13000">
        <p:circle/>
        <p:sndAc>
          <p:stSnd>
            <p:snd r:embed="rId1" name="arrow.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1" name="arrow.wav"/>
          </p:stSnd>
        </p:sndAc>
      </p:transition>
    </mc:Choice>
    <mc:Fallback>
      <p:transition spd="slow" advTm="13000">
        <p:circle/>
        <p:sndAc>
          <p:stSnd>
            <p:snd r:embed="rId1" name="arrow.wav"/>
          </p:stSnd>
        </p:sndAc>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1" name="arrow.wav"/>
          </p:stSnd>
        </p:sndAc>
      </p:transition>
    </mc:Choice>
    <mc:Fallback>
      <p:transition spd="slow" advTm="13000">
        <p:circle/>
        <p:sndAc>
          <p:stSnd>
            <p:snd r:embed="rId1" name="arrow.wav"/>
          </p:stSnd>
        </p:sndAc>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1" name="arrow.wav"/>
          </p:stSnd>
        </p:sndAc>
      </p:transition>
    </mc:Choice>
    <mc:Fallback>
      <p:transition spd="slow" advTm="13000">
        <p:circle/>
        <p:sndAc>
          <p:stSnd>
            <p:snd r:embed="rId1" name="arrow.wav"/>
          </p:stSnd>
        </p:sndAc>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1" name="arrow.wav"/>
          </p:stSnd>
        </p:sndAc>
      </p:transition>
    </mc:Choice>
    <mc:Fallback>
      <p:transition spd="slow" advTm="13000">
        <p:circle/>
        <p:sndAc>
          <p:stSnd>
            <p:snd r:embed="rId1" name="arrow.wav"/>
          </p:stSnd>
        </p:sndAc>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1" name="arrow.wav"/>
          </p:stSnd>
        </p:sndAc>
      </p:transition>
    </mc:Choice>
    <mc:Fallback>
      <p:transition spd="slow" advTm="13000">
        <p:circle/>
        <p:sndAc>
          <p:stSnd>
            <p:snd r:embed="rId1" name="arrow.wav"/>
          </p:stSnd>
        </p:sndAc>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1" name="arrow.wav"/>
          </p:stSnd>
        </p:sndAc>
      </p:transition>
    </mc:Choice>
    <mc:Fallback>
      <p:transition spd="slow" advTm="13000">
        <p:circle/>
        <p:sndAc>
          <p:stSnd>
            <p:snd r:embed="rId1" name="arrow.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1" name="arrow.wav"/>
          </p:stSnd>
        </p:sndAc>
      </p:transition>
    </mc:Choice>
    <mc:Fallback>
      <p:transition spd="slow" advTm="13000">
        <p:circle/>
        <p:sndAc>
          <p:stSnd>
            <p:snd r:embed="rId1" name="arrow.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1" name="arrow.wav"/>
          </p:stSnd>
        </p:sndAc>
      </p:transition>
    </mc:Choice>
    <mc:Fallback>
      <p:transition spd="slow" advTm="13000">
        <p:circle/>
        <p:sndAc>
          <p:stSnd>
            <p:snd r:embed="rId1" name="arrow.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1" name="arrow.wav"/>
          </p:stSnd>
        </p:sndAc>
      </p:transition>
    </mc:Choice>
    <mc:Fallback>
      <p:transition spd="slow" advTm="13000">
        <p:circle/>
        <p:sndAc>
          <p:stSnd>
            <p:snd r:embed="rId1" name="arrow.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1" name="arrow.wav"/>
          </p:stSnd>
        </p:sndAc>
      </p:transition>
    </mc:Choice>
    <mc:Fallback>
      <p:transition spd="slow" advTm="13000">
        <p:circle/>
        <p:sndAc>
          <p:stSnd>
            <p:snd r:embed="rId1" name="arrow.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1" name="arrow.wav"/>
          </p:stSnd>
        </p:sndAc>
      </p:transition>
    </mc:Choice>
    <mc:Fallback>
      <p:transition spd="slow" advTm="13000">
        <p:circle/>
        <p:sndAc>
          <p:stSnd>
            <p:snd r:embed="rId1" name="arrow.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1" name="arrow.wav"/>
          </p:stSnd>
        </p:sndAc>
      </p:transition>
    </mc:Choice>
    <mc:Fallback>
      <p:transition spd="slow" advTm="13000">
        <p:circle/>
        <p:sndAc>
          <p:stSnd>
            <p:snd r:embed="rId1" name="arrow.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2A54C80-263E-416B-A8E0-580EDEADCBDC}" type="datetimeFigureOut">
              <a:rPr lang="en-US" dirty="0"/>
              <a:t>9/15/2018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1" name="arrow.wav"/>
          </p:stSnd>
        </p:sndAc>
      </p:transition>
    </mc:Choice>
    <mc:Fallback>
      <p:transition spd="slow" advTm="13000">
        <p:circle/>
        <p:sndAc>
          <p:stSnd>
            <p:snd r:embed="rId1" name="arrow.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1" name="arrow.wav"/>
          </p:stSnd>
        </p:sndAc>
      </p:transition>
    </mc:Choice>
    <mc:Fallback>
      <p:transition spd="slow" advTm="13000">
        <p:circle/>
        <p:sndAc>
          <p:stSnd>
            <p:snd r:embed="rId1" name="arrow.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9/15/2018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mc:AlternateContent xmlns:mc="http://schemas.openxmlformats.org/markup-compatibility/2006">
    <mc:Choice xmlns:p14="http://schemas.microsoft.com/office/powerpoint/2010/main" Requires="p14">
      <p:transition spd="slow" p14:dur="1500" advTm="13000">
        <p:circle/>
        <p:sndAc>
          <p:stSnd>
            <p:snd r:embed="rId18" name="arrow.wav"/>
          </p:stSnd>
        </p:sndAc>
      </p:transition>
    </mc:Choice>
    <mc:Fallback>
      <p:transition spd="slow" advTm="13000">
        <p:circle/>
        <p:sndAc>
          <p:stSnd>
            <p:snd r:embed="rId18" name="arrow.wav"/>
          </p:stSnd>
        </p:sndAc>
      </p:transition>
    </mc:Fallback>
  </mc:AlternateConten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996286" y="1310186"/>
            <a:ext cx="9048465" cy="2920620"/>
          </a:xfrm>
        </p:spPr>
        <p:txBody>
          <a:bodyPr/>
          <a:lstStyle/>
          <a:p>
            <a:pPr algn="ctr"/>
            <a:r>
              <a:rPr lang="ar-IQ" sz="6600" b="1" i="1" dirty="0" smtClean="0">
                <a:solidFill>
                  <a:schemeClr val="accent5">
                    <a:lumMod val="50000"/>
                  </a:schemeClr>
                </a:solidFill>
              </a:rPr>
              <a:t>مهارة التهديف من الثبات (الرمية الحرة)</a:t>
            </a:r>
            <a:endParaRPr lang="ar-IQ" sz="6600" b="1" i="1" dirty="0">
              <a:solidFill>
                <a:schemeClr val="accent5">
                  <a:lumMod val="50000"/>
                </a:schemeClr>
              </a:solidFill>
            </a:endParaRPr>
          </a:p>
        </p:txBody>
      </p:sp>
    </p:spTree>
    <p:extLst>
      <p:ext uri="{BB962C8B-B14F-4D97-AF65-F5344CB8AC3E}">
        <p14:creationId xmlns:p14="http://schemas.microsoft.com/office/powerpoint/2010/main" val="3864476127"/>
      </p:ext>
    </p:extLst>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2" name="arrow.wav"/>
          </p:stSnd>
        </p:sndAc>
      </p:transition>
    </mc:Choice>
    <mc:Fallback>
      <p:transition spd="slow" advTm="13000">
        <p:circle/>
        <p:sndAc>
          <p:stSnd>
            <p:snd r:embed="rId2" name="arrow.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76518" y="798490"/>
            <a:ext cx="9878096" cy="5048518"/>
          </a:xfrm>
        </p:spPr>
        <p:txBody>
          <a:bodyPr/>
          <a:lstStyle/>
          <a:p>
            <a:r>
              <a:rPr lang="ar-SA" sz="3200" b="1" u="sng" dirty="0"/>
              <a:t>التهديف:</a:t>
            </a:r>
            <a:endParaRPr lang="en-US" sz="3200" b="1" dirty="0"/>
          </a:p>
          <a:p>
            <a:pPr algn="just"/>
            <a:r>
              <a:rPr lang="ar-SA" sz="2800" dirty="0"/>
              <a:t> </a:t>
            </a:r>
            <a:r>
              <a:rPr lang="ar-SA" sz="3200" dirty="0" smtClean="0"/>
              <a:t>إن </a:t>
            </a:r>
            <a:r>
              <a:rPr lang="ar-SA" sz="3200" dirty="0"/>
              <a:t>التهديف هو عملية دفع الكرة </a:t>
            </a:r>
            <a:r>
              <a:rPr lang="ar-SA" sz="3200" dirty="0" smtClean="0"/>
              <a:t>باتجاه </a:t>
            </a:r>
            <a:r>
              <a:rPr lang="ar-SA" sz="3200" dirty="0"/>
              <a:t>الهدف على شكل حركة رمي </a:t>
            </a:r>
            <a:r>
              <a:rPr lang="ar-SA" sz="3200" dirty="0" smtClean="0"/>
              <a:t>باستخدام </a:t>
            </a:r>
            <a:r>
              <a:rPr lang="ar-SA" sz="3200" dirty="0"/>
              <a:t>ذراع او ذراعين . </a:t>
            </a:r>
            <a:endParaRPr lang="en-US" sz="3200" dirty="0"/>
          </a:p>
          <a:p>
            <a:pPr algn="just"/>
            <a:r>
              <a:rPr lang="ar-SA" sz="3200" dirty="0" smtClean="0"/>
              <a:t> </a:t>
            </a:r>
            <a:r>
              <a:rPr lang="ar-SA" sz="3200" dirty="0"/>
              <a:t>لذا فان التهديف يعد المهارة الأساسية التي تمكن الفريق من تحقيق الفوز في المباراة فهو يحتاج إلى السرعة والدقة لكي يفقد المدافع الفرصة لمتابعة الكرة </a:t>
            </a:r>
            <a:r>
              <a:rPr lang="ar-SA" sz="3200" dirty="0" smtClean="0"/>
              <a:t>لإنجاح </a:t>
            </a:r>
            <a:r>
              <a:rPr lang="ar-SA" sz="3200" dirty="0"/>
              <a:t>عملية التهديف. </a:t>
            </a:r>
            <a:endParaRPr lang="en-US" sz="3200" dirty="0"/>
          </a:p>
          <a:p>
            <a:endParaRPr lang="ar-IQ" dirty="0"/>
          </a:p>
        </p:txBody>
      </p:sp>
    </p:spTree>
    <p:extLst>
      <p:ext uri="{BB962C8B-B14F-4D97-AF65-F5344CB8AC3E}">
        <p14:creationId xmlns:p14="http://schemas.microsoft.com/office/powerpoint/2010/main" val="862305549"/>
      </p:ext>
    </p:extLst>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2" name="arrow.wav"/>
          </p:stSnd>
        </p:sndAc>
      </p:transition>
    </mc:Choice>
    <mc:Fallback>
      <p:transition spd="slow" advTm="13000">
        <p:circle/>
        <p:sndAc>
          <p:stSnd>
            <p:snd r:embed="rId2" name="arrow.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3639" y="914401"/>
            <a:ext cx="9775065" cy="5126962"/>
          </a:xfrm>
        </p:spPr>
        <p:txBody>
          <a:bodyPr>
            <a:normAutofit/>
          </a:bodyPr>
          <a:lstStyle/>
          <a:p>
            <a:pPr lvl="0"/>
            <a:r>
              <a:rPr lang="en-US" sz="2800" b="1" dirty="0"/>
              <a:t> </a:t>
            </a:r>
            <a:r>
              <a:rPr lang="ar-IQ" sz="3200" b="1" u="sng" dirty="0"/>
              <a:t>التهديف من الثبات (الرمية الحرة):</a:t>
            </a:r>
            <a:endParaRPr lang="en-US" sz="3200" b="1" dirty="0"/>
          </a:p>
          <a:p>
            <a:pPr algn="just"/>
            <a:r>
              <a:rPr lang="ar-IQ" sz="3200" dirty="0"/>
              <a:t> </a:t>
            </a:r>
            <a:r>
              <a:rPr lang="ar-IQ" sz="3200" dirty="0" smtClean="0"/>
              <a:t>تؤدي </a:t>
            </a:r>
            <a:r>
              <a:rPr lang="ar-IQ" sz="3200" dirty="0"/>
              <a:t>الرمية الحرة دوراً مهماً في تحديد نتائج كثير من المباريات ، إذ إنَّه كثيرٌ ما تحسم المباريات فوزاً أو خسارة من فوق خط الرمية </a:t>
            </a:r>
            <a:r>
              <a:rPr lang="ar-IQ" sz="3200" dirty="0" smtClean="0"/>
              <a:t>الحرة ، </a:t>
            </a:r>
            <a:r>
              <a:rPr lang="ar-IQ" sz="3200" dirty="0"/>
              <a:t>وتتسم الرمية الحرة بالسهولة نظراً " لأن متغيرات الدفاع والمسافة تكون ثابتة". </a:t>
            </a:r>
            <a:endParaRPr lang="en-US" sz="3200" dirty="0"/>
          </a:p>
          <a:p>
            <a:pPr algn="just"/>
            <a:r>
              <a:rPr lang="ar-IQ" sz="3200" dirty="0"/>
              <a:t>وتعد "الرمية الحرة النوع الوحيد الذي يتمكن اللاعب من خلالها تهديف الكرة إلى الهدف دون وجود منافس مدافع له".</a:t>
            </a:r>
            <a:endParaRPr lang="en-US" sz="3200" dirty="0"/>
          </a:p>
          <a:p>
            <a:endParaRPr lang="ar-IQ" dirty="0"/>
          </a:p>
        </p:txBody>
      </p:sp>
    </p:spTree>
    <p:extLst>
      <p:ext uri="{BB962C8B-B14F-4D97-AF65-F5344CB8AC3E}">
        <p14:creationId xmlns:p14="http://schemas.microsoft.com/office/powerpoint/2010/main" val="1362483742"/>
      </p:ext>
    </p:extLst>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2" name="arrow.wav"/>
          </p:stSnd>
        </p:sndAc>
      </p:transition>
    </mc:Choice>
    <mc:Fallback>
      <p:transition spd="slow" advTm="13000">
        <p:circle/>
        <p:sndAc>
          <p:stSnd>
            <p:snd r:embed="rId2" name="arrow.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12124" y="656823"/>
            <a:ext cx="10187189" cy="5537915"/>
          </a:xfrm>
        </p:spPr>
        <p:txBody>
          <a:bodyPr>
            <a:noAutofit/>
          </a:bodyPr>
          <a:lstStyle/>
          <a:p>
            <a:pPr algn="just"/>
            <a:r>
              <a:rPr lang="ar-IQ" sz="3600" dirty="0"/>
              <a:t>ويشير (احمد والفت ) إلى أنّ " أي لاعب يستطيع ان يستخدم الطريقة الصحيحة للتهديف يكون ماهراً في الرميات الحرة إذا تدرب بتركيز </a:t>
            </a:r>
            <a:r>
              <a:rPr lang="ar-IQ" sz="3600" dirty="0" smtClean="0"/>
              <a:t>وانتظام ؛ </a:t>
            </a:r>
            <a:r>
              <a:rPr lang="ar-IQ" sz="3600" dirty="0"/>
              <a:t>وفي أثناء المباريات يجب على اللاعب انَّ يركز انتباهه أثناء الرمية الحرة بصرف النظر عن أية مؤثرات موجودة في الملعب او خارجة وفي الوقت نفسه يجب أن يثق اللاعب في قدراته على إصابة الهدف؛ لأنّ عامل الثقة هو مفتاح التصويب  الناجح".</a:t>
            </a:r>
            <a:endParaRPr lang="en-US" sz="3600" dirty="0"/>
          </a:p>
        </p:txBody>
      </p:sp>
    </p:spTree>
    <p:extLst>
      <p:ext uri="{BB962C8B-B14F-4D97-AF65-F5344CB8AC3E}">
        <p14:creationId xmlns:p14="http://schemas.microsoft.com/office/powerpoint/2010/main" val="2939760088"/>
      </p:ext>
    </p:extLst>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2" name="arrow.wav"/>
          </p:stSnd>
        </p:sndAc>
      </p:transition>
    </mc:Choice>
    <mc:Fallback>
      <p:transition spd="slow" advTm="13000">
        <p:circle/>
        <p:sndAc>
          <p:stSnd>
            <p:snd r:embed="rId2" name="arrow.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77334" y="2524260"/>
            <a:ext cx="8943184" cy="2588654"/>
          </a:xfrm>
        </p:spPr>
        <p:txBody>
          <a:bodyPr>
            <a:normAutofit/>
          </a:bodyPr>
          <a:lstStyle/>
          <a:p>
            <a:pPr algn="ctr"/>
            <a:r>
              <a:rPr lang="ar-IQ" sz="2800" b="1" dirty="0"/>
              <a:t>و</a:t>
            </a:r>
            <a:r>
              <a:rPr lang="ar-IQ" sz="2800" b="1" dirty="0" smtClean="0"/>
              <a:t> تم استخدام الوسيلتين المساعدتين لتعليم مهارة التهديف من الثبات (الرمية الحرة)</a:t>
            </a:r>
            <a:endParaRPr lang="ar-IQ" sz="2800" b="1" dirty="0"/>
          </a:p>
        </p:txBody>
      </p:sp>
    </p:spTree>
    <p:extLst>
      <p:ext uri="{BB962C8B-B14F-4D97-AF65-F5344CB8AC3E}">
        <p14:creationId xmlns:p14="http://schemas.microsoft.com/office/powerpoint/2010/main" val="3613315105"/>
      </p:ext>
    </p:extLst>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2" name="arrow.wav"/>
          </p:stSnd>
        </p:sndAc>
      </p:transition>
    </mc:Choice>
    <mc:Fallback>
      <p:transition spd="slow" advTm="13000">
        <p:circle/>
        <p:sndAc>
          <p:stSnd>
            <p:snd r:embed="rId2" name="arrow.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76518" y="231820"/>
            <a:ext cx="9375820" cy="5809543"/>
          </a:xfrm>
        </p:spPr>
        <p:txBody>
          <a:bodyPr/>
          <a:lstStyle/>
          <a:p>
            <a:pPr lvl="0"/>
            <a:r>
              <a:rPr lang="ar-IQ" sz="2400" b="1" dirty="0"/>
              <a:t>مسند المرفق ذو </a:t>
            </a:r>
            <a:r>
              <a:rPr lang="ar-IQ" sz="2400" b="1" dirty="0" smtClean="0"/>
              <a:t>الزاوية </a:t>
            </a:r>
            <a:r>
              <a:rPr lang="ar-IQ" sz="2400" b="1" dirty="0"/>
              <a:t>(90 ) درجة : </a:t>
            </a:r>
            <a:endParaRPr lang="en-US" sz="2400" b="1" dirty="0"/>
          </a:p>
          <a:p>
            <a:pPr algn="just"/>
            <a:r>
              <a:rPr lang="ar-IQ" sz="2400" dirty="0" smtClean="0"/>
              <a:t>وهو عبارة عن مسند مربع الشكل مصنوع من الاسفنج المضغوط ويرتبط بالمرفق او الساعد والفائدة منه يقوم بتحديد زاوية المرفق في اثناء التصويب وهذا التحديد يعلم الطالب الوضعية الصحيحة لحمل وثني مرفق الذراع المصوبة نحو الحلقة . </a:t>
            </a:r>
          </a:p>
          <a:p>
            <a:pPr marL="0" indent="0" algn="just">
              <a:buNone/>
            </a:pPr>
            <a:endParaRPr lang="en-US" sz="2400" dirty="0" smtClean="0"/>
          </a:p>
          <a:p>
            <a:endParaRPr lang="ar-IQ" dirty="0" smtClean="0"/>
          </a:p>
          <a:p>
            <a:endParaRPr lang="ar-IQ" dirty="0"/>
          </a:p>
          <a:p>
            <a:endParaRPr lang="ar-IQ" dirty="0"/>
          </a:p>
        </p:txBody>
      </p:sp>
      <p:pic>
        <p:nvPicPr>
          <p:cNvPr id="4" name="Picture 9" descr="C:\Users\lenovo\Desktop\غيوم\عنوان اكرم\15577801_387658578246225_1639614924_n.jpg"/>
          <p:cNvPicPr/>
          <p:nvPr/>
        </p:nvPicPr>
        <p:blipFill>
          <a:blip r:embed="rId3">
            <a:extLst>
              <a:ext uri="{28A0092B-C50C-407E-A947-70E740481C1C}">
                <a14:useLocalDpi xmlns:a14="http://schemas.microsoft.com/office/drawing/2010/main" val="0"/>
              </a:ext>
            </a:extLst>
          </a:blip>
          <a:srcRect/>
          <a:stretch>
            <a:fillRect/>
          </a:stretch>
        </p:blipFill>
        <p:spPr bwMode="auto">
          <a:xfrm>
            <a:off x="2060620" y="2446985"/>
            <a:ext cx="6568225" cy="417275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95508644"/>
      </p:ext>
    </p:extLst>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2" name="arrow.wav"/>
          </p:stSnd>
        </p:sndAc>
      </p:transition>
    </mc:Choice>
    <mc:Fallback>
      <p:transition spd="slow" advTm="13000">
        <p:circle/>
        <p:sndAc>
          <p:stSnd>
            <p:snd r:embed="rId2" name="arrow.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3639" y="280274"/>
            <a:ext cx="9375819" cy="2128076"/>
          </a:xfrm>
        </p:spPr>
        <p:txBody>
          <a:bodyPr/>
          <a:lstStyle/>
          <a:p>
            <a:pPr lvl="0"/>
            <a:r>
              <a:rPr lang="ar-IQ" b="1" dirty="0"/>
              <a:t>كرة نقطة التهديف :</a:t>
            </a:r>
            <a:endParaRPr lang="en-US" dirty="0"/>
          </a:p>
          <a:p>
            <a:pPr algn="just"/>
            <a:r>
              <a:rPr lang="ar-IQ" sz="2400" dirty="0" smtClean="0"/>
              <a:t>وهي </a:t>
            </a:r>
            <a:r>
              <a:rPr lang="ar-IQ" sz="2400" dirty="0"/>
              <a:t>عبارة عن كرة صغيرة معلقة بواسطة حبل رفيع مطاطي تعلق على جوانب الحلقة العليا بشكل قطري وتستخدم في ( تركيز اللاعب نحو نقطة محددة وواضحة وبمنتصف الحلقة وهذا يعود اللاعب على الاداء والتركيز والتهديف من الثبات او القفز</a:t>
            </a:r>
            <a:r>
              <a:rPr lang="ar-IQ" sz="2400" dirty="0" smtClean="0"/>
              <a:t>).</a:t>
            </a:r>
          </a:p>
          <a:p>
            <a:pPr marL="0" indent="0" algn="just">
              <a:buNone/>
            </a:pPr>
            <a:endParaRPr lang="en-US" sz="2400" dirty="0"/>
          </a:p>
          <a:p>
            <a:endParaRPr lang="ar-IQ" dirty="0"/>
          </a:p>
        </p:txBody>
      </p:sp>
      <p:pic>
        <p:nvPicPr>
          <p:cNvPr id="4" name="Picture 12" descr="C:\Users\lenovo\Desktop\غيوم\عنوان اكرم\15645593_387658551579561_603878699_n.jpg"/>
          <p:cNvPicPr/>
          <p:nvPr/>
        </p:nvPicPr>
        <p:blipFill>
          <a:blip r:embed="rId3">
            <a:extLst>
              <a:ext uri="{28A0092B-C50C-407E-A947-70E740481C1C}">
                <a14:useLocalDpi xmlns:a14="http://schemas.microsoft.com/office/drawing/2010/main" val="0"/>
              </a:ext>
            </a:extLst>
          </a:blip>
          <a:srcRect/>
          <a:stretch>
            <a:fillRect/>
          </a:stretch>
        </p:blipFill>
        <p:spPr bwMode="auto">
          <a:xfrm>
            <a:off x="1906073" y="2588654"/>
            <a:ext cx="6980350" cy="399245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691439545"/>
      </p:ext>
    </p:extLst>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2" name="arrow.wav"/>
          </p:stSnd>
        </p:sndAc>
      </p:transition>
    </mc:Choice>
    <mc:Fallback>
      <p:transition spd="slow" advTm="13000">
        <p:circle/>
        <p:sndAc>
          <p:stSnd>
            <p:snd r:embed="rId2" name="arrow.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32012" y="1"/>
            <a:ext cx="11000095" cy="6858000"/>
          </a:xfrm>
        </p:spPr>
        <p:txBody>
          <a:bodyPr>
            <a:normAutofit fontScale="77500" lnSpcReduction="20000"/>
          </a:bodyPr>
          <a:lstStyle/>
          <a:p>
            <a:pPr algn="just"/>
            <a:r>
              <a:rPr lang="ar-IQ" sz="2800" b="1" dirty="0" smtClean="0"/>
              <a:t>حيث ساعدت الوسيلتين في :</a:t>
            </a:r>
          </a:p>
          <a:p>
            <a:pPr lvl="0" algn="just"/>
            <a:r>
              <a:rPr lang="ar-IQ" sz="2800" dirty="0"/>
              <a:t>التركيز على مقدمة الحلقة المعدنية.</a:t>
            </a:r>
            <a:endParaRPr lang="en-US" sz="2800" dirty="0"/>
          </a:p>
          <a:p>
            <a:pPr lvl="0" algn="just"/>
            <a:r>
              <a:rPr lang="ar-IQ" sz="2800" dirty="0"/>
              <a:t>الوضعية المناسبة – ضع قدمك خلف خط الجزاء مباشرة متقدمة الأخرى قليلاً وعلى كلتيهما أن تواجها السلة مباشرة مع ثني الركبتين بعض الشي</a:t>
            </a:r>
            <a:r>
              <a:rPr lang="ar-IQ" sz="2800" baseline="30000" dirty="0"/>
              <a:t>ء</a:t>
            </a:r>
            <a:r>
              <a:rPr lang="ar-IQ" sz="2800" dirty="0"/>
              <a:t>.</a:t>
            </a:r>
            <a:endParaRPr lang="en-US" sz="2800" dirty="0"/>
          </a:p>
          <a:p>
            <a:pPr lvl="0" algn="just"/>
            <a:r>
              <a:rPr lang="ar-IQ" sz="2800" dirty="0"/>
              <a:t>أنّ يكون الرأس </a:t>
            </a:r>
            <a:r>
              <a:rPr lang="ar-IQ" sz="2800" dirty="0" smtClean="0"/>
              <a:t>عالياً </a:t>
            </a:r>
            <a:r>
              <a:rPr lang="ar-IQ" sz="2800" dirty="0" err="1" smtClean="0"/>
              <a:t>وللامام</a:t>
            </a:r>
            <a:r>
              <a:rPr lang="ar-IQ" sz="2800" dirty="0" smtClean="0"/>
              <a:t> .</a:t>
            </a:r>
            <a:endParaRPr lang="en-US" sz="2800" dirty="0"/>
          </a:p>
          <a:p>
            <a:pPr lvl="0" algn="just"/>
            <a:r>
              <a:rPr lang="ar-IQ" sz="2800" dirty="0"/>
              <a:t>مسك الكرة بعناية ولطف وليس بشدة ، وتدعها تركن في أصابعك لا في راحة اليد بإن تترك مسافة بين الكرة وبين قلب اليد</a:t>
            </a:r>
            <a:r>
              <a:rPr lang="ar-IQ" sz="2800" dirty="0" smtClean="0"/>
              <a:t>.</a:t>
            </a:r>
          </a:p>
          <a:p>
            <a:pPr lvl="0" algn="just"/>
            <a:r>
              <a:rPr lang="ar-IQ" sz="2800" dirty="0" smtClean="0"/>
              <a:t>ساعدت في تحسن مستوى دقة الأداء من حيث زاويه اليد من خلال مسند المرفق وكره التهديف  .</a:t>
            </a:r>
          </a:p>
          <a:p>
            <a:pPr lvl="0" algn="just"/>
            <a:r>
              <a:rPr lang="ar-IQ" sz="2800" dirty="0" smtClean="0"/>
              <a:t>ساعدت على التركيز النظر نحو كرة التهديف اثناء رمي الكرة لأداء المسار الحركي الصحيح عند التهديف .</a:t>
            </a:r>
          </a:p>
          <a:p>
            <a:pPr lvl="0" algn="just"/>
            <a:r>
              <a:rPr lang="ar-IQ" sz="2800" dirty="0" smtClean="0"/>
              <a:t>وصول المتعلم الى الأداء السريع والدقيق ل اتقان المهارة .</a:t>
            </a:r>
            <a:endParaRPr lang="en-US" sz="2800" dirty="0"/>
          </a:p>
          <a:p>
            <a:pPr lvl="0" algn="just"/>
            <a:r>
              <a:rPr lang="ar-IQ" sz="2800" dirty="0"/>
              <a:t>في أثناء رمي الكرة يجب أن يرتفع عقباً القدمين عن الأرض وتبقى أصابع الرجلين ثابتة.</a:t>
            </a:r>
            <a:endParaRPr lang="en-US" sz="2800" dirty="0"/>
          </a:p>
          <a:p>
            <a:pPr lvl="0" algn="just"/>
            <a:r>
              <a:rPr lang="ar-IQ" sz="2800" dirty="0"/>
              <a:t>يجب أن يتم إطلاق الكرة برمية لطيفة </a:t>
            </a:r>
            <a:r>
              <a:rPr lang="ar-IQ" sz="2800" dirty="0" smtClean="0"/>
              <a:t>وانسيابية  من خلال مسند المرفق ومع </a:t>
            </a:r>
            <a:r>
              <a:rPr lang="ar-IQ" sz="2800" dirty="0"/>
              <a:t>بسط الذراع والمعصم بالكامل.</a:t>
            </a:r>
            <a:endParaRPr lang="en-US" sz="2800" dirty="0"/>
          </a:p>
          <a:p>
            <a:pPr lvl="0" algn="just"/>
            <a:r>
              <a:rPr lang="ar-IQ" sz="2800" dirty="0"/>
              <a:t>ينبغي عدم إغفال وضيعة اليدين الملحقة بالرمي حتى بعد </a:t>
            </a:r>
            <a:r>
              <a:rPr lang="ar-IQ" sz="2800" dirty="0" smtClean="0"/>
              <a:t>انطلاقة </a:t>
            </a:r>
            <a:r>
              <a:rPr lang="ar-IQ" sz="2800" dirty="0"/>
              <a:t>الكرة إذ ينبغي إبقاء الذراع ممدودة بالكامل، بينما اليد والمعصم على شكل عنق الوزة.  </a:t>
            </a:r>
            <a:endParaRPr lang="en-US" sz="2800" dirty="0"/>
          </a:p>
          <a:p>
            <a:pPr lvl="0" algn="just"/>
            <a:r>
              <a:rPr lang="ar-IQ" sz="2800" dirty="0" smtClean="0"/>
              <a:t>امتلاك الثقة بالنفس للوصول للإداء النموذجي المطلوب .</a:t>
            </a:r>
            <a:endParaRPr lang="en-US" sz="2800" dirty="0"/>
          </a:p>
          <a:p>
            <a:endParaRPr lang="ar-IQ" dirty="0"/>
          </a:p>
        </p:txBody>
      </p:sp>
    </p:spTree>
    <p:extLst>
      <p:ext uri="{BB962C8B-B14F-4D97-AF65-F5344CB8AC3E}">
        <p14:creationId xmlns:p14="http://schemas.microsoft.com/office/powerpoint/2010/main" val="1145949744"/>
      </p:ext>
    </p:extLst>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2" name="arrow.wav"/>
          </p:stSnd>
        </p:sndAc>
      </p:transition>
    </mc:Choice>
    <mc:Fallback>
      <p:transition spd="slow" advTm="13000">
        <p:circle/>
        <p:sndAc>
          <p:stSnd>
            <p:snd r:embed="rId2" name="arrow.wav"/>
          </p:stSnd>
        </p:sndAc>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77334" y="2160590"/>
            <a:ext cx="8596668" cy="1647136"/>
          </a:xfrm>
        </p:spPr>
        <p:txBody>
          <a:bodyPr>
            <a:normAutofit/>
          </a:bodyPr>
          <a:lstStyle/>
          <a:p>
            <a:pPr marL="0" indent="0" algn="ctr">
              <a:buNone/>
            </a:pPr>
            <a:r>
              <a:rPr lang="ar-IQ" sz="7200" b="1" i="1" dirty="0" smtClean="0">
                <a:solidFill>
                  <a:schemeClr val="accent5">
                    <a:lumMod val="50000"/>
                  </a:schemeClr>
                </a:solidFill>
              </a:rPr>
              <a:t>شكــــرا لكـــــم </a:t>
            </a:r>
            <a:endParaRPr lang="ar-IQ" sz="7200" b="1" i="1" dirty="0">
              <a:solidFill>
                <a:schemeClr val="accent5">
                  <a:lumMod val="50000"/>
                </a:schemeClr>
              </a:solidFill>
            </a:endParaRPr>
          </a:p>
        </p:txBody>
      </p:sp>
    </p:spTree>
    <p:extLst>
      <p:ext uri="{BB962C8B-B14F-4D97-AF65-F5344CB8AC3E}">
        <p14:creationId xmlns:p14="http://schemas.microsoft.com/office/powerpoint/2010/main" val="3980174333"/>
      </p:ext>
    </p:extLst>
  </p:cSld>
  <p:clrMapOvr>
    <a:masterClrMapping/>
  </p:clrMapOvr>
  <mc:AlternateContent xmlns:mc="http://schemas.openxmlformats.org/markup-compatibility/2006">
    <mc:Choice xmlns:p14="http://schemas.microsoft.com/office/powerpoint/2010/main" Requires="p14">
      <p:transition spd="slow" p14:dur="1500" advTm="13000">
        <p:circle/>
        <p:sndAc>
          <p:stSnd>
            <p:snd r:embed="rId2" name="arrow.wav"/>
          </p:stSnd>
        </p:sndAc>
      </p:transition>
    </mc:Choice>
    <mc:Fallback>
      <p:transition spd="slow" advTm="13000">
        <p:circle/>
        <p:sndAc>
          <p:stSnd>
            <p:snd r:embed="rId2" name="arrow.wav"/>
          </p:stSnd>
        </p:sndAc>
      </p:transition>
    </mc:Fallback>
  </mc:AlternateContent>
  <p:timing>
    <p:tnLst>
      <p:par>
        <p:cTn id="1" dur="indefinite" restart="never" nodeType="tmRoot"/>
      </p:par>
    </p:tnLst>
  </p:timing>
</p:sld>
</file>

<file path=ppt/theme/theme1.xml><?xml version="1.0" encoding="utf-8"?>
<a:theme xmlns:a="http://schemas.openxmlformats.org/drawingml/2006/main" name="واجهة">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45</TotalTime>
  <Words>480</Words>
  <Application>Microsoft Office PowerPoint</Application>
  <PresentationFormat>ملء الشاشة</PresentationFormat>
  <Paragraphs>28</Paragraphs>
  <Slides>9</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9</vt:i4>
      </vt:variant>
    </vt:vector>
  </HeadingPairs>
  <TitlesOfParts>
    <vt:vector size="14" baseType="lpstr">
      <vt:lpstr>Arial</vt:lpstr>
      <vt:lpstr>Tahoma</vt:lpstr>
      <vt:lpstr>Trebuchet MS</vt:lpstr>
      <vt:lpstr>Wingdings 3</vt:lpstr>
      <vt:lpstr>واجهة</vt:lpstr>
      <vt:lpstr>مهارة التهديف من الثبات (الرمية الحرة)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2O14</dc:creator>
  <cp:lastModifiedBy>DR.Ahmed Saker 2O14</cp:lastModifiedBy>
  <cp:revision>7</cp:revision>
  <dcterms:created xsi:type="dcterms:W3CDTF">2018-09-15T20:37:58Z</dcterms:created>
  <dcterms:modified xsi:type="dcterms:W3CDTF">2018-09-15T21:23:01Z</dcterms:modified>
</cp:coreProperties>
</file>