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59" r:id="rId6"/>
    <p:sldId id="261" r:id="rId7"/>
    <p:sldId id="263"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2" autoAdjust="0"/>
    <p:restoredTop sz="94660"/>
  </p:normalViewPr>
  <p:slideViewPr>
    <p:cSldViewPr snapToGrid="0">
      <p:cViewPr varScale="1">
        <p:scale>
          <a:sx n="74" d="100"/>
          <a:sy n="74" d="100"/>
        </p:scale>
        <p:origin x="62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9/16/2018</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advTm="13000">
        <p:cover/>
        <p:sndAc>
          <p:stSnd>
            <p:snd r:embed="rId1" name="click.wav"/>
          </p:stSnd>
        </p:sndAc>
      </p:transition>
    </mc:Choice>
    <mc:Fallback>
      <p:transition spd="slow" advTm="13000">
        <p:cover/>
        <p:sndAc>
          <p:stSnd>
            <p:snd r:embed="rId1" name="click.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9/16/2018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advTm="13000">
        <p:cover/>
        <p:sndAc>
          <p:stSnd>
            <p:snd r:embed="rId1" name="click.wav"/>
          </p:stSnd>
        </p:sndAc>
      </p:transition>
    </mc:Choice>
    <mc:Fallback>
      <p:transition spd="slow" advTm="13000">
        <p:cover/>
        <p:sndAc>
          <p:stSnd>
            <p:snd r:embed="rId1" name="click.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9/16/2018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advTm="13000">
        <p:cover/>
        <p:sndAc>
          <p:stSnd>
            <p:snd r:embed="rId1" name="click.wav"/>
          </p:stSnd>
        </p:sndAc>
      </p:transition>
    </mc:Choice>
    <mc:Fallback>
      <p:transition spd="slow" advTm="13000">
        <p:cover/>
        <p:sndAc>
          <p:stSnd>
            <p:snd r:embed="rId1" name="click.wav"/>
          </p:stSnd>
        </p:sndAc>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9/16/2018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mc:AlternateContent xmlns:mc="http://schemas.openxmlformats.org/markup-compatibility/2006">
    <mc:Choice xmlns:p14="http://schemas.microsoft.com/office/powerpoint/2010/main" Requires="p14">
      <p:transition spd="slow" p14:dur="1250" advTm="13000">
        <p:cover/>
        <p:sndAc>
          <p:stSnd>
            <p:snd r:embed="rId1" name="click.wav"/>
          </p:stSnd>
        </p:sndAc>
      </p:transition>
    </mc:Choice>
    <mc:Fallback>
      <p:transition spd="slow" advTm="13000">
        <p:cover/>
        <p:sndAc>
          <p:stSnd>
            <p:snd r:embed="rId1" name="click.wav"/>
          </p:stSnd>
        </p:sndAc>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9/16/2018</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advTm="13000">
        <p:cover/>
        <p:sndAc>
          <p:stSnd>
            <p:snd r:embed="rId1" name="click.wav"/>
          </p:stSnd>
        </p:sndAc>
      </p:transition>
    </mc:Choice>
    <mc:Fallback>
      <p:transition spd="slow" advTm="13000">
        <p:cover/>
        <p:sndAc>
          <p:stSnd>
            <p:snd r:embed="rId1" name="click.wav"/>
          </p:stSnd>
        </p:sndAc>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48A87A34-81AB-432B-8DAE-1953F412C126}" type="datetimeFigureOut">
              <a:rPr lang="en-US" dirty="0"/>
              <a:t>9/16/2018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advTm="13000">
        <p:cover/>
        <p:sndAc>
          <p:stSnd>
            <p:snd r:embed="rId1" name="click.wav"/>
          </p:stSnd>
        </p:sndAc>
      </p:transition>
    </mc:Choice>
    <mc:Fallback>
      <p:transition spd="slow" advTm="13000">
        <p:cover/>
        <p:sndAc>
          <p:stSnd>
            <p:snd r:embed="rId1" name="click.wav"/>
          </p:stSnd>
        </p:sndAc>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48A87A34-81AB-432B-8DAE-1953F412C126}" type="datetimeFigureOut">
              <a:rPr lang="en-US" dirty="0"/>
              <a:t>9/16/2018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advTm="13000">
        <p:cover/>
        <p:sndAc>
          <p:stSnd>
            <p:snd r:embed="rId1" name="click.wav"/>
          </p:stSnd>
        </p:sndAc>
      </p:transition>
    </mc:Choice>
    <mc:Fallback>
      <p:transition spd="slow" advTm="13000">
        <p:cover/>
        <p:sndAc>
          <p:stSnd>
            <p:snd r:embed="rId1" name="click.wav"/>
          </p:stSnd>
        </p:sndAc>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advTm="13000">
        <p:cover/>
        <p:sndAc>
          <p:stSnd>
            <p:snd r:embed="rId1" name="click.wav"/>
          </p:stSnd>
        </p:sndAc>
      </p:transition>
    </mc:Choice>
    <mc:Fallback>
      <p:transition spd="slow" advTm="13000">
        <p:cover/>
        <p:sndAc>
          <p:stSnd>
            <p:snd r:embed="rId1" name="click.wav"/>
          </p:stSnd>
        </p:sndAc>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9/16/2018</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advTm="13000">
        <p:cover/>
        <p:sndAc>
          <p:stSnd>
            <p:snd r:embed="rId1" name="click.wav"/>
          </p:stSnd>
        </p:sndAc>
      </p:transition>
    </mc:Choice>
    <mc:Fallback>
      <p:transition spd="slow" advTm="13000">
        <p:cover/>
        <p:sndAc>
          <p:stSnd>
            <p:snd r:embed="rId1" name="click.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advTm="13000">
        <p:cover/>
        <p:sndAc>
          <p:stSnd>
            <p:snd r:embed="rId1" name="click.wav"/>
          </p:stSnd>
        </p:sndAc>
      </p:transition>
    </mc:Choice>
    <mc:Fallback>
      <p:transition spd="slow" advTm="13000">
        <p:cover/>
        <p:sndAc>
          <p:stSnd>
            <p:snd r:embed="rId1" name="click.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9/16/2018</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advTm="13000">
        <p:cover/>
        <p:sndAc>
          <p:stSnd>
            <p:snd r:embed="rId1" name="click.wav"/>
          </p:stSnd>
        </p:sndAc>
      </p:transition>
    </mc:Choice>
    <mc:Fallback>
      <p:transition spd="slow" advTm="13000">
        <p:cover/>
        <p:sndAc>
          <p:stSnd>
            <p:snd r:embed="rId1" name="click.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advTm="13000">
        <p:cover/>
        <p:sndAc>
          <p:stSnd>
            <p:snd r:embed="rId1" name="click.wav"/>
          </p:stSnd>
        </p:sndAc>
      </p:transition>
    </mc:Choice>
    <mc:Fallback>
      <p:transition spd="slow" advTm="13000">
        <p:cover/>
        <p:sndAc>
          <p:stSnd>
            <p:snd r:embed="rId1" name="click.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5800" y="3132666"/>
            <a:ext cx="5311775" cy="3086019"/>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6172200" y="3132666"/>
            <a:ext cx="5334000" cy="3086019"/>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9/16/2018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advTm="13000">
        <p:cover/>
        <p:sndAc>
          <p:stSnd>
            <p:snd r:embed="rId1" name="click.wav"/>
          </p:stSnd>
        </p:sndAc>
      </p:transition>
    </mc:Choice>
    <mc:Fallback>
      <p:transition spd="slow" advTm="13000">
        <p:cover/>
        <p:sndAc>
          <p:stSnd>
            <p:snd r:embed="rId1" name="click.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advTm="13000">
        <p:cover/>
        <p:sndAc>
          <p:stSnd>
            <p:snd r:embed="rId1" name="click.wav"/>
          </p:stSnd>
        </p:sndAc>
      </p:transition>
    </mc:Choice>
    <mc:Fallback>
      <p:transition spd="slow" advTm="13000">
        <p:cover/>
        <p:sndAc>
          <p:stSnd>
            <p:snd r:embed="rId1" name="click.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9/16/2018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advTm="13000">
        <p:cover/>
        <p:sndAc>
          <p:stSnd>
            <p:snd r:embed="rId1" name="click.wav"/>
          </p:stSnd>
        </p:sndAc>
      </p:transition>
    </mc:Choice>
    <mc:Fallback>
      <p:transition spd="slow" advTm="13000">
        <p:cover/>
        <p:sndAc>
          <p:stSnd>
            <p:snd r:embed="rId1" name="click.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9/16/2018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advTm="13000">
        <p:cover/>
        <p:sndAc>
          <p:stSnd>
            <p:snd r:embed="rId1" name="click.wav"/>
          </p:stSnd>
        </p:sndAc>
      </p:transition>
    </mc:Choice>
    <mc:Fallback>
      <p:transition spd="slow" advTm="13000">
        <p:cover/>
        <p:sndAc>
          <p:stSnd>
            <p:snd r:embed="rId1" name="click.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9/16/2018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advTm="13000">
        <p:cover/>
        <p:sndAc>
          <p:stSnd>
            <p:snd r:embed="rId1" name="click.wav"/>
          </p:stSnd>
        </p:sndAc>
      </p:transition>
    </mc:Choice>
    <mc:Fallback>
      <p:transition spd="slow" advTm="13000">
        <p:cover/>
        <p:sndAc>
          <p:stSnd>
            <p:snd r:embed="rId1" name="click.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audio" Target="../media/audio1.wav"/><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9/16/2018</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mc:AlternateContent xmlns:mc="http://schemas.openxmlformats.org/markup-compatibility/2006">
    <mc:Choice xmlns:p14="http://schemas.microsoft.com/office/powerpoint/2010/main" Requires="p14">
      <p:transition spd="slow" p14:dur="1250" advTm="13000">
        <p:cover/>
        <p:sndAc>
          <p:stSnd>
            <p:snd r:embed="rId19" name="click.wav"/>
          </p:stSnd>
        </p:sndAc>
      </p:transition>
    </mc:Choice>
    <mc:Fallback>
      <p:transition spd="slow" advTm="13000">
        <p:cover/>
        <p:sndAc>
          <p:stSnd>
            <p:snd r:embed="rId19" name="click.wav"/>
          </p:stSnd>
        </p:sndAc>
      </p:transition>
    </mc:Fallback>
  </mc:AlternateConten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953037" y="1610222"/>
            <a:ext cx="10148552" cy="2485260"/>
          </a:xfrm>
        </p:spPr>
        <p:txBody>
          <a:bodyPr>
            <a:normAutofit/>
          </a:bodyPr>
          <a:lstStyle/>
          <a:p>
            <a:pPr algn="ctr"/>
            <a:r>
              <a:rPr lang="ar-IQ" sz="8000" b="1" i="1" dirty="0" smtClean="0">
                <a:solidFill>
                  <a:schemeClr val="accent3">
                    <a:lumMod val="75000"/>
                  </a:schemeClr>
                </a:solidFill>
              </a:rPr>
              <a:t>مهارة حركة اللاعب المدافع</a:t>
            </a:r>
            <a:endParaRPr lang="ar-IQ" sz="8000" b="1" i="1" dirty="0">
              <a:solidFill>
                <a:schemeClr val="accent3">
                  <a:lumMod val="75000"/>
                </a:schemeClr>
              </a:solidFill>
            </a:endParaRPr>
          </a:p>
        </p:txBody>
      </p:sp>
    </p:spTree>
    <p:extLst>
      <p:ext uri="{BB962C8B-B14F-4D97-AF65-F5344CB8AC3E}">
        <p14:creationId xmlns:p14="http://schemas.microsoft.com/office/powerpoint/2010/main" val="607197251"/>
      </p:ext>
    </p:extLst>
  </p:cSld>
  <p:clrMapOvr>
    <a:masterClrMapping/>
  </p:clrMapOvr>
  <mc:AlternateContent xmlns:mc="http://schemas.openxmlformats.org/markup-compatibility/2006">
    <mc:Choice xmlns:p14="http://schemas.microsoft.com/office/powerpoint/2010/main" Requires="p14">
      <p:transition spd="slow" p14:dur="1250" advTm="13000">
        <p:cover/>
        <p:sndAc>
          <p:stSnd>
            <p:snd r:embed="rId2" name="click.wav"/>
          </p:stSnd>
        </p:sndAc>
      </p:transition>
    </mc:Choice>
    <mc:Fallback>
      <p:transition spd="slow" advTm="13000">
        <p:cover/>
        <p:sndAc>
          <p:stSnd>
            <p:snd r:embed="rId2" name="click.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5800" y="785612"/>
            <a:ext cx="10995338" cy="4816698"/>
          </a:xfrm>
        </p:spPr>
        <p:txBody>
          <a:bodyPr/>
          <a:lstStyle/>
          <a:p>
            <a:pPr algn="just"/>
            <a:r>
              <a:rPr lang="ar-IQ" b="1" u="sng" dirty="0" smtClean="0"/>
              <a:t>ا</a:t>
            </a:r>
            <a:r>
              <a:rPr lang="ar-IQ" sz="3600" b="1" u="sng" dirty="0" smtClean="0"/>
              <a:t>لدفاع :</a:t>
            </a:r>
          </a:p>
          <a:p>
            <a:pPr algn="just"/>
            <a:r>
              <a:rPr lang="ar-IQ" sz="3600" dirty="0" smtClean="0"/>
              <a:t>من المعروف ان الدفاع بيدا بالوقوف وينتهي بالوقوف ، وان هذا يدل على مدى أهمية الوقوف بالنسبة للمدافع .</a:t>
            </a:r>
          </a:p>
          <a:p>
            <a:pPr algn="just"/>
            <a:r>
              <a:rPr lang="ar-IQ" sz="3600" dirty="0" smtClean="0"/>
              <a:t>ومن هنا فان الموازنة ، الثبات ، القابلية على التحرك والمناورة الى أي اتجاه بسهولة  وسرعة وهي عوامل الأساسية التي يجب تأخذ بالاعتبار في  تعليم الوقوف ، لمجابهة أي حركة خداع للمهاجم للحفاظ على موازنته وثبوتة وسيطرته .</a:t>
            </a:r>
            <a:endParaRPr lang="ar-IQ" sz="3600" dirty="0"/>
          </a:p>
        </p:txBody>
      </p:sp>
    </p:spTree>
    <p:extLst>
      <p:ext uri="{BB962C8B-B14F-4D97-AF65-F5344CB8AC3E}">
        <p14:creationId xmlns:p14="http://schemas.microsoft.com/office/powerpoint/2010/main" val="1878594467"/>
      </p:ext>
    </p:extLst>
  </p:cSld>
  <p:clrMapOvr>
    <a:masterClrMapping/>
  </p:clrMapOvr>
  <mc:AlternateContent xmlns:mc="http://schemas.openxmlformats.org/markup-compatibility/2006">
    <mc:Choice xmlns:p14="http://schemas.microsoft.com/office/powerpoint/2010/main" Requires="p14">
      <p:transition spd="slow" p14:dur="1250" advTm="13000">
        <p:cover/>
        <p:sndAc>
          <p:stSnd>
            <p:snd r:embed="rId2" name="click.wav"/>
          </p:stSnd>
        </p:sndAc>
      </p:transition>
    </mc:Choice>
    <mc:Fallback>
      <p:transition spd="slow" advTm="13000">
        <p:cover/>
        <p:sndAc>
          <p:stSnd>
            <p:snd r:embed="rId2" name="click.wav"/>
          </p:stSnd>
        </p:sndAc>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53791" y="1210615"/>
            <a:ext cx="10908406" cy="4932608"/>
          </a:xfrm>
        </p:spPr>
        <p:txBody>
          <a:bodyPr/>
          <a:lstStyle/>
          <a:p>
            <a:pPr lvl="0" algn="justLow"/>
            <a:r>
              <a:rPr lang="ar-IQ" sz="3600" b="1" i="1" u="sng" dirty="0"/>
              <a:t>التحرك الدفاعي</a:t>
            </a:r>
            <a:r>
              <a:rPr lang="ar-IQ" sz="3600" b="1" i="1" dirty="0"/>
              <a:t>  </a:t>
            </a:r>
            <a:r>
              <a:rPr lang="ar-IQ" sz="3600" b="1" i="1" baseline="30000" dirty="0" smtClean="0"/>
              <a:t>:</a:t>
            </a:r>
            <a:endParaRPr lang="en-US" sz="3600" b="1" i="1" dirty="0"/>
          </a:p>
          <a:p>
            <a:pPr algn="justLow"/>
            <a:r>
              <a:rPr lang="ar-IQ" sz="3600" b="1" dirty="0"/>
              <a:t>   </a:t>
            </a:r>
            <a:r>
              <a:rPr lang="ar-IQ" sz="3600" b="1" dirty="0" err="1"/>
              <a:t>إتجاه</a:t>
            </a:r>
            <a:r>
              <a:rPr lang="ar-IQ" sz="3600" b="1" dirty="0"/>
              <a:t> تحرك المدافع وحركته تعتمد كقاعدة على عمل المهاجم. لذلك على المدافع أن يكون محافظاً على توازنه وجاهزاً للحركة في أي اتجاه والجري المتغير الاتجاه للجانبين للأمام أو للخلف وتكون الحركة سريعة ومناسبة إلى لحظة ترك المنافس للمسافات القصيرة محافظاً على قابلية السريعة للتوقف والدوران.</a:t>
            </a:r>
            <a:endParaRPr lang="en-US" sz="3600" b="1" dirty="0"/>
          </a:p>
          <a:p>
            <a:pPr marL="0" indent="0">
              <a:buNone/>
            </a:pPr>
            <a:endParaRPr lang="ar-IQ" dirty="0"/>
          </a:p>
          <a:p>
            <a:pPr marL="0" indent="0">
              <a:buNone/>
            </a:pPr>
            <a:endParaRPr lang="en-US" dirty="0"/>
          </a:p>
        </p:txBody>
      </p:sp>
    </p:spTree>
    <p:extLst>
      <p:ext uri="{BB962C8B-B14F-4D97-AF65-F5344CB8AC3E}">
        <p14:creationId xmlns:p14="http://schemas.microsoft.com/office/powerpoint/2010/main" val="3885634001"/>
      </p:ext>
    </p:extLst>
  </p:cSld>
  <p:clrMapOvr>
    <a:masterClrMapping/>
  </p:clrMapOvr>
  <mc:AlternateContent xmlns:mc="http://schemas.openxmlformats.org/markup-compatibility/2006">
    <mc:Choice xmlns:p14="http://schemas.microsoft.com/office/powerpoint/2010/main" Requires="p14">
      <p:transition spd="slow" p14:dur="1250" advTm="13000">
        <p:cover/>
        <p:sndAc>
          <p:stSnd>
            <p:snd r:embed="rId2" name="click.wav"/>
          </p:stSnd>
        </p:sndAc>
      </p:transition>
    </mc:Choice>
    <mc:Fallback>
      <p:transition spd="slow" advTm="13000">
        <p:cover/>
        <p:sndAc>
          <p:stSnd>
            <p:snd r:embed="rId2" name="click.wav"/>
          </p:stSnd>
        </p:sndAc>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2276" y="746976"/>
            <a:ext cx="11204620" cy="5471710"/>
          </a:xfrm>
        </p:spPr>
        <p:txBody>
          <a:bodyPr/>
          <a:lstStyle/>
          <a:p>
            <a:pPr algn="justLow"/>
            <a:r>
              <a:rPr lang="ar-IQ" sz="3600" b="1" dirty="0"/>
              <a:t>ولحركة المدافع خصوصيات محددة منها:</a:t>
            </a:r>
            <a:endParaRPr lang="en-US" sz="3600" b="1" dirty="0"/>
          </a:p>
          <a:p>
            <a:pPr lvl="0" algn="justLow"/>
            <a:r>
              <a:rPr lang="ar-IQ" sz="3600" b="1" dirty="0"/>
              <a:t>التغير الدائم لحالة بداية الحركة.</a:t>
            </a:r>
            <a:endParaRPr lang="en-US" sz="3600" b="1" dirty="0"/>
          </a:p>
          <a:p>
            <a:pPr lvl="0" algn="justLow"/>
            <a:r>
              <a:rPr lang="ar-IQ" sz="3600" b="1" dirty="0"/>
              <a:t>المعلومات غير الكاملة المتكونة عند المدافع عن اتجاه وقوة الحركة للمنافس لحين بداية حركته (صعوبة توقع حركة المنافس لحين يبدأ حركته).</a:t>
            </a:r>
            <a:endParaRPr lang="en-US" sz="3600" b="1" dirty="0"/>
          </a:p>
          <a:p>
            <a:pPr algn="justLow"/>
            <a:r>
              <a:rPr lang="ar-IQ" sz="3600" b="1" dirty="0"/>
              <a:t>من الضروري أن تتطابق مكونات بداية الحركة مع مكونات سرعة واتجاه طيران الكرة وحركة المنافس والقابليات الفردية في تنفيذ المهارات الأساسية.</a:t>
            </a:r>
            <a:endParaRPr lang="en-US" sz="3600" b="1" dirty="0"/>
          </a:p>
          <a:p>
            <a:endParaRPr lang="ar-IQ" dirty="0"/>
          </a:p>
        </p:txBody>
      </p:sp>
    </p:spTree>
    <p:extLst>
      <p:ext uri="{BB962C8B-B14F-4D97-AF65-F5344CB8AC3E}">
        <p14:creationId xmlns:p14="http://schemas.microsoft.com/office/powerpoint/2010/main" val="1367867503"/>
      </p:ext>
    </p:extLst>
  </p:cSld>
  <p:clrMapOvr>
    <a:masterClrMapping/>
  </p:clrMapOvr>
  <mc:AlternateContent xmlns:mc="http://schemas.openxmlformats.org/markup-compatibility/2006">
    <mc:Choice xmlns:p14="http://schemas.microsoft.com/office/powerpoint/2010/main" Requires="p14">
      <p:transition spd="slow" p14:dur="1250" advTm="13000">
        <p:cover/>
        <p:sndAc>
          <p:stSnd>
            <p:snd r:embed="rId2" name="click.wav"/>
          </p:stSnd>
        </p:sndAc>
      </p:transition>
    </mc:Choice>
    <mc:Fallback>
      <p:transition spd="slow" advTm="13000">
        <p:cover/>
        <p:sndAc>
          <p:stSnd>
            <p:snd r:embed="rId2" name="click.wav"/>
          </p:stSnd>
        </p:sndAc>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88642" y="1648496"/>
            <a:ext cx="10367493" cy="3618963"/>
          </a:xfrm>
        </p:spPr>
        <p:txBody>
          <a:bodyPr/>
          <a:lstStyle/>
          <a:p>
            <a:endParaRPr lang="ar-IQ" dirty="0" smtClean="0"/>
          </a:p>
          <a:p>
            <a:endParaRPr lang="ar-IQ" sz="3600" dirty="0"/>
          </a:p>
          <a:p>
            <a:endParaRPr lang="ar-IQ" sz="3600" dirty="0" smtClean="0"/>
          </a:p>
          <a:p>
            <a:pPr algn="ctr"/>
            <a:r>
              <a:rPr lang="ar-IQ" sz="3600" b="1" dirty="0" smtClean="0"/>
              <a:t>حيث تم استخدام الوسيلة المساعدة لتعليم حركة اللاعب المدافع </a:t>
            </a:r>
            <a:endParaRPr lang="ar-IQ" sz="3600" b="1" dirty="0"/>
          </a:p>
        </p:txBody>
      </p:sp>
    </p:spTree>
    <p:extLst>
      <p:ext uri="{BB962C8B-B14F-4D97-AF65-F5344CB8AC3E}">
        <p14:creationId xmlns:p14="http://schemas.microsoft.com/office/powerpoint/2010/main" val="2823133992"/>
      </p:ext>
    </p:extLst>
  </p:cSld>
  <p:clrMapOvr>
    <a:masterClrMapping/>
  </p:clrMapOvr>
  <mc:AlternateContent xmlns:mc="http://schemas.openxmlformats.org/markup-compatibility/2006">
    <mc:Choice xmlns:p14="http://schemas.microsoft.com/office/powerpoint/2010/main" Requires="p14">
      <p:transition spd="slow" p14:dur="1250" advTm="13000">
        <p:cover/>
        <p:sndAc>
          <p:stSnd>
            <p:snd r:embed="rId2" name="click.wav"/>
          </p:stSnd>
        </p:sndAc>
      </p:transition>
    </mc:Choice>
    <mc:Fallback>
      <p:transition spd="slow" advTm="13000">
        <p:cover/>
        <p:sndAc>
          <p:stSnd>
            <p:snd r:embed="rId2" name="click.wav"/>
          </p:stSnd>
        </p:sndAc>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5800" y="167425"/>
            <a:ext cx="10820400" cy="1481071"/>
          </a:xfrm>
        </p:spPr>
        <p:txBody>
          <a:bodyPr>
            <a:normAutofit fontScale="92500"/>
          </a:bodyPr>
          <a:lstStyle/>
          <a:p>
            <a:pPr marL="0" lvl="0" indent="0">
              <a:buNone/>
            </a:pPr>
            <a:r>
              <a:rPr lang="ar-IQ" sz="2400" b="1" dirty="0"/>
              <a:t> </a:t>
            </a:r>
            <a:r>
              <a:rPr lang="ar-IQ" sz="3200" b="1" u="sng" dirty="0" smtClean="0"/>
              <a:t>الشريط </a:t>
            </a:r>
            <a:r>
              <a:rPr lang="ar-IQ" sz="3200" b="1" u="sng" dirty="0"/>
              <a:t>اللاصق : </a:t>
            </a:r>
            <a:endParaRPr lang="en-US" sz="3200" b="1" u="sng" dirty="0"/>
          </a:p>
          <a:p>
            <a:pPr algn="just"/>
            <a:r>
              <a:rPr lang="ar-IQ" sz="3200" b="1" dirty="0"/>
              <a:t> </a:t>
            </a:r>
            <a:r>
              <a:rPr lang="ar-IQ" sz="3200" b="1" dirty="0" smtClean="0"/>
              <a:t>وهو </a:t>
            </a:r>
            <a:r>
              <a:rPr lang="ar-IQ" sz="3200" b="1" dirty="0"/>
              <a:t>عبارة عن شريط ذو قطعتين كل قطعة منه تلتف حول خصر كل لاعب ويلصق من الامام مع اللاعب المقابل، وتستخدم في </a:t>
            </a:r>
            <a:r>
              <a:rPr lang="ar-IQ" sz="3200" b="1" dirty="0" smtClean="0"/>
              <a:t>(تعليم </a:t>
            </a:r>
            <a:r>
              <a:rPr lang="ar-IQ" sz="3200" b="1" dirty="0"/>
              <a:t>حركة كل اللاعب المدافع). </a:t>
            </a:r>
            <a:endParaRPr lang="en-US" sz="3200" b="1" dirty="0"/>
          </a:p>
          <a:p>
            <a:endParaRPr lang="ar-IQ" dirty="0"/>
          </a:p>
        </p:txBody>
      </p:sp>
      <p:pic>
        <p:nvPicPr>
          <p:cNvPr id="4" name="Picture 31" descr="C:\Users\lenovo\Desktop\غيوم\عنوان اكرم\15645529_387682614910488_407014335_n.jpg"/>
          <p:cNvPicPr/>
          <p:nvPr/>
        </p:nvPicPr>
        <p:blipFill>
          <a:blip r:embed="rId3">
            <a:extLst>
              <a:ext uri="{28A0092B-C50C-407E-A947-70E740481C1C}">
                <a14:useLocalDpi xmlns:a14="http://schemas.microsoft.com/office/drawing/2010/main" val="0"/>
              </a:ext>
            </a:extLst>
          </a:blip>
          <a:srcRect/>
          <a:stretch>
            <a:fillRect/>
          </a:stretch>
        </p:blipFill>
        <p:spPr bwMode="auto">
          <a:xfrm>
            <a:off x="2871988" y="1957589"/>
            <a:ext cx="6181859" cy="452048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415700772"/>
      </p:ext>
    </p:extLst>
  </p:cSld>
  <p:clrMapOvr>
    <a:masterClrMapping/>
  </p:clrMapOvr>
  <mc:AlternateContent xmlns:mc="http://schemas.openxmlformats.org/markup-compatibility/2006">
    <mc:Choice xmlns:p14="http://schemas.microsoft.com/office/powerpoint/2010/main" Requires="p14">
      <p:transition spd="slow" p14:dur="1250" advTm="13000">
        <p:cover/>
        <p:sndAc>
          <p:stSnd>
            <p:snd r:embed="rId2" name="click.wav"/>
          </p:stSnd>
        </p:sndAc>
      </p:transition>
    </mc:Choice>
    <mc:Fallback>
      <p:transition spd="slow" advTm="13000">
        <p:cover/>
        <p:sndAc>
          <p:stSnd>
            <p:snd r:embed="rId2" name="click.wav"/>
          </p:stSnd>
        </p:sndAc>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0761" y="695459"/>
            <a:ext cx="11243256" cy="5523227"/>
          </a:xfrm>
        </p:spPr>
        <p:txBody>
          <a:bodyPr/>
          <a:lstStyle/>
          <a:p>
            <a:pPr algn="just"/>
            <a:r>
              <a:rPr lang="ar-IQ" sz="2800" b="1" dirty="0" smtClean="0"/>
              <a:t>حيث ساعدت الوسيلة المساعدة  في :</a:t>
            </a:r>
          </a:p>
          <a:p>
            <a:pPr algn="just"/>
            <a:r>
              <a:rPr lang="ar-IQ" sz="2800" b="1" dirty="0"/>
              <a:t>طريقة الجري والانطلاق والتوقف والقفز التي يستخدمها المدافع مشابه إلى حد كبير لما يستخدمه المهاجم لكن هناك اختلاف في طريقة تحرك المدافع عن المهاجم </a:t>
            </a:r>
            <a:r>
              <a:rPr lang="ar-IQ" sz="2800" b="1" dirty="0" smtClean="0"/>
              <a:t>.</a:t>
            </a:r>
          </a:p>
          <a:p>
            <a:pPr algn="just"/>
            <a:r>
              <a:rPr lang="ar-IQ" sz="2800" b="1" dirty="0" smtClean="0"/>
              <a:t>حيث ان المدافع يكون تكنيك  انثناء </a:t>
            </a:r>
            <a:r>
              <a:rPr lang="ar-IQ" sz="2800" b="1" dirty="0"/>
              <a:t>خفيف في الرجلين  بالتعاقب وبالزحلقة حيث تتحرك الرجل القريبة من جهة الحركة بأخذ الخطوة الأولى ثم تعقبها حركة الرجل الثانية بالزحف وليس بالقفز أو الطيران </a:t>
            </a:r>
            <a:r>
              <a:rPr lang="ar-IQ" sz="2800" b="1" dirty="0"/>
              <a:t>.</a:t>
            </a:r>
            <a:r>
              <a:rPr lang="ar-IQ" sz="2800" b="1" dirty="0" smtClean="0"/>
              <a:t> </a:t>
            </a:r>
          </a:p>
          <a:p>
            <a:pPr algn="just"/>
            <a:r>
              <a:rPr lang="ar-IQ" sz="2800" b="1" dirty="0" smtClean="0"/>
              <a:t>تعليم عدم  تقارب </a:t>
            </a:r>
            <a:r>
              <a:rPr lang="ar-IQ" sz="2800" b="1" dirty="0"/>
              <a:t>الرجلان أو تتقاطع في أثناء الحركة لأن ذلك يؤدي إلى فقدان الاتزان وبطء في الحركة</a:t>
            </a:r>
            <a:r>
              <a:rPr lang="ar-IQ" sz="2800" b="1" dirty="0" smtClean="0"/>
              <a:t>.</a:t>
            </a:r>
          </a:p>
          <a:p>
            <a:pPr algn="just"/>
            <a:r>
              <a:rPr lang="ar-IQ" sz="2800" b="1" dirty="0" smtClean="0"/>
              <a:t>تعليم التكامل الفني في الأداء والدقة للإتقان المهارة بصورة صحيحة .</a:t>
            </a:r>
          </a:p>
          <a:p>
            <a:pPr algn="just"/>
            <a:r>
              <a:rPr lang="ar-IQ" sz="2800" b="1" dirty="0" smtClean="0"/>
              <a:t>تحرك الجسم بالاتجاهات المختلفة (يمين، يسار ،امام ، خلف ) للتوقع الحركة المختلفة .</a:t>
            </a:r>
          </a:p>
          <a:p>
            <a:pPr algn="just"/>
            <a:r>
              <a:rPr lang="ar-IQ" sz="2800" b="1" dirty="0" smtClean="0"/>
              <a:t>السرعة والتركيز بالاتجاه مع ظروف اللعب .</a:t>
            </a:r>
          </a:p>
          <a:p>
            <a:endParaRPr lang="ar-IQ" dirty="0" smtClean="0"/>
          </a:p>
          <a:p>
            <a:endParaRPr lang="ar-IQ" dirty="0"/>
          </a:p>
        </p:txBody>
      </p:sp>
    </p:spTree>
    <p:extLst>
      <p:ext uri="{BB962C8B-B14F-4D97-AF65-F5344CB8AC3E}">
        <p14:creationId xmlns:p14="http://schemas.microsoft.com/office/powerpoint/2010/main" val="1584546736"/>
      </p:ext>
    </p:extLst>
  </p:cSld>
  <p:clrMapOvr>
    <a:masterClrMapping/>
  </p:clrMapOvr>
  <mc:AlternateContent xmlns:mc="http://schemas.openxmlformats.org/markup-compatibility/2006">
    <mc:Choice xmlns:p14="http://schemas.microsoft.com/office/powerpoint/2010/main" Requires="p14">
      <p:transition spd="slow" p14:dur="1250" advTm="13000">
        <p:cover/>
        <p:sndAc>
          <p:stSnd>
            <p:snd r:embed="rId2" name="click.wav"/>
          </p:stSnd>
        </p:sndAc>
      </p:transition>
    </mc:Choice>
    <mc:Fallback>
      <p:transition spd="slow" advTm="13000">
        <p:cover/>
        <p:sndAc>
          <p:stSnd>
            <p:snd r:embed="rId2" name="click.wav"/>
          </p:stSnd>
        </p:sndAc>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endParaRPr lang="ar-IQ" dirty="0" smtClean="0"/>
          </a:p>
          <a:p>
            <a:endParaRPr lang="ar-IQ" dirty="0"/>
          </a:p>
          <a:p>
            <a:endParaRPr lang="ar-IQ" dirty="0" smtClean="0"/>
          </a:p>
          <a:p>
            <a:pPr marL="0" indent="0" algn="ctr">
              <a:buNone/>
            </a:pPr>
            <a:r>
              <a:rPr lang="ar-IQ" sz="8000" b="1" i="1" dirty="0" smtClean="0">
                <a:solidFill>
                  <a:schemeClr val="accent3">
                    <a:lumMod val="75000"/>
                  </a:schemeClr>
                </a:solidFill>
              </a:rPr>
              <a:t>شكـــــــــــرا لكـــــــــــــم </a:t>
            </a:r>
            <a:endParaRPr lang="ar-IQ" sz="8000" b="1" i="1" dirty="0">
              <a:solidFill>
                <a:schemeClr val="accent3">
                  <a:lumMod val="75000"/>
                </a:schemeClr>
              </a:solidFill>
            </a:endParaRPr>
          </a:p>
        </p:txBody>
      </p:sp>
    </p:spTree>
    <p:extLst>
      <p:ext uri="{BB962C8B-B14F-4D97-AF65-F5344CB8AC3E}">
        <p14:creationId xmlns:p14="http://schemas.microsoft.com/office/powerpoint/2010/main" val="1707076254"/>
      </p:ext>
    </p:extLst>
  </p:cSld>
  <p:clrMapOvr>
    <a:masterClrMapping/>
  </p:clrMapOvr>
  <mc:AlternateContent xmlns:mc="http://schemas.openxmlformats.org/markup-compatibility/2006">
    <mc:Choice xmlns:p14="http://schemas.microsoft.com/office/powerpoint/2010/main" Requires="p14">
      <p:transition spd="slow" p14:dur="1250" advTm="13000">
        <p:cover/>
        <p:sndAc>
          <p:stSnd>
            <p:snd r:embed="rId2" name="click.wav"/>
          </p:stSnd>
        </p:sndAc>
      </p:transition>
    </mc:Choice>
    <mc:Fallback>
      <p:transition spd="slow" advTm="13000">
        <p:cover/>
        <p:sndAc>
          <p:stSnd>
            <p:snd r:embed="rId2" name="click.wav"/>
          </p:stSnd>
        </p:sndAc>
      </p:transition>
    </mc:Fallback>
  </mc:AlternateContent>
</p:sld>
</file>

<file path=ppt/theme/theme1.xml><?xml version="1.0" encoding="utf-8"?>
<a:theme xmlns:a="http://schemas.openxmlformats.org/drawingml/2006/main" name="مسلك بخاري">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TM04033937[[fn=مسلك بخاري]]</Template>
  <TotalTime>38</TotalTime>
  <Words>334</Words>
  <Application>Microsoft Office PowerPoint</Application>
  <PresentationFormat>ملء الشاشة</PresentationFormat>
  <Paragraphs>27</Paragraphs>
  <Slides>8</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8</vt:i4>
      </vt:variant>
    </vt:vector>
  </HeadingPairs>
  <TitlesOfParts>
    <vt:vector size="12" baseType="lpstr">
      <vt:lpstr>Arial</vt:lpstr>
      <vt:lpstr>Century Gothic</vt:lpstr>
      <vt:lpstr>Times New Roman</vt:lpstr>
      <vt:lpstr>مسلك بخاري</vt:lpstr>
      <vt:lpstr>مهارة حركة اللاعب المدافع</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DR.Ahmed Saker 2O14</dc:creator>
  <cp:lastModifiedBy>DR.Ahmed Saker 2O14</cp:lastModifiedBy>
  <cp:revision>6</cp:revision>
  <dcterms:created xsi:type="dcterms:W3CDTF">2018-09-16T17:14:16Z</dcterms:created>
  <dcterms:modified xsi:type="dcterms:W3CDTF">2018-09-16T17:52:26Z</dcterms:modified>
</cp:coreProperties>
</file>