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push.wav"/>
          </p:stSnd>
        </p:sndAc>
      </p:transition>
    </mc:Choice>
    <mc:Fallback>
      <p:transition spd="slow" advTm="13000">
        <p:wipe/>
        <p:sndAc>
          <p:stSnd>
            <p:snd r:embed="rId1" name="push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9" name="push.wav"/>
          </p:stSnd>
        </p:sndAc>
      </p:transition>
    </mc:Choice>
    <mc:Fallback>
      <p:transition spd="slow" advTm="13000">
        <p:wipe/>
        <p:sndAc>
          <p:stSnd>
            <p:snd r:embed="rId19" name="push.wav"/>
          </p:stSnd>
        </p:sndAc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16676" y="1828800"/>
            <a:ext cx="9743449" cy="3962400"/>
          </a:xfrm>
        </p:spPr>
        <p:txBody>
          <a:bodyPr/>
          <a:lstStyle/>
          <a:p>
            <a:pPr algn="ctr"/>
            <a:endParaRPr lang="ar-IQ" sz="6000" dirty="0" smtClean="0">
              <a:solidFill>
                <a:srgbClr val="FFC000"/>
              </a:solidFill>
            </a:endParaRPr>
          </a:p>
          <a:p>
            <a:pPr algn="ctr"/>
            <a:r>
              <a:rPr lang="ar-IQ" sz="7200" b="1" i="1" dirty="0" smtClean="0">
                <a:solidFill>
                  <a:srgbClr val="FFC000"/>
                </a:solidFill>
              </a:rPr>
              <a:t>مهارة الطبطبة بتغير الاتجاه</a:t>
            </a:r>
            <a:endParaRPr lang="ar-IQ" sz="72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78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6600" b="1" i="1" dirty="0" smtClean="0">
                <a:solidFill>
                  <a:srgbClr val="FFC000"/>
                </a:solidFill>
              </a:rPr>
              <a:t>شكــــــــــــرا لكـــــــــــــــــــم </a:t>
            </a:r>
            <a:endParaRPr lang="ar-IQ" sz="66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6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3335" y="605307"/>
            <a:ext cx="11565228" cy="5473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3600" u="sng" dirty="0"/>
              <a:t> </a:t>
            </a:r>
            <a:r>
              <a:rPr lang="ar-IQ" sz="3600" u="sng" dirty="0" smtClean="0"/>
              <a:t> </a:t>
            </a:r>
            <a:r>
              <a:rPr lang="ar-IQ" sz="3200" b="1" u="sng" dirty="0" smtClean="0"/>
              <a:t>الطبطبة </a:t>
            </a:r>
            <a:r>
              <a:rPr lang="ar-IQ" sz="3200" b="1" u="sng" dirty="0"/>
              <a:t>: </a:t>
            </a:r>
          </a:p>
          <a:p>
            <a:pPr algn="just"/>
            <a:r>
              <a:rPr lang="ar-IQ" sz="3200" b="1" dirty="0"/>
              <a:t>هي أحدى المهارات الأساسية الهجومية المهمة في كرة السلة إذ تعد ثاني طرائق التحرك بالكرة في أثناء اللعب بعد مهارة المناولة وتليها في الافضلية .</a:t>
            </a:r>
          </a:p>
          <a:p>
            <a:pPr algn="just"/>
            <a:r>
              <a:rPr lang="ar-IQ" sz="3200" b="1" dirty="0"/>
              <a:t>والطبطبة جزء مكمل وأساس في هجوم كرة السلة إلى جانب المناولة والتهديف </a:t>
            </a:r>
            <a:r>
              <a:rPr lang="ar-IQ" sz="3200" b="1" dirty="0" smtClean="0"/>
              <a:t>. </a:t>
            </a:r>
          </a:p>
          <a:p>
            <a:pPr algn="just"/>
            <a:r>
              <a:rPr lang="ar-SA" sz="3200" b="1" dirty="0" smtClean="0"/>
              <a:t>ويذكر </a:t>
            </a:r>
            <a:r>
              <a:rPr lang="ar-SA" sz="3200" b="1" dirty="0"/>
              <a:t>( رعد جابر ) " أنها وسيلة هجومية اساسية بجانب المناولة التي يمكن من خلالها التقدم بالكرة من منطقة إلى منطقة اخرى من أجل إيجاد أو تحقيق فرصة جيدة تخلق </a:t>
            </a:r>
            <a:r>
              <a:rPr lang="ar-SA" sz="3200" b="1" dirty="0" smtClean="0"/>
              <a:t>استراتيجية </a:t>
            </a:r>
            <a:r>
              <a:rPr lang="ar-SA" sz="3200" b="1" dirty="0"/>
              <a:t>للهجوم او التهديف للفريق المهاجم </a:t>
            </a:r>
            <a:r>
              <a:rPr lang="ar-IQ" sz="3200" b="1" dirty="0"/>
              <a:t>.</a:t>
            </a: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287108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0761" y="798491"/>
            <a:ext cx="11320529" cy="49927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SA" sz="3600" b="1" dirty="0"/>
              <a:t>وتعتمد الطبطبة على الانثناء والمد الحاصل في المرفق ورسغ اليد </a:t>
            </a:r>
            <a:r>
              <a:rPr lang="ar-AE" sz="3600" b="1" dirty="0"/>
              <a:t>و</a:t>
            </a:r>
            <a:r>
              <a:rPr lang="ar-SA" sz="3600" b="1" dirty="0"/>
              <a:t> في لحظة الطبطبة تكون اصابع اليد مفتوحة </a:t>
            </a:r>
            <a:r>
              <a:rPr lang="ar-SA" sz="3600" b="1" dirty="0" err="1"/>
              <a:t>بإذ</a:t>
            </a:r>
            <a:r>
              <a:rPr lang="ar-SA" sz="3600" b="1" dirty="0"/>
              <a:t> تعطي أمكانية السيطرة على الكرة ودفعها </a:t>
            </a:r>
            <a:r>
              <a:rPr lang="ar-SA" sz="3600" b="1" dirty="0" err="1"/>
              <a:t>بالإتجاه</a:t>
            </a:r>
            <a:r>
              <a:rPr lang="ar-SA" sz="3600" b="1" dirty="0"/>
              <a:t> المطلوب وبواسطة حركة الطبطبة تعطي </a:t>
            </a:r>
            <a:r>
              <a:rPr lang="ar-AE" sz="3600" b="1" dirty="0"/>
              <a:t>إ</a:t>
            </a:r>
            <a:r>
              <a:rPr lang="ar-SA" sz="3600" b="1" dirty="0"/>
              <a:t>مكانية </a:t>
            </a:r>
            <a:r>
              <a:rPr lang="ar-SA" sz="3600" b="1" dirty="0" err="1"/>
              <a:t>أنتقال</a:t>
            </a:r>
            <a:r>
              <a:rPr lang="ar-SA" sz="3600" b="1" dirty="0"/>
              <a:t> اللاعب داخل الملعب من منطقة إلى أخرى وتستعمل هذه في الهجوم الناجح </a:t>
            </a:r>
            <a:r>
              <a:rPr lang="ar-AE" sz="3600" b="1" dirty="0"/>
              <a:t>إذ</a:t>
            </a:r>
            <a:r>
              <a:rPr lang="ar-SA" sz="3600" b="1" dirty="0"/>
              <a:t> تعطي </a:t>
            </a:r>
            <a:r>
              <a:rPr lang="ar-AE" sz="3600" b="1" dirty="0"/>
              <a:t>إ</a:t>
            </a:r>
            <a:r>
              <a:rPr lang="ar-SA" sz="3600" b="1" dirty="0"/>
              <a:t>مكانية سرعة انتقال اللاعب إلى حالة الهجوم .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204411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9397" y="1378039"/>
            <a:ext cx="11346288" cy="4413161"/>
          </a:xfrm>
        </p:spPr>
        <p:txBody>
          <a:bodyPr/>
          <a:lstStyle/>
          <a:p>
            <a:pPr lvl="0"/>
            <a:r>
              <a:rPr lang="ar-SA" sz="3200" b="1" u="sng" dirty="0"/>
              <a:t>الطبطبة بتغير </a:t>
            </a:r>
            <a:r>
              <a:rPr lang="ar-SA" sz="3200" b="1" u="sng" dirty="0" err="1"/>
              <a:t>الإتجاه</a:t>
            </a:r>
            <a:r>
              <a:rPr lang="ar-SA" sz="3200" b="1" u="sng" dirty="0"/>
              <a:t>:</a:t>
            </a:r>
            <a:endParaRPr lang="en-US" sz="3200" b="1" dirty="0"/>
          </a:p>
          <a:p>
            <a:pPr algn="just"/>
            <a:r>
              <a:rPr lang="ar-SA" sz="3200" b="1" dirty="0"/>
              <a:t>   </a:t>
            </a:r>
            <a:r>
              <a:rPr lang="ar-SA" sz="3600" b="1" dirty="0"/>
              <a:t>الطبطبة هي أحدى الأنواع التي تستخدم في اللعب ، ومبدؤها العام هو ًالتخلص من مراقبة الخصم في أثناء قيام اللاعب بالطبطبة وانها تهيئة افضل الظروف للتصويب وتساعد على تغلب الظروف الصعبة ، كما أنها تساعد </a:t>
            </a:r>
            <a:r>
              <a:rPr lang="ar-AE" sz="3600" b="1" dirty="0"/>
              <a:t>على </a:t>
            </a:r>
            <a:r>
              <a:rPr lang="ar-SA" sz="3600" b="1" dirty="0"/>
              <a:t>ربح الوقت ً . </a:t>
            </a:r>
            <a:endParaRPr lang="en-US" sz="3600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43920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9549" y="927279"/>
            <a:ext cx="11140226" cy="5074276"/>
          </a:xfrm>
        </p:spPr>
        <p:txBody>
          <a:bodyPr>
            <a:normAutofit/>
          </a:bodyPr>
          <a:lstStyle/>
          <a:p>
            <a:pPr algn="just"/>
            <a:r>
              <a:rPr lang="ar-SA" sz="3200" b="1" dirty="0"/>
              <a:t>و</a:t>
            </a:r>
            <a:r>
              <a:rPr lang="ar-AE" sz="3200" b="1" dirty="0"/>
              <a:t>إ</a:t>
            </a:r>
            <a:r>
              <a:rPr lang="ar-SA" sz="3200" b="1" dirty="0"/>
              <a:t>ن الطبطبة بتغيير </a:t>
            </a:r>
            <a:r>
              <a:rPr lang="ar-SA" sz="3200" b="1" dirty="0" smtClean="0"/>
              <a:t>الاتجاه </a:t>
            </a:r>
            <a:r>
              <a:rPr lang="ar-SA" sz="3200" b="1" dirty="0"/>
              <a:t>مهمة </a:t>
            </a:r>
            <a:r>
              <a:rPr lang="ar-AE" sz="3200" b="1" dirty="0"/>
              <a:t>إذ</a:t>
            </a:r>
            <a:r>
              <a:rPr lang="ar-SA" sz="3200" b="1" dirty="0"/>
              <a:t> يمكن </a:t>
            </a:r>
            <a:r>
              <a:rPr lang="ar-AE" sz="3200" b="1" dirty="0"/>
              <a:t>ا</a:t>
            </a:r>
            <a:r>
              <a:rPr lang="ar-SA" sz="3200" b="1" dirty="0"/>
              <a:t>للاعب المهاجم أن يتخطى خصمه بتغيير اليد التي يطبطب بها بحيث تكون اليد بعيدة عن اللاعب الخصم الذي يريد اجتيازه ، ويكون الجسم بين الكرة واللاعب الخصم مما يساعد على حماية الكرة منه .</a:t>
            </a:r>
            <a:endParaRPr lang="en-US" sz="3200" b="1" dirty="0"/>
          </a:p>
          <a:p>
            <a:pPr algn="just"/>
            <a:r>
              <a:rPr lang="ar-SA" sz="3200" b="1" dirty="0"/>
              <a:t>وتستخدم الطبطبة لخداع اللاعب المدافع أو للحصول على وضع أفضل بعيد عنه، وهي من المناورات الممتازة للاختراق عند استخدام الحجز او عند اختراق السلة في مكان جيد 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41038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142067"/>
            <a:ext cx="10480182" cy="3649133"/>
          </a:xfrm>
        </p:spPr>
        <p:txBody>
          <a:bodyPr>
            <a:normAutofit/>
          </a:bodyPr>
          <a:lstStyle/>
          <a:p>
            <a:pPr algn="ctr"/>
            <a:r>
              <a:rPr lang="ar-IQ" sz="4000" b="1" dirty="0" smtClean="0"/>
              <a:t>حيث تم استخدام الوسيلتين مساعدتين في تعليم مهاره الطبطبة </a:t>
            </a:r>
            <a:r>
              <a:rPr lang="ar-IQ" sz="4000" b="1" dirty="0" smtClean="0"/>
              <a:t>بتغير الاتجاه</a:t>
            </a:r>
            <a:r>
              <a:rPr lang="ar-IQ" sz="4000" b="1" dirty="0" smtClean="0"/>
              <a:t> </a:t>
            </a:r>
            <a:r>
              <a:rPr lang="ar-IQ" sz="4000" b="1" dirty="0" smtClean="0"/>
              <a:t>وتطبيق أدائها بصوره صحيحة 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120770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44699"/>
            <a:ext cx="10131425" cy="1558344"/>
          </a:xfrm>
        </p:spPr>
        <p:txBody>
          <a:bodyPr>
            <a:normAutofit fontScale="92500"/>
          </a:bodyPr>
          <a:lstStyle/>
          <a:p>
            <a:pPr lvl="0"/>
            <a:r>
              <a:rPr lang="ar-IQ" sz="2600" b="1" dirty="0"/>
              <a:t>الشواخص متغيرة الارتفاعات : </a:t>
            </a:r>
            <a:endParaRPr lang="en-US" sz="2600" b="1" dirty="0"/>
          </a:p>
          <a:p>
            <a:pPr marL="0" indent="0">
              <a:buNone/>
            </a:pPr>
            <a:r>
              <a:rPr lang="ar-IQ" sz="2600" b="1" dirty="0" smtClean="0"/>
              <a:t>وهي </a:t>
            </a:r>
            <a:r>
              <a:rPr lang="ar-IQ" sz="2600" b="1" dirty="0"/>
              <a:t>موانع تشبه في شكلها الشاخص </a:t>
            </a:r>
            <a:r>
              <a:rPr lang="ar-IQ" sz="2600" b="1" dirty="0" err="1"/>
              <a:t>الأعتيادي</a:t>
            </a:r>
            <a:r>
              <a:rPr lang="ar-IQ" sz="2600" b="1" dirty="0"/>
              <a:t> لكنها ترتبط بأشكال مزدوجة بواسطة عارضة افقية ويمكن تغيير </a:t>
            </a:r>
            <a:r>
              <a:rPr lang="ar-IQ" sz="2600" b="1" dirty="0" err="1"/>
              <a:t>أرتفاعها</a:t>
            </a:r>
            <a:r>
              <a:rPr lang="ar-IQ" sz="2600" b="1" dirty="0"/>
              <a:t> بحسب نوع الطبطبة وتستخدم في ( تعليم تكنيك الطبطبة وبارتفاعات مختلفة ) .</a:t>
            </a:r>
            <a:endParaRPr lang="en-US" sz="2600" b="1" dirty="0"/>
          </a:p>
          <a:p>
            <a:endParaRPr lang="ar-IQ" dirty="0"/>
          </a:p>
        </p:txBody>
      </p:sp>
      <p:pic>
        <p:nvPicPr>
          <p:cNvPr id="4" name="Picture 13" descr="C:\Users\lenovo\Desktop\غيوم\عنوان اكرم\15682829_389302878081795_117801040_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28" y="2202287"/>
            <a:ext cx="7624294" cy="45333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5000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70458"/>
            <a:ext cx="10131425" cy="1764404"/>
          </a:xfrm>
        </p:spPr>
        <p:txBody>
          <a:bodyPr/>
          <a:lstStyle/>
          <a:p>
            <a:pPr lvl="0"/>
            <a:r>
              <a:rPr lang="ar-IQ" sz="2400" b="1" dirty="0"/>
              <a:t>الحبال المطاطية : </a:t>
            </a:r>
            <a:endParaRPr lang="en-US" sz="2400" b="1" dirty="0"/>
          </a:p>
          <a:p>
            <a:pPr marL="0" indent="0" algn="just">
              <a:buNone/>
            </a:pPr>
            <a:r>
              <a:rPr lang="ar-IQ" sz="2400" b="1" dirty="0"/>
              <a:t> وهي عبارة عن حبال مطاطية مرتبطة بمعاضد ترتبط بالركبة والقدم والذراع وتستخدم لتنمية ( مهارة الطبطبة ، تعليم السيطرة على الكرة ، تقوية العضلات المشتركة في الاداء). </a:t>
            </a:r>
          </a:p>
          <a:p>
            <a:endParaRPr lang="ar-IQ" dirty="0"/>
          </a:p>
        </p:txBody>
      </p:sp>
      <p:pic>
        <p:nvPicPr>
          <p:cNvPr id="4" name="Picture 10" descr="C:\Users\lenovo\Desktop\غيوم\عنوان اكرم\15644211_387658621579554_552010929_n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7"/>
          <a:stretch/>
        </p:blipFill>
        <p:spPr bwMode="auto">
          <a:xfrm>
            <a:off x="2446986" y="2034862"/>
            <a:ext cx="7006107" cy="45591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04851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502276"/>
            <a:ext cx="10737760" cy="6065949"/>
          </a:xfrm>
        </p:spPr>
        <p:txBody>
          <a:bodyPr>
            <a:normAutofit fontScale="92500" lnSpcReduction="20000"/>
          </a:bodyPr>
          <a:lstStyle/>
          <a:p>
            <a:r>
              <a:rPr lang="ar-IQ" sz="2800" b="1" dirty="0"/>
              <a:t>حيث ساعدت الوسيلتين المساعدتين في :</a:t>
            </a:r>
          </a:p>
          <a:p>
            <a:r>
              <a:rPr lang="ar-IQ" sz="3200" dirty="0"/>
              <a:t>فاعليه في تركيز المتعلم على الأداء بالشكل الصحيح .</a:t>
            </a:r>
          </a:p>
          <a:p>
            <a:r>
              <a:rPr lang="ar-IQ" sz="3200" dirty="0"/>
              <a:t>ساعدت على الطبطبة الكره بالمستوى المعين والمطلوب .</a:t>
            </a:r>
          </a:p>
          <a:p>
            <a:r>
              <a:rPr lang="ar-IQ" sz="3200" dirty="0"/>
              <a:t>ساعدت المتعلم على الطبطبة بالمختلف الارتفاعات من حيث الشواخص </a:t>
            </a:r>
            <a:r>
              <a:rPr lang="ar-IQ" sz="3200" dirty="0" smtClean="0"/>
              <a:t>المختلفة </a:t>
            </a:r>
            <a:r>
              <a:rPr lang="ar-IQ" sz="3200" dirty="0"/>
              <a:t>الارتفاع.</a:t>
            </a:r>
          </a:p>
          <a:p>
            <a:r>
              <a:rPr lang="ar-IQ" sz="3200" dirty="0"/>
              <a:t> ساعدت الحبال المطاطية في تحديد المسار الحركي الصحيح </a:t>
            </a:r>
            <a:r>
              <a:rPr lang="ar-IQ" sz="3200" dirty="0" smtClean="0"/>
              <a:t>للمهارة </a:t>
            </a:r>
            <a:r>
              <a:rPr lang="ar-IQ" sz="3200" dirty="0"/>
              <a:t>من حيث ارتفاع الطبطبة.</a:t>
            </a:r>
          </a:p>
          <a:p>
            <a:r>
              <a:rPr lang="ar-IQ" sz="3200" dirty="0"/>
              <a:t>تعليم التكنيك الصحيح للمهارة من حيث حركه مد الرسغ  والقدم وانثناء في الركبتين والحفاظ على الكره التي تكون بين القدمين ، وذلك من خلال الحبال المطاطية </a:t>
            </a:r>
            <a:r>
              <a:rPr lang="ar-IQ" sz="3200" dirty="0" smtClean="0"/>
              <a:t>.</a:t>
            </a:r>
          </a:p>
          <a:p>
            <a:r>
              <a:rPr lang="ar-IQ" sz="3200" dirty="0" smtClean="0"/>
              <a:t>كان لها دور فعال حيث استخدمت الشواخص بتدرج واشكال ومسافات مختلفة متغيرة الاتجاه .</a:t>
            </a:r>
            <a:endParaRPr lang="ar-IQ" sz="3200" dirty="0"/>
          </a:p>
          <a:p>
            <a:r>
              <a:rPr lang="ar-IQ" sz="3200" dirty="0"/>
              <a:t>ساعدت الوسيلتين على التعليم والتكنيك المسار الحركي الصحيح للمهارة </a:t>
            </a:r>
            <a:r>
              <a:rPr lang="ar-IQ" sz="3200" dirty="0" smtClean="0"/>
              <a:t>.</a:t>
            </a:r>
          </a:p>
          <a:p>
            <a:r>
              <a:rPr lang="ar-IQ" sz="3200" dirty="0" smtClean="0"/>
              <a:t>ساهمت في اقتصاد الوقت والجهد وتسهيل عملية التعلم وزيادة دافعيتهم نحو الأفضل .</a:t>
            </a:r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8093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push.wav"/>
          </p:stSnd>
        </p:sndAc>
      </p:transition>
    </mc:Choice>
    <mc:Fallback>
      <p:transition spd="slow" advTm="13000">
        <p:wipe/>
        <p:sndAc>
          <p:stSnd>
            <p:snd r:embed="rId2" name="push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TM03457452[[fn=سماوي]]</Template>
  <TotalTime>42</TotalTime>
  <Words>454</Words>
  <Application>Microsoft Office PowerPoint</Application>
  <PresentationFormat>ملء الشاشة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سماوي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8</cp:revision>
  <dcterms:created xsi:type="dcterms:W3CDTF">2018-09-15T19:26:00Z</dcterms:created>
  <dcterms:modified xsi:type="dcterms:W3CDTF">2018-09-15T20:08:02Z</dcterms:modified>
</cp:coreProperties>
</file>