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3" r:id="rId8"/>
    <p:sldId id="262"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4404" autoAdjust="0"/>
  </p:normalViewPr>
  <p:slideViewPr>
    <p:cSldViewPr snapToGrid="0">
      <p:cViewPr varScale="1">
        <p:scale>
          <a:sx n="74" d="100"/>
          <a:sy n="74" d="100"/>
        </p:scale>
        <p:origin x="62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EAD9A933-49FA-4AEE-A46A-04EF9F5DC19A}" type="datetimeFigureOut">
              <a:rPr lang="ar-IQ" smtClean="0"/>
              <a:t>05/01/1440</a:t>
            </a:fld>
            <a:endParaRPr lang="ar-IQ"/>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FE01FC5A-CC89-4E42-93F9-428ECB841F4F}" type="slidenum">
              <a:rPr lang="ar-IQ" smtClean="0"/>
              <a:t>‹#›</a:t>
            </a:fld>
            <a:endParaRPr lang="ar-IQ"/>
          </a:p>
        </p:txBody>
      </p:sp>
    </p:spTree>
    <p:extLst>
      <p:ext uri="{BB962C8B-B14F-4D97-AF65-F5344CB8AC3E}">
        <p14:creationId xmlns:p14="http://schemas.microsoft.com/office/powerpoint/2010/main" val="28180909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FE01FC5A-CC89-4E42-93F9-428ECB841F4F}" type="slidenum">
              <a:rPr lang="ar-IQ" smtClean="0"/>
              <a:t>7</a:t>
            </a:fld>
            <a:endParaRPr lang="ar-IQ"/>
          </a:p>
        </p:txBody>
      </p:sp>
    </p:spTree>
    <p:extLst>
      <p:ext uri="{BB962C8B-B14F-4D97-AF65-F5344CB8AC3E}">
        <p14:creationId xmlns:p14="http://schemas.microsoft.com/office/powerpoint/2010/main" val="2410841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9/15/2018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9/15/2018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328155" y="2459864"/>
            <a:ext cx="9026458" cy="1197736"/>
          </a:xfrm>
        </p:spPr>
        <p:txBody>
          <a:bodyPr/>
          <a:lstStyle/>
          <a:p>
            <a:pPr algn="ctr"/>
            <a:r>
              <a:rPr lang="ar-IQ" b="1" i="1" dirty="0" smtClean="0">
                <a:solidFill>
                  <a:schemeClr val="accent2"/>
                </a:solidFill>
              </a:rPr>
              <a:t>مهارة المناولة الصدرية </a:t>
            </a:r>
            <a:endParaRPr lang="ar-IQ" b="1" i="1" dirty="0">
              <a:solidFill>
                <a:schemeClr val="accent2"/>
              </a:solidFill>
            </a:endParaRPr>
          </a:p>
        </p:txBody>
      </p:sp>
    </p:spTree>
    <p:extLst>
      <p:ext uri="{BB962C8B-B14F-4D97-AF65-F5344CB8AC3E}">
        <p14:creationId xmlns:p14="http://schemas.microsoft.com/office/powerpoint/2010/main" val="1033456737"/>
      </p:ext>
    </p:extLst>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1197734"/>
            <a:ext cx="10777985" cy="3928057"/>
          </a:xfrm>
        </p:spPr>
        <p:txBody>
          <a:bodyPr>
            <a:normAutofit/>
          </a:bodyPr>
          <a:lstStyle/>
          <a:p>
            <a:pPr algn="just">
              <a:lnSpc>
                <a:spcPct val="150000"/>
              </a:lnSpc>
              <a:spcAft>
                <a:spcPts val="1000"/>
              </a:spcAft>
            </a:pPr>
            <a:r>
              <a:rPr lang="ar-IQ" sz="2800" dirty="0">
                <a:solidFill>
                  <a:schemeClr val="tx1"/>
                </a:solidFill>
                <a:latin typeface="Calibri" panose="020F0502020204030204" pitchFamily="34" charset="0"/>
                <a:ea typeface="Calibri" panose="020F0502020204030204" pitchFamily="34" charset="0"/>
                <a:cs typeface="Arial" panose="020B0604020202020204" pitchFamily="34" charset="0"/>
              </a:rPr>
              <a:t>تعد المناولة القاعدة الأساسية في اتقان المهارات الأخرى سواء كانت دفاعية ام هجومية، هي عملية رمي الكرة من لاعب الى اخر بصورة دقيقة تجنبا لقطعها من قبل الخصم، أي حركة الكرة بين اللاعبين بأماكن ومسافات مختلفة في الملعب، يعني يجب تعليم اللاعب هذه المهارة </a:t>
            </a:r>
            <a:r>
              <a:rPr lang="ar-IQ" sz="2800" dirty="0" err="1">
                <a:solidFill>
                  <a:schemeClr val="tx1"/>
                </a:solidFill>
                <a:latin typeface="Calibri" panose="020F0502020204030204" pitchFamily="34" charset="0"/>
                <a:ea typeface="Calibri" panose="020F0502020204030204" pitchFamily="34" charset="0"/>
                <a:cs typeface="Arial" panose="020B0604020202020204" pitchFamily="34" charset="0"/>
              </a:rPr>
              <a:t>لاهميتها</a:t>
            </a:r>
            <a:r>
              <a:rPr lang="ar-IQ" sz="2800" dirty="0">
                <a:solidFill>
                  <a:schemeClr val="tx1"/>
                </a:solidFill>
                <a:latin typeface="Calibri" panose="020F0502020204030204" pitchFamily="34" charset="0"/>
                <a:ea typeface="Calibri" panose="020F0502020204030204" pitchFamily="34" charset="0"/>
                <a:cs typeface="Arial" panose="020B0604020202020204" pitchFamily="34" charset="0"/>
              </a:rPr>
              <a:t> </a:t>
            </a:r>
            <a:r>
              <a:rPr lang="ar-IQ" sz="2800" dirty="0" err="1">
                <a:solidFill>
                  <a:schemeClr val="tx1"/>
                </a:solidFill>
                <a:latin typeface="Calibri" panose="020F0502020204030204" pitchFamily="34" charset="0"/>
                <a:ea typeface="Calibri" panose="020F0502020204030204" pitchFamily="34" charset="0"/>
                <a:cs typeface="Arial" panose="020B0604020202020204" pitchFamily="34" charset="0"/>
              </a:rPr>
              <a:t>لانها</a:t>
            </a:r>
            <a:r>
              <a:rPr lang="ar-IQ" sz="2800" dirty="0">
                <a:solidFill>
                  <a:schemeClr val="tx1"/>
                </a:solidFill>
                <a:latin typeface="Calibri" panose="020F0502020204030204" pitchFamily="34" charset="0"/>
                <a:ea typeface="Calibri" panose="020F0502020204030204" pitchFamily="34" charset="0"/>
                <a:cs typeface="Arial" panose="020B0604020202020204" pitchFamily="34" charset="0"/>
              </a:rPr>
              <a:t> تعطي فرصة للتطبيق الخططي بشكل اسرع واسهل للوصول الى الهدف واحراز النقاط .</a:t>
            </a:r>
            <a:endParaRPr lang="en-US" sz="28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endParaRPr lang="ar-IQ" dirty="0"/>
          </a:p>
        </p:txBody>
      </p:sp>
    </p:spTree>
    <p:extLst>
      <p:ext uri="{BB962C8B-B14F-4D97-AF65-F5344CB8AC3E}">
        <p14:creationId xmlns:p14="http://schemas.microsoft.com/office/powerpoint/2010/main" val="406102708"/>
      </p:ext>
    </p:extLst>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05308"/>
            <a:ext cx="10893896" cy="4623516"/>
          </a:xfrm>
        </p:spPr>
        <p:txBody>
          <a:bodyPr/>
          <a:lstStyle/>
          <a:p>
            <a:r>
              <a:rPr lang="ar-IQ" sz="2800" dirty="0">
                <a:solidFill>
                  <a:schemeClr val="tx1"/>
                </a:solidFill>
              </a:rPr>
              <a:t>تعد المناولة الصدرية هي أحدى المهارات الأساسية في لعبة كرة السلة ، واكثر الأنواع استعمالا لسهولة أدائها وتعليمها ، حيث يشترك في أدائها مجموعة من العضلات (الرسخ ، الأصابع والذراعان ، الكتف ،  المرفق ، الساقين ) وسميت بالمناولة الصدرية  او المباشرة (لكون مسار الكرة يكون مباشرا من مستوى صدر المناول الى مستوى صدر المستلم) حيث تستخدم من أي مكان في الملعب .</a:t>
            </a:r>
            <a:endParaRPr lang="en-US" sz="2800" dirty="0">
              <a:solidFill>
                <a:schemeClr val="tx1"/>
              </a:solidFill>
            </a:endParaRPr>
          </a:p>
          <a:p>
            <a:endParaRPr lang="ar-IQ" dirty="0"/>
          </a:p>
        </p:txBody>
      </p:sp>
    </p:spTree>
    <p:extLst>
      <p:ext uri="{BB962C8B-B14F-4D97-AF65-F5344CB8AC3E}">
        <p14:creationId xmlns:p14="http://schemas.microsoft.com/office/powerpoint/2010/main" val="1063921112"/>
      </p:ext>
    </p:extLst>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43944" y="685800"/>
            <a:ext cx="10444765" cy="5083935"/>
          </a:xfrm>
        </p:spPr>
        <p:txBody>
          <a:bodyPr/>
          <a:lstStyle/>
          <a:p>
            <a:r>
              <a:rPr lang="ar-IQ" dirty="0"/>
              <a:t> </a:t>
            </a:r>
            <a:r>
              <a:rPr lang="ar-IQ" sz="2800" dirty="0">
                <a:solidFill>
                  <a:schemeClr val="tx1"/>
                </a:solidFill>
              </a:rPr>
              <a:t>وتؤدى هذه المناولة بين لاعبين أو أكثر ولمسافة تتراوح بين (5 - 10) أمتار كما </a:t>
            </a:r>
            <a:r>
              <a:rPr lang="ar-IQ" sz="2800" dirty="0" smtClean="0">
                <a:solidFill>
                  <a:schemeClr val="tx1"/>
                </a:solidFill>
              </a:rPr>
              <a:t>تؤدى </a:t>
            </a:r>
            <a:r>
              <a:rPr lang="ar-IQ" sz="2800" dirty="0">
                <a:solidFill>
                  <a:schemeClr val="tx1"/>
                </a:solidFill>
              </a:rPr>
              <a:t>من الثبات أو من </a:t>
            </a:r>
            <a:r>
              <a:rPr lang="ar-IQ" sz="2800" dirty="0" smtClean="0">
                <a:solidFill>
                  <a:schemeClr val="tx1"/>
                </a:solidFill>
              </a:rPr>
              <a:t>الحركة </a:t>
            </a:r>
            <a:r>
              <a:rPr lang="ar-IQ" sz="2800" dirty="0">
                <a:solidFill>
                  <a:schemeClr val="tx1"/>
                </a:solidFill>
              </a:rPr>
              <a:t>، وإن من مزايا هذه </a:t>
            </a:r>
            <a:r>
              <a:rPr lang="ar-IQ" sz="2800" dirty="0" smtClean="0">
                <a:solidFill>
                  <a:schemeClr val="tx1"/>
                </a:solidFill>
              </a:rPr>
              <a:t>المناولة </a:t>
            </a:r>
            <a:r>
              <a:rPr lang="ar-IQ" sz="2800" dirty="0">
                <a:solidFill>
                  <a:schemeClr val="tx1"/>
                </a:solidFill>
              </a:rPr>
              <a:t>:</a:t>
            </a:r>
          </a:p>
          <a:p>
            <a:r>
              <a:rPr lang="ar-IQ" sz="2800" dirty="0">
                <a:solidFill>
                  <a:schemeClr val="tx1"/>
                </a:solidFill>
              </a:rPr>
              <a:t>1. إنها سهلة الأداء.</a:t>
            </a:r>
          </a:p>
          <a:p>
            <a:r>
              <a:rPr lang="ar-IQ" sz="2800" dirty="0">
                <a:solidFill>
                  <a:schemeClr val="tx1"/>
                </a:solidFill>
              </a:rPr>
              <a:t>2. تستعمل في المسافات القصيرة ولمسافة (6) أمتار بشرط عدم وجود خصم بين المناول والمستلم .</a:t>
            </a:r>
          </a:p>
          <a:p>
            <a:r>
              <a:rPr lang="ar-IQ" sz="2800" dirty="0">
                <a:solidFill>
                  <a:schemeClr val="tx1"/>
                </a:solidFill>
              </a:rPr>
              <a:t>3. </a:t>
            </a:r>
            <a:r>
              <a:rPr lang="ar-IQ" sz="2800" dirty="0" smtClean="0">
                <a:solidFill>
                  <a:schemeClr val="tx1"/>
                </a:solidFill>
              </a:rPr>
              <a:t>باستطاعة </a:t>
            </a:r>
            <a:r>
              <a:rPr lang="ar-IQ" sz="2800" dirty="0">
                <a:solidFill>
                  <a:schemeClr val="tx1"/>
                </a:solidFill>
              </a:rPr>
              <a:t>المناول القيام بأنواع كثيرة من الخداع عند الحاجة .</a:t>
            </a:r>
          </a:p>
          <a:p>
            <a:r>
              <a:rPr lang="ar-IQ" sz="2800" dirty="0">
                <a:solidFill>
                  <a:schemeClr val="tx1"/>
                </a:solidFill>
              </a:rPr>
              <a:t>4. تسمح بالتهديف او القيام بالطبطبة من دون تعديل في مسك الكرة </a:t>
            </a:r>
          </a:p>
        </p:txBody>
      </p:sp>
    </p:spTree>
    <p:extLst>
      <p:ext uri="{BB962C8B-B14F-4D97-AF65-F5344CB8AC3E}">
        <p14:creationId xmlns:p14="http://schemas.microsoft.com/office/powerpoint/2010/main" val="874755583"/>
      </p:ext>
    </p:extLst>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40913" y="1017431"/>
            <a:ext cx="11397802" cy="5254580"/>
          </a:xfrm>
        </p:spPr>
        <p:txBody>
          <a:bodyPr>
            <a:normAutofit/>
          </a:bodyPr>
          <a:lstStyle/>
          <a:p>
            <a:r>
              <a:rPr lang="ar-IQ" sz="2400" dirty="0" smtClean="0">
                <a:solidFill>
                  <a:schemeClr val="tx1"/>
                </a:solidFill>
              </a:rPr>
              <a:t>الخطوات التي يجب ان تتبع في أدائها هي :</a:t>
            </a:r>
          </a:p>
          <a:p>
            <a:r>
              <a:rPr lang="ar-IQ" sz="2400" dirty="0">
                <a:solidFill>
                  <a:schemeClr val="tx1"/>
                </a:solidFill>
              </a:rPr>
              <a:t>1</a:t>
            </a:r>
            <a:r>
              <a:rPr lang="ar-IQ" sz="2400" dirty="0" smtClean="0">
                <a:solidFill>
                  <a:schemeClr val="tx1"/>
                </a:solidFill>
              </a:rPr>
              <a:t>- </a:t>
            </a:r>
            <a:r>
              <a:rPr lang="ar-IQ" sz="2400" dirty="0">
                <a:solidFill>
                  <a:schemeClr val="tx1"/>
                </a:solidFill>
              </a:rPr>
              <a:t>تمسك الكرة </a:t>
            </a:r>
            <a:r>
              <a:rPr lang="ar-IQ" sz="2400" dirty="0" smtClean="0">
                <a:solidFill>
                  <a:schemeClr val="tx1"/>
                </a:solidFill>
              </a:rPr>
              <a:t>بالأصابع </a:t>
            </a:r>
            <a:r>
              <a:rPr lang="ar-IQ" sz="2400" dirty="0">
                <a:solidFill>
                  <a:schemeClr val="tx1"/>
                </a:solidFill>
              </a:rPr>
              <a:t>امام الصدر والمرفقان مثنيان وقريبان من الجسم .</a:t>
            </a:r>
            <a:endParaRPr lang="en-US" sz="2400" dirty="0">
              <a:solidFill>
                <a:schemeClr val="tx1"/>
              </a:solidFill>
            </a:endParaRPr>
          </a:p>
          <a:p>
            <a:r>
              <a:rPr lang="ar-IQ" sz="2400" dirty="0">
                <a:solidFill>
                  <a:schemeClr val="tx1"/>
                </a:solidFill>
              </a:rPr>
              <a:t>2- تكون الأصابع منتشرة </a:t>
            </a:r>
            <a:r>
              <a:rPr lang="ar-IQ" sz="2400" dirty="0" err="1">
                <a:solidFill>
                  <a:schemeClr val="tx1"/>
                </a:solidFill>
              </a:rPr>
              <a:t>بأمتداد</a:t>
            </a:r>
            <a:r>
              <a:rPr lang="ar-IQ" sz="2400" dirty="0">
                <a:solidFill>
                  <a:schemeClr val="tx1"/>
                </a:solidFill>
              </a:rPr>
              <a:t> كامل على جانبي الكرة والابهامان خلف الكرة.</a:t>
            </a:r>
            <a:endParaRPr lang="en-US" sz="2400" dirty="0">
              <a:solidFill>
                <a:schemeClr val="tx1"/>
              </a:solidFill>
            </a:endParaRPr>
          </a:p>
          <a:p>
            <a:r>
              <a:rPr lang="ar-IQ" sz="2400" dirty="0">
                <a:solidFill>
                  <a:schemeClr val="tx1"/>
                </a:solidFill>
              </a:rPr>
              <a:t>3- عندما تمسك الكرة وتقوم بسحبها الى الصدر يعمل حركة نصف دائرة امام الجسم.</a:t>
            </a:r>
            <a:endParaRPr lang="en-US" sz="2400" dirty="0">
              <a:solidFill>
                <a:schemeClr val="tx1"/>
              </a:solidFill>
            </a:endParaRPr>
          </a:p>
          <a:p>
            <a:r>
              <a:rPr lang="ar-IQ" sz="2400" dirty="0">
                <a:solidFill>
                  <a:schemeClr val="tx1"/>
                </a:solidFill>
              </a:rPr>
              <a:t>4- تتم المناولة بدفع الكرة من امام الصدر </a:t>
            </a:r>
            <a:r>
              <a:rPr lang="ar-IQ" sz="2400" dirty="0" smtClean="0">
                <a:solidFill>
                  <a:schemeClr val="tx1"/>
                </a:solidFill>
              </a:rPr>
              <a:t>باتجاه </a:t>
            </a:r>
            <a:r>
              <a:rPr lang="ar-IQ" sz="2400" dirty="0">
                <a:solidFill>
                  <a:schemeClr val="tx1"/>
                </a:solidFill>
              </a:rPr>
              <a:t>المستلم بواسطة استخدام قوة الأصابع.</a:t>
            </a:r>
            <a:endParaRPr lang="en-US" sz="2400" dirty="0">
              <a:solidFill>
                <a:schemeClr val="tx1"/>
              </a:solidFill>
            </a:endParaRPr>
          </a:p>
          <a:p>
            <a:r>
              <a:rPr lang="ar-IQ" sz="2400" dirty="0">
                <a:solidFill>
                  <a:schemeClr val="tx1"/>
                </a:solidFill>
              </a:rPr>
              <a:t>5- بعد أداء المناولة يتم مد سريع للرسخين وللذراعين امتداد كامل ، بحيث يكون باطن اليد الى الامام وللجانب .</a:t>
            </a:r>
            <a:endParaRPr lang="en-US" sz="2400" dirty="0">
              <a:solidFill>
                <a:schemeClr val="tx1"/>
              </a:solidFill>
            </a:endParaRPr>
          </a:p>
          <a:p>
            <a:r>
              <a:rPr lang="ar-IQ" sz="2400" dirty="0">
                <a:solidFill>
                  <a:schemeClr val="tx1"/>
                </a:solidFill>
              </a:rPr>
              <a:t>6- عند أداء المناولة يجب ان تتقدم احدى القدمين وينتقل مركز ثقل الجسم معها.</a:t>
            </a:r>
            <a:endParaRPr lang="en-US" sz="2400" dirty="0">
              <a:solidFill>
                <a:schemeClr val="tx1"/>
              </a:solidFill>
            </a:endParaRPr>
          </a:p>
          <a:p>
            <a:r>
              <a:rPr lang="ar-IQ" sz="2400" dirty="0">
                <a:solidFill>
                  <a:schemeClr val="tx1"/>
                </a:solidFill>
              </a:rPr>
              <a:t>7- تستخدم بشرط عدم وجود خصم بين المناول والمستلم .</a:t>
            </a:r>
            <a:endParaRPr lang="en-US" sz="2400" dirty="0">
              <a:solidFill>
                <a:schemeClr val="tx1"/>
              </a:solidFill>
            </a:endParaRPr>
          </a:p>
          <a:p>
            <a:endParaRPr lang="ar-IQ" dirty="0"/>
          </a:p>
        </p:txBody>
      </p:sp>
    </p:spTree>
    <p:extLst>
      <p:ext uri="{BB962C8B-B14F-4D97-AF65-F5344CB8AC3E}">
        <p14:creationId xmlns:p14="http://schemas.microsoft.com/office/powerpoint/2010/main" val="3791538963"/>
      </p:ext>
    </p:extLst>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9399946" cy="4233930"/>
          </a:xfrm>
        </p:spPr>
        <p:txBody>
          <a:bodyPr>
            <a:normAutofit/>
          </a:bodyPr>
          <a:lstStyle/>
          <a:p>
            <a:r>
              <a:rPr lang="ar-IQ" sz="2400" dirty="0" smtClean="0">
                <a:solidFill>
                  <a:schemeClr val="tx1"/>
                </a:solidFill>
              </a:rPr>
              <a:t>حيث تم استخدام الوسيلة المساعدة في تعليم أداء المناولة الصدرية (المباشرة ) وهي :</a:t>
            </a:r>
            <a:endParaRPr lang="ar-IQ" sz="2400" dirty="0">
              <a:solidFill>
                <a:schemeClr val="tx1"/>
              </a:solidFill>
            </a:endParaRPr>
          </a:p>
        </p:txBody>
      </p:sp>
    </p:spTree>
    <p:extLst>
      <p:ext uri="{BB962C8B-B14F-4D97-AF65-F5344CB8AC3E}">
        <p14:creationId xmlns:p14="http://schemas.microsoft.com/office/powerpoint/2010/main" val="1652795798"/>
      </p:ext>
    </p:extLst>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360609"/>
            <a:ext cx="10546165" cy="1828800"/>
          </a:xfrm>
        </p:spPr>
        <p:txBody>
          <a:bodyPr/>
          <a:lstStyle/>
          <a:p>
            <a:pPr lvl="0"/>
            <a:r>
              <a:rPr lang="ar-IQ" sz="2400" b="1" dirty="0">
                <a:solidFill>
                  <a:schemeClr val="tx1"/>
                </a:solidFill>
              </a:rPr>
              <a:t>الشبكة </a:t>
            </a:r>
            <a:r>
              <a:rPr lang="ar-IQ" sz="2400" b="1" dirty="0" smtClean="0">
                <a:solidFill>
                  <a:schemeClr val="tx1"/>
                </a:solidFill>
              </a:rPr>
              <a:t>المطاطية:</a:t>
            </a:r>
          </a:p>
          <a:p>
            <a:pPr lvl="0"/>
            <a:r>
              <a:rPr lang="ar-IQ" sz="2400" dirty="0" smtClean="0">
                <a:solidFill>
                  <a:schemeClr val="tx1"/>
                </a:solidFill>
              </a:rPr>
              <a:t>وهي </a:t>
            </a:r>
            <a:r>
              <a:rPr lang="ar-IQ" sz="2400" dirty="0">
                <a:solidFill>
                  <a:schemeClr val="tx1"/>
                </a:solidFill>
              </a:rPr>
              <a:t>عبارة عن هيكل حديدي ثلاثي الابعاد ذات قاعدة منفرجة مغطاة بشبكة مطاطية تسمح </a:t>
            </a:r>
            <a:r>
              <a:rPr lang="ar-IQ" sz="2400" dirty="0" err="1">
                <a:solidFill>
                  <a:schemeClr val="tx1"/>
                </a:solidFill>
              </a:rPr>
              <a:t>بأرتداد</a:t>
            </a:r>
            <a:r>
              <a:rPr lang="ar-IQ" sz="2400" dirty="0">
                <a:solidFill>
                  <a:schemeClr val="tx1"/>
                </a:solidFill>
              </a:rPr>
              <a:t> الكرات ، وتستخدم في ( تعليم تكنيك المناولة الصدرية )  .</a:t>
            </a:r>
            <a:endParaRPr lang="en-US" sz="2400" dirty="0">
              <a:solidFill>
                <a:schemeClr val="tx1"/>
              </a:solidFill>
            </a:endParaRPr>
          </a:p>
          <a:p>
            <a:endParaRPr lang="ar-IQ" dirty="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IQ"/>
          </a:p>
        </p:txBody>
      </p:sp>
      <p:pic>
        <p:nvPicPr>
          <p:cNvPr id="5" name="Picture 8" descr="C:\Users\lenovo\Desktop\غيوم\عنوان اكرم\15577561_387658634912886_1200699075_n.jpg"/>
          <p:cNvPicPr/>
          <p:nvPr/>
        </p:nvPicPr>
        <p:blipFill>
          <a:blip r:embed="rId3">
            <a:extLst>
              <a:ext uri="{28A0092B-C50C-407E-A947-70E740481C1C}">
                <a14:useLocalDpi xmlns:a14="http://schemas.microsoft.com/office/drawing/2010/main" val="0"/>
              </a:ext>
            </a:extLst>
          </a:blip>
          <a:srcRect/>
          <a:stretch>
            <a:fillRect/>
          </a:stretch>
        </p:blipFill>
        <p:spPr bwMode="auto">
          <a:xfrm>
            <a:off x="2562896" y="2189410"/>
            <a:ext cx="6697014" cy="453070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747390598"/>
      </p:ext>
    </p:extLst>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0761" y="1043188"/>
            <a:ext cx="11333407" cy="5061397"/>
          </a:xfrm>
        </p:spPr>
        <p:txBody>
          <a:bodyPr>
            <a:normAutofit lnSpcReduction="10000"/>
          </a:bodyPr>
          <a:lstStyle/>
          <a:p>
            <a:pPr algn="just"/>
            <a:r>
              <a:rPr lang="ar-IQ" sz="2400" dirty="0" smtClean="0">
                <a:solidFill>
                  <a:schemeClr val="tx1"/>
                </a:solidFill>
              </a:rPr>
              <a:t>حيث تساعد الشبكة المطاطية في :</a:t>
            </a:r>
          </a:p>
          <a:p>
            <a:pPr algn="just"/>
            <a:r>
              <a:rPr lang="ar-SA" sz="2400" dirty="0" smtClean="0">
                <a:solidFill>
                  <a:schemeClr val="tx1"/>
                </a:solidFill>
              </a:rPr>
              <a:t> </a:t>
            </a:r>
            <a:r>
              <a:rPr lang="ar-IQ" sz="2400" dirty="0" smtClean="0">
                <a:solidFill>
                  <a:schemeClr val="tx1"/>
                </a:solidFill>
              </a:rPr>
              <a:t>سهولة انتقالها داخل الملعب ومختلف أماكن اللعب .</a:t>
            </a:r>
            <a:endParaRPr lang="ar-IQ" sz="2400" dirty="0">
              <a:solidFill>
                <a:schemeClr val="tx1"/>
              </a:solidFill>
            </a:endParaRPr>
          </a:p>
          <a:p>
            <a:pPr algn="just"/>
            <a:r>
              <a:rPr lang="ar-IQ" sz="2400" dirty="0" smtClean="0">
                <a:solidFill>
                  <a:schemeClr val="tx1"/>
                </a:solidFill>
              </a:rPr>
              <a:t> </a:t>
            </a:r>
            <a:r>
              <a:rPr lang="ar-IQ" sz="2400" dirty="0">
                <a:solidFill>
                  <a:schemeClr val="tx1"/>
                </a:solidFill>
              </a:rPr>
              <a:t>التنويع في مسافات التمرين وفي مستوى صعوبة الحركة سيزيد من اكتساب الخبرة التعليمية التي تساعد على أداء المهارة بشكل أفضل </a:t>
            </a:r>
            <a:r>
              <a:rPr lang="ar-IQ" sz="2400" dirty="0" smtClean="0">
                <a:solidFill>
                  <a:schemeClr val="tx1"/>
                </a:solidFill>
              </a:rPr>
              <a:t>، </a:t>
            </a:r>
            <a:r>
              <a:rPr lang="ar-IQ" sz="2400" dirty="0">
                <a:solidFill>
                  <a:schemeClr val="tx1"/>
                </a:solidFill>
              </a:rPr>
              <a:t>ان استعمال </a:t>
            </a:r>
            <a:r>
              <a:rPr lang="ar-IQ" sz="2400" dirty="0" smtClean="0">
                <a:solidFill>
                  <a:schemeClr val="tx1"/>
                </a:solidFill>
              </a:rPr>
              <a:t>وسيلية تعليمية </a:t>
            </a:r>
          </a:p>
          <a:p>
            <a:pPr marL="0" indent="0" algn="just">
              <a:buNone/>
            </a:pPr>
            <a:r>
              <a:rPr lang="ar-IQ" sz="2400" dirty="0" smtClean="0">
                <a:solidFill>
                  <a:schemeClr val="tx1"/>
                </a:solidFill>
              </a:rPr>
              <a:t>( </a:t>
            </a:r>
            <a:r>
              <a:rPr lang="ar-IQ" sz="2400" dirty="0">
                <a:solidFill>
                  <a:schemeClr val="tx1"/>
                </a:solidFill>
              </a:rPr>
              <a:t>الشبكة </a:t>
            </a:r>
            <a:r>
              <a:rPr lang="ar-IQ" sz="2400" dirty="0" smtClean="0">
                <a:solidFill>
                  <a:schemeClr val="tx1"/>
                </a:solidFill>
              </a:rPr>
              <a:t>المطاطية) قد ساعدت في </a:t>
            </a:r>
            <a:r>
              <a:rPr lang="ar-IQ" sz="2400" dirty="0">
                <a:solidFill>
                  <a:schemeClr val="tx1"/>
                </a:solidFill>
              </a:rPr>
              <a:t>تعلم مهارة المناولة الصدرية بصورة أفضل </a:t>
            </a:r>
            <a:r>
              <a:rPr lang="ar-IQ" sz="2400" dirty="0" smtClean="0">
                <a:solidFill>
                  <a:schemeClr val="tx1"/>
                </a:solidFill>
              </a:rPr>
              <a:t>وذلك </a:t>
            </a:r>
            <a:r>
              <a:rPr lang="ar-IQ" sz="2400" dirty="0">
                <a:solidFill>
                  <a:schemeClr val="tx1"/>
                </a:solidFill>
              </a:rPr>
              <a:t>من خلال الافادة من خاصية الشبكة المطاطية ، التي مكنت الطالبة من اداء المناولة واستلام الكرة بعد ارتدادها من الشبكة فضلاً عن ذلك وجود المربع ذو شريط الاحمر الموجود داخل الشبكة ، ساعد هو الاخر على تركيز الأداء والحفاظ على المسار </a:t>
            </a:r>
            <a:r>
              <a:rPr lang="ar-IQ" sz="2400" dirty="0" smtClean="0">
                <a:solidFill>
                  <a:schemeClr val="tx1"/>
                </a:solidFill>
              </a:rPr>
              <a:t>الصحيح</a:t>
            </a:r>
            <a:r>
              <a:rPr lang="en-US" sz="2400" dirty="0" smtClean="0">
                <a:solidFill>
                  <a:schemeClr val="tx1"/>
                </a:solidFill>
              </a:rPr>
              <a:t>.</a:t>
            </a:r>
            <a:endParaRPr lang="ar-IQ" sz="2400" dirty="0" smtClean="0">
              <a:solidFill>
                <a:schemeClr val="tx1"/>
              </a:solidFill>
            </a:endParaRPr>
          </a:p>
          <a:p>
            <a:pPr marL="0" indent="0" algn="just">
              <a:buNone/>
            </a:pPr>
            <a:r>
              <a:rPr lang="ar-IQ" sz="2400" dirty="0" smtClean="0">
                <a:solidFill>
                  <a:schemeClr val="tx1"/>
                </a:solidFill>
              </a:rPr>
              <a:t>  -  تساعد على اكتساب الوقت من حيث استخدام الشبكة من الجهتين .</a:t>
            </a:r>
          </a:p>
          <a:p>
            <a:pPr marL="0" indent="0" algn="just">
              <a:buNone/>
            </a:pPr>
            <a:r>
              <a:rPr lang="ar-IQ" sz="2400" dirty="0">
                <a:solidFill>
                  <a:schemeClr val="tx1"/>
                </a:solidFill>
              </a:rPr>
              <a:t> </a:t>
            </a:r>
            <a:r>
              <a:rPr lang="ar-IQ" sz="2400" dirty="0" smtClean="0">
                <a:solidFill>
                  <a:schemeClr val="tx1"/>
                </a:solidFill>
              </a:rPr>
              <a:t> -  تخرج الكره من يد المناول وتكون شبة قوس وذلك تعتمد على قوه المناولة لها               وارتداد الكرة بعد اصطدامها بالشبكة المطاطية .</a:t>
            </a:r>
          </a:p>
          <a:p>
            <a:pPr marL="0" indent="0" algn="just">
              <a:buNone/>
            </a:pPr>
            <a:r>
              <a:rPr lang="ar-IQ" sz="2400" dirty="0" smtClean="0">
                <a:solidFill>
                  <a:schemeClr val="tx1"/>
                </a:solidFill>
              </a:rPr>
              <a:t>- عدم انحراف الكرة بعيدا بعد مناوله على الشبكة لأنها تعتمد على ارتداد الكره عليها.</a:t>
            </a:r>
            <a:endParaRPr lang="en-US" sz="2400" dirty="0" smtClean="0">
              <a:solidFill>
                <a:schemeClr val="tx1"/>
              </a:solidFill>
            </a:endParaRPr>
          </a:p>
          <a:p>
            <a:endParaRPr lang="en-US" dirty="0"/>
          </a:p>
          <a:p>
            <a:endParaRPr lang="ar-IQ" dirty="0"/>
          </a:p>
        </p:txBody>
      </p:sp>
    </p:spTree>
    <p:extLst>
      <p:ext uri="{BB962C8B-B14F-4D97-AF65-F5344CB8AC3E}">
        <p14:creationId xmlns:p14="http://schemas.microsoft.com/office/powerpoint/2010/main" val="3934014"/>
      </p:ext>
    </p:extLst>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854558" y="685800"/>
            <a:ext cx="8409904" cy="3615267"/>
          </a:xfrm>
        </p:spPr>
        <p:txBody>
          <a:bodyPr>
            <a:normAutofit/>
          </a:bodyPr>
          <a:lstStyle/>
          <a:p>
            <a:pPr marL="0" indent="0" algn="just">
              <a:buNone/>
            </a:pPr>
            <a:r>
              <a:rPr lang="ar-IQ" sz="2800" i="1" dirty="0" smtClean="0">
                <a:solidFill>
                  <a:schemeClr val="accent2">
                    <a:lumMod val="40000"/>
                    <a:lumOff val="60000"/>
                  </a:schemeClr>
                </a:solidFill>
              </a:rPr>
              <a:t>           </a:t>
            </a:r>
            <a:r>
              <a:rPr lang="ar-IQ" sz="3600" b="1" i="1" dirty="0" smtClean="0">
                <a:solidFill>
                  <a:schemeClr val="accent2"/>
                </a:solidFill>
              </a:rPr>
              <a:t>وشكـــــــــــــــــــرا لكــــــــــــــم </a:t>
            </a:r>
            <a:endParaRPr lang="ar-IQ" sz="3600" b="1" i="1" dirty="0">
              <a:solidFill>
                <a:schemeClr val="accent2"/>
              </a:solidFill>
            </a:endParaRPr>
          </a:p>
        </p:txBody>
      </p:sp>
    </p:spTree>
    <p:extLst>
      <p:ext uri="{BB962C8B-B14F-4D97-AF65-F5344CB8AC3E}">
        <p14:creationId xmlns:p14="http://schemas.microsoft.com/office/powerpoint/2010/main" val="2320976315"/>
      </p:ext>
    </p:extLst>
  </p:cSld>
  <p:clrMapOvr>
    <a:masterClrMapping/>
  </p:clrMapOvr>
  <mc:AlternateContent xmlns:mc="http://schemas.openxmlformats.org/markup-compatibility/2006" xmlns:p14="http://schemas.microsoft.com/office/powerpoint/2010/main">
    <mc:Choice Requires="p14">
      <p:transition spd="slow" p14:dur="1500" advClick="0" advTm="11000">
        <p:split orient="vert"/>
      </p:transition>
    </mc:Choice>
    <mc:Fallback xmlns="">
      <p:transition spd="slow" advClick="0" advTm="11000">
        <p:split orient="vert"/>
      </p:transition>
    </mc:Fallback>
  </mc:AlternateContent>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43</TotalTime>
  <Words>519</Words>
  <Application>Microsoft Office PowerPoint</Application>
  <PresentationFormat>ملء الشاشة</PresentationFormat>
  <Paragraphs>28</Paragraphs>
  <Slides>9</Slides>
  <Notes>1</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9</vt:i4>
      </vt:variant>
    </vt:vector>
  </HeadingPairs>
  <TitlesOfParts>
    <vt:vector size="15" baseType="lpstr">
      <vt:lpstr>Arial</vt:lpstr>
      <vt:lpstr>Calibri</vt:lpstr>
      <vt:lpstr>Century Gothic</vt:lpstr>
      <vt:lpstr>Tahoma</vt:lpstr>
      <vt:lpstr>Wingdings 3</vt:lpstr>
      <vt:lpstr>شريحة</vt:lpstr>
      <vt:lpstr>مهارة المناولة الصدرية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DR.Ahmed Saker 2O14</dc:creator>
  <cp:lastModifiedBy>DR.Ahmed Saker 2O14</cp:lastModifiedBy>
  <cp:revision>9</cp:revision>
  <dcterms:created xsi:type="dcterms:W3CDTF">2018-09-14T23:11:09Z</dcterms:created>
  <dcterms:modified xsi:type="dcterms:W3CDTF">2018-09-15T16:18:39Z</dcterms:modified>
</cp:coreProperties>
</file>