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7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9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20" name="chimes.wav"/>
          </p:stSnd>
        </p:sndAc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35100" y="1079500"/>
            <a:ext cx="9004300" cy="3098800"/>
          </a:xfrm>
        </p:spPr>
        <p:txBody>
          <a:bodyPr>
            <a:normAutofit/>
          </a:bodyPr>
          <a:lstStyle/>
          <a:p>
            <a:pPr algn="ctr"/>
            <a:r>
              <a:rPr lang="ar-IQ" b="1" i="1" dirty="0" smtClean="0">
                <a:solidFill>
                  <a:schemeClr val="accent2"/>
                </a:solidFill>
              </a:rPr>
              <a:t>مسك كرة واستلامها بكرة السلة</a:t>
            </a:r>
            <a:endParaRPr lang="ar-IQ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43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129506" y="1014948"/>
            <a:ext cx="10033000" cy="4144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 مسك الكرة يعتبر السلاح الأول والاساسي للاعب كرة السلة حيث يتم الاعتماد عليها للمهارات اللاحقة ( المناولة ، طبطبة ، التهديف ) وتكون الأصابع متباعدة على الكرة وفي اتجاهات مختلفة لغرض السيطرة على اكبر مساحة ممكنة من </a:t>
            </a: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الكرة ، وعدم تعريض الكرة للضياع من قبل الخصم والحفاظ عليها .</a:t>
            </a:r>
          </a:p>
        </p:txBody>
      </p:sp>
    </p:spTree>
    <p:extLst>
      <p:ext uri="{BB962C8B-B14F-4D97-AF65-F5344CB8AC3E}">
        <p14:creationId xmlns:p14="http://schemas.microsoft.com/office/powerpoint/2010/main" val="227248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4212" y="709684"/>
            <a:ext cx="10491788" cy="5322626"/>
          </a:xfrm>
        </p:spPr>
        <p:txBody>
          <a:bodyPr>
            <a:normAutofit/>
          </a:bodyPr>
          <a:lstStyle/>
          <a:p>
            <a:r>
              <a:rPr lang="ar-IQ" sz="2400" dirty="0" smtClean="0">
                <a:solidFill>
                  <a:schemeClr val="tx1"/>
                </a:solidFill>
              </a:rPr>
              <a:t>عند مسك الكرة يجب ان نتبع الخطوات الاتية : </a:t>
            </a:r>
          </a:p>
          <a:p>
            <a:r>
              <a:rPr lang="ar-IQ" sz="2400" dirty="0" smtClean="0">
                <a:solidFill>
                  <a:schemeClr val="tx1"/>
                </a:solidFill>
              </a:rPr>
              <a:t> </a:t>
            </a:r>
            <a:r>
              <a:rPr lang="ar-IQ" sz="2400" dirty="0" err="1">
                <a:solidFill>
                  <a:schemeClr val="tx1"/>
                </a:solidFill>
              </a:rPr>
              <a:t>أنثناء</a:t>
            </a:r>
            <a:r>
              <a:rPr lang="ar-IQ" sz="2400" dirty="0">
                <a:solidFill>
                  <a:schemeClr val="tx1"/>
                </a:solidFill>
              </a:rPr>
              <a:t> المرفقين بالقرب من الجسم </a:t>
            </a:r>
            <a:r>
              <a:rPr lang="ar-IQ" sz="2400" dirty="0" smtClean="0">
                <a:solidFill>
                  <a:schemeClr val="tx1"/>
                </a:solidFill>
              </a:rPr>
              <a:t>. 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ar-IQ" sz="2400" dirty="0" smtClean="0">
                <a:solidFill>
                  <a:schemeClr val="tx1"/>
                </a:solidFill>
              </a:rPr>
              <a:t>عضلات </a:t>
            </a:r>
            <a:r>
              <a:rPr lang="ar-IQ" sz="2400" dirty="0">
                <a:solidFill>
                  <a:schemeClr val="tx1"/>
                </a:solidFill>
              </a:rPr>
              <a:t>الجسم يجب أن تكون متراخية وخصوصا الذراعين والركبتين ، أي غير مشدودة 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ar-IQ" sz="2400" dirty="0" smtClean="0">
                <a:solidFill>
                  <a:schemeClr val="tx1"/>
                </a:solidFill>
              </a:rPr>
              <a:t> </a:t>
            </a:r>
            <a:r>
              <a:rPr lang="ar-IQ" sz="2400" dirty="0">
                <a:solidFill>
                  <a:schemeClr val="tx1"/>
                </a:solidFill>
              </a:rPr>
              <a:t>الرأس والنظر يكون </a:t>
            </a:r>
            <a:r>
              <a:rPr lang="ar-IQ" sz="2400" dirty="0" err="1">
                <a:solidFill>
                  <a:schemeClr val="tx1"/>
                </a:solidFill>
              </a:rPr>
              <a:t>للامام</a:t>
            </a:r>
            <a:r>
              <a:rPr lang="ar-IQ" sz="2400" dirty="0">
                <a:solidFill>
                  <a:schemeClr val="tx1"/>
                </a:solidFill>
              </a:rPr>
              <a:t> 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ar-IQ" sz="2400" dirty="0" smtClean="0">
                <a:solidFill>
                  <a:schemeClr val="tx1"/>
                </a:solidFill>
              </a:rPr>
              <a:t> </a:t>
            </a:r>
            <a:r>
              <a:rPr lang="ar-IQ" sz="2400" dirty="0">
                <a:solidFill>
                  <a:schemeClr val="tx1"/>
                </a:solidFill>
              </a:rPr>
              <a:t>يجب ان تكون القدمان احداهما متقدمة عن الأخرى والمسافة بين القدمين بعرض الصدر تقريبا  ومع انثناء بسيط بالركبتين و توزيع ثقل الجسم على القدمين بالتساوي.</a:t>
            </a:r>
            <a:endParaRPr lang="en-US" sz="2400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7704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4211" y="685800"/>
            <a:ext cx="10684373" cy="4609531"/>
          </a:xfrm>
        </p:spPr>
        <p:txBody>
          <a:bodyPr>
            <a:normAutofit/>
          </a:bodyPr>
          <a:lstStyle/>
          <a:p>
            <a:r>
              <a:rPr lang="ar-IQ" dirty="0"/>
              <a:t>-	</a:t>
            </a:r>
            <a:r>
              <a:rPr lang="ar-IQ" sz="2800" b="1" dirty="0">
                <a:solidFill>
                  <a:schemeClr val="tx1"/>
                </a:solidFill>
              </a:rPr>
              <a:t>استلام الكرة :</a:t>
            </a:r>
          </a:p>
          <a:p>
            <a:r>
              <a:rPr lang="ar-IQ" sz="2800" dirty="0">
                <a:solidFill>
                  <a:schemeClr val="tx1"/>
                </a:solidFill>
              </a:rPr>
              <a:t>هي عملية الاحتفاظ والسيطرة على الكرة نتيجة للمناولة القادمة من </a:t>
            </a:r>
            <a:r>
              <a:rPr lang="ar-IQ" sz="2800" dirty="0" err="1">
                <a:solidFill>
                  <a:schemeClr val="tx1"/>
                </a:solidFill>
              </a:rPr>
              <a:t>الزميل،وان</a:t>
            </a:r>
            <a:r>
              <a:rPr lang="ar-IQ" sz="2800" dirty="0">
                <a:solidFill>
                  <a:schemeClr val="tx1"/>
                </a:solidFill>
              </a:rPr>
              <a:t> هذه المهارة </a:t>
            </a:r>
            <a:r>
              <a:rPr lang="ar-IQ" sz="2800" dirty="0" err="1">
                <a:solidFill>
                  <a:schemeClr val="tx1"/>
                </a:solidFill>
              </a:rPr>
              <a:t>لاتقل</a:t>
            </a:r>
            <a:r>
              <a:rPr lang="ar-IQ" sz="2800" dirty="0">
                <a:solidFill>
                  <a:schemeClr val="tx1"/>
                </a:solidFill>
              </a:rPr>
              <a:t> أهميتها عن مهارة مسك الكرة ويجب على اللاعب اتقانها لكي يكون زيادة فرص الفريق الهجومية ضد الخصم ، أي استلام الكرة لا يعني فقط المسك ، بل يعني </a:t>
            </a:r>
            <a:r>
              <a:rPr lang="ar-IQ" sz="2800" dirty="0" smtClean="0">
                <a:solidFill>
                  <a:schemeClr val="tx1"/>
                </a:solidFill>
              </a:rPr>
              <a:t>الاحتفاظ </a:t>
            </a:r>
            <a:r>
              <a:rPr lang="ar-IQ" sz="2800" dirty="0">
                <a:solidFill>
                  <a:schemeClr val="tx1"/>
                </a:solidFill>
              </a:rPr>
              <a:t>بالكرة وعدم تعريضها للضياع مع اختيار انسب الأماكن للاستلام.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0137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86854" y="341194"/>
            <a:ext cx="10959152" cy="5841242"/>
          </a:xfrm>
        </p:spPr>
        <p:txBody>
          <a:bodyPr>
            <a:normAutofit/>
          </a:bodyPr>
          <a:lstStyle/>
          <a:p>
            <a:r>
              <a:rPr lang="ar-IQ" sz="2400" dirty="0" smtClean="0">
                <a:solidFill>
                  <a:schemeClr val="tx1"/>
                </a:solidFill>
              </a:rPr>
              <a:t>عند استلام الكرة يجب ان نتبع الخطوات الاتية :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ar-IQ" sz="2400" dirty="0" err="1" smtClean="0">
                <a:solidFill>
                  <a:schemeClr val="tx1"/>
                </a:solidFill>
              </a:rPr>
              <a:t>لايبقى</a:t>
            </a:r>
            <a:r>
              <a:rPr lang="ar-IQ" sz="2400" dirty="0" smtClean="0">
                <a:solidFill>
                  <a:schemeClr val="tx1"/>
                </a:solidFill>
              </a:rPr>
              <a:t> </a:t>
            </a:r>
            <a:r>
              <a:rPr lang="ar-IQ" sz="2400" dirty="0">
                <a:solidFill>
                  <a:schemeClr val="tx1"/>
                </a:solidFill>
              </a:rPr>
              <a:t>المستلم في مكانة ، بل عليه التحرك باتجاه الكرة لغرض ضمان الاستلام.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ar-IQ" sz="2400" dirty="0" smtClean="0">
                <a:solidFill>
                  <a:schemeClr val="tx1"/>
                </a:solidFill>
              </a:rPr>
              <a:t>تركيز </a:t>
            </a:r>
            <a:r>
              <a:rPr lang="ar-IQ" sz="2400" dirty="0">
                <a:solidFill>
                  <a:schemeClr val="tx1"/>
                </a:solidFill>
              </a:rPr>
              <a:t>نظر المستلم على الكرة من لحظة مغادرتها من يد المناول الى لحظة مسكها بأطراف الأصابع.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ar-IQ" sz="2400" dirty="0" smtClean="0">
                <a:solidFill>
                  <a:schemeClr val="tx1"/>
                </a:solidFill>
              </a:rPr>
              <a:t> </a:t>
            </a:r>
            <a:r>
              <a:rPr lang="ar-IQ" sz="2400" dirty="0">
                <a:solidFill>
                  <a:schemeClr val="tx1"/>
                </a:solidFill>
              </a:rPr>
              <a:t>يحاول المستلم قدر الإمكان استلام الكرة بمستوى الصدر وذلك بامتداد الذراعين </a:t>
            </a:r>
            <a:r>
              <a:rPr lang="ar-IQ" sz="2400" dirty="0" err="1">
                <a:solidFill>
                  <a:schemeClr val="tx1"/>
                </a:solidFill>
              </a:rPr>
              <a:t>للامام</a:t>
            </a:r>
            <a:r>
              <a:rPr lang="ar-IQ" sz="2400" dirty="0">
                <a:solidFill>
                  <a:schemeClr val="tx1"/>
                </a:solidFill>
              </a:rPr>
              <a:t> الى اقصى </a:t>
            </a:r>
            <a:r>
              <a:rPr lang="ar-IQ" sz="2400" dirty="0" err="1">
                <a:solidFill>
                  <a:schemeClr val="tx1"/>
                </a:solidFill>
              </a:rPr>
              <a:t>مايمكن</a:t>
            </a:r>
            <a:r>
              <a:rPr lang="ar-IQ" sz="2400" dirty="0">
                <a:solidFill>
                  <a:schemeClr val="tx1"/>
                </a:solidFill>
              </a:rPr>
              <a:t> 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ar-IQ" sz="2400" dirty="0" smtClean="0">
                <a:solidFill>
                  <a:schemeClr val="tx1"/>
                </a:solidFill>
              </a:rPr>
              <a:t>اثناء </a:t>
            </a:r>
            <a:r>
              <a:rPr lang="ar-IQ" sz="2400" dirty="0">
                <a:solidFill>
                  <a:schemeClr val="tx1"/>
                </a:solidFill>
              </a:rPr>
              <a:t>استلام الكرة تكون وقفة اللاعب بتقديم احدى القدمين امام الأخرى، وانثناء في الركبتين باسترخاء ودفع ثقل الجسم على القدم الامامية 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ar-IQ" sz="2400" dirty="0" smtClean="0">
                <a:solidFill>
                  <a:schemeClr val="tx1"/>
                </a:solidFill>
              </a:rPr>
              <a:t> </a:t>
            </a:r>
            <a:r>
              <a:rPr lang="ar-IQ" sz="2400" dirty="0">
                <a:solidFill>
                  <a:schemeClr val="tx1"/>
                </a:solidFill>
              </a:rPr>
              <a:t>يجب على المستلم في لحظة مسك الكرة يقوم بثني المرفقين للداخل وللخارج </a:t>
            </a:r>
            <a:r>
              <a:rPr lang="ar-IQ" sz="2400" dirty="0" err="1">
                <a:solidFill>
                  <a:schemeClr val="tx1"/>
                </a:solidFill>
              </a:rPr>
              <a:t>قليلا،وسحب</a:t>
            </a:r>
            <a:r>
              <a:rPr lang="ar-IQ" sz="2400" dirty="0">
                <a:solidFill>
                  <a:schemeClr val="tx1"/>
                </a:solidFill>
              </a:rPr>
              <a:t> الكرة الى منطقة الصدر ومع سحب ثقل الجسم للخلف .</a:t>
            </a:r>
            <a:endParaRPr lang="en-US" sz="2400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9122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09970" y="941231"/>
            <a:ext cx="10402888" cy="4013200"/>
          </a:xfrm>
        </p:spPr>
        <p:txBody>
          <a:bodyPr>
            <a:noAutofit/>
          </a:bodyPr>
          <a:lstStyle/>
          <a:p>
            <a:r>
              <a:rPr lang="ar-IQ" sz="3200" dirty="0" smtClean="0">
                <a:solidFill>
                  <a:schemeClr val="tx1"/>
                </a:solidFill>
              </a:rPr>
              <a:t>حيث تم استخدام وسيلة تعليمية مساعده في مسك واستلام بكرة السلة </a:t>
            </a:r>
          </a:p>
          <a:p>
            <a:r>
              <a:rPr lang="ar-IQ" sz="3200" dirty="0" smtClean="0">
                <a:solidFill>
                  <a:schemeClr val="tx1"/>
                </a:solidFill>
              </a:rPr>
              <a:t>وتساعد على المسك والاستلام الصحيح والتكنيك والأداء الجيد لهذه المهارة </a:t>
            </a:r>
          </a:p>
          <a:p>
            <a:pPr marL="0" indent="0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لان أساس لعبة كرة السلة وجميع مهاراتها هو المسك والاستلام الصحيح</a:t>
            </a:r>
            <a:endParaRPr lang="ar-IQ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39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18356" y="250210"/>
            <a:ext cx="10186988" cy="2260599"/>
          </a:xfrm>
        </p:spPr>
        <p:txBody>
          <a:bodyPr>
            <a:normAutofit/>
          </a:bodyPr>
          <a:lstStyle/>
          <a:p>
            <a:r>
              <a:rPr lang="ar-IQ" sz="2400" dirty="0" smtClean="0">
                <a:solidFill>
                  <a:schemeClr val="tx1"/>
                </a:solidFill>
              </a:rPr>
              <a:t>قفاز التحكم :</a:t>
            </a:r>
          </a:p>
          <a:p>
            <a:r>
              <a:rPr lang="ar-IQ" sz="2400" dirty="0" smtClean="0">
                <a:solidFill>
                  <a:schemeClr val="tx1"/>
                </a:solidFill>
              </a:rPr>
              <a:t>هو </a:t>
            </a:r>
            <a:r>
              <a:rPr lang="ar-IQ" sz="2400" dirty="0">
                <a:solidFill>
                  <a:schemeClr val="tx1"/>
                </a:solidFill>
              </a:rPr>
              <a:t>عبارة عن قفاز يلبس بالكف فقط ويحوي بالجهة الداخلية ناحية الكف على نتوء مرتفع يبعد الكرة عن باطن الكف ويمكن استخدامه في ( تعليم </a:t>
            </a:r>
            <a:r>
              <a:rPr lang="ar-IQ" sz="2400" dirty="0" smtClean="0">
                <a:solidFill>
                  <a:schemeClr val="tx1"/>
                </a:solidFill>
              </a:rPr>
              <a:t>المسك واستلام الكرة بصورة الصحيحة </a:t>
            </a:r>
            <a:r>
              <a:rPr lang="ar-IQ" sz="2400" dirty="0">
                <a:solidFill>
                  <a:schemeClr val="tx1"/>
                </a:solidFill>
              </a:rPr>
              <a:t>، تعليم التهديف من الثبات ، والطبطبة </a:t>
            </a:r>
            <a:r>
              <a:rPr lang="ar-IQ" sz="2400" dirty="0" smtClean="0">
                <a:solidFill>
                  <a:schemeClr val="tx1"/>
                </a:solidFill>
              </a:rPr>
              <a:t>بأنواعها ).</a:t>
            </a:r>
            <a:endParaRPr lang="ar-IQ" sz="2400" dirty="0">
              <a:solidFill>
                <a:schemeClr val="tx1"/>
              </a:solidFill>
            </a:endParaRPr>
          </a:p>
        </p:txBody>
      </p:sp>
      <p:pic>
        <p:nvPicPr>
          <p:cNvPr id="6" name="Picture 30" descr="C:\Users\lenovo\Desktop\غيوم\عنوان اكرم\15645408_387772381568178_1561508390_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00" y="2619991"/>
            <a:ext cx="6972300" cy="3759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3229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4212" y="798490"/>
            <a:ext cx="10377488" cy="47651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حيث </a:t>
            </a:r>
            <a:r>
              <a:rPr lang="ar-IQ" sz="2800" dirty="0" smtClean="0">
                <a:solidFill>
                  <a:schemeClr val="tx1"/>
                </a:solidFill>
              </a:rPr>
              <a:t>ساعدت </a:t>
            </a:r>
            <a:r>
              <a:rPr lang="ar-IQ" sz="2800" smtClean="0">
                <a:solidFill>
                  <a:schemeClr val="tx1"/>
                </a:solidFill>
              </a:rPr>
              <a:t>هذه الوسيلة </a:t>
            </a:r>
            <a:r>
              <a:rPr lang="ar-IQ" sz="2800" dirty="0" smtClean="0">
                <a:solidFill>
                  <a:schemeClr val="tx1"/>
                </a:solidFill>
              </a:rPr>
              <a:t>المساعدة التعليمية في :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1- عند المسك والاستلام كرة </a:t>
            </a:r>
            <a:r>
              <a:rPr lang="ar-IQ" sz="2800" dirty="0">
                <a:solidFill>
                  <a:schemeClr val="tx1"/>
                </a:solidFill>
              </a:rPr>
              <a:t>بأطراف الأصابع وليس براحة اليد .</a:t>
            </a:r>
          </a:p>
          <a:p>
            <a:r>
              <a:rPr lang="ar-IQ" sz="2800" dirty="0">
                <a:solidFill>
                  <a:schemeClr val="tx1"/>
                </a:solidFill>
              </a:rPr>
              <a:t>2- عدم الضغط على الكرة </a:t>
            </a:r>
            <a:r>
              <a:rPr lang="ar-IQ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3- عدم  تصلب الذراعين اثناء الاستلام .</a:t>
            </a:r>
            <a:endParaRPr lang="ar-IQ" sz="2800" dirty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4- </a:t>
            </a:r>
            <a:r>
              <a:rPr lang="ar-IQ" sz="2800" dirty="0">
                <a:solidFill>
                  <a:schemeClr val="tx1"/>
                </a:solidFill>
              </a:rPr>
              <a:t>تكون الأصابع متباعدة على الكرة ، لغرض السيطرة على الكرة .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5-الابهامان </a:t>
            </a:r>
            <a:r>
              <a:rPr lang="ar-IQ" sz="2800" dirty="0">
                <a:solidFill>
                  <a:schemeClr val="tx1"/>
                </a:solidFill>
              </a:rPr>
              <a:t>يكونان خلف الكرة مواجه احدهما الاخر والمسافة بينهما قريبة .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6- </a:t>
            </a:r>
            <a:r>
              <a:rPr lang="ar-IQ" sz="2800" dirty="0">
                <a:solidFill>
                  <a:schemeClr val="tx1"/>
                </a:solidFill>
              </a:rPr>
              <a:t>ان تكون الكرة متزنة بين اليدين </a:t>
            </a:r>
            <a:r>
              <a:rPr lang="ar-IQ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7-السيطرة على الكرة اثناء استلامها .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8-عند مناولتها تذهب بالمسار الصحيح .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9-الحفاظ على الكرة عند استلامها من قبل الخصم .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10- تكون الأصابع منتشرة على الكرة اثناء المسك والاستلام للحفاظ على الكرة .</a:t>
            </a:r>
            <a:endParaRPr lang="ar-IQ" sz="2800" dirty="0">
              <a:solidFill>
                <a:schemeClr val="tx1"/>
              </a:solidFill>
            </a:endParaRPr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148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20370" y="685800"/>
            <a:ext cx="7806520" cy="4841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3600" b="1" i="1" dirty="0" smtClean="0">
                <a:solidFill>
                  <a:schemeClr val="tx1"/>
                </a:solidFill>
              </a:rPr>
              <a:t>     </a:t>
            </a:r>
            <a:r>
              <a:rPr lang="ar-IQ" sz="4000" b="1" i="1" dirty="0" smtClean="0">
                <a:solidFill>
                  <a:schemeClr val="accent2"/>
                </a:solidFill>
              </a:rPr>
              <a:t>وشكــــــــــــــرا  لكــــــــــــــم </a:t>
            </a:r>
          </a:p>
          <a:p>
            <a:pPr marL="0" indent="0">
              <a:buNone/>
            </a:pPr>
            <a:r>
              <a:rPr lang="ar-IQ" sz="3600" b="1" i="1" dirty="0" smtClean="0">
                <a:solidFill>
                  <a:schemeClr val="tx1"/>
                </a:solidFill>
              </a:rPr>
              <a:t>                </a:t>
            </a:r>
            <a:endParaRPr lang="ar-IQ" sz="3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10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شريحة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231</TotalTime>
  <Words>398</Words>
  <Application>Microsoft Office PowerPoint</Application>
  <PresentationFormat>ملء الشاشة</PresentationFormat>
  <Paragraphs>35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Tahoma</vt:lpstr>
      <vt:lpstr>Wingdings 3</vt:lpstr>
      <vt:lpstr>شريحة</vt:lpstr>
      <vt:lpstr>مسك كرة واستلامها بكرة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مسك الكرة واستلامها</dc:title>
  <dc:creator>DR.Ahmed Saker 2O14</dc:creator>
  <cp:lastModifiedBy>DR.Ahmed Saker 2O14</cp:lastModifiedBy>
  <cp:revision>34</cp:revision>
  <dcterms:created xsi:type="dcterms:W3CDTF">2018-09-14T19:18:34Z</dcterms:created>
  <dcterms:modified xsi:type="dcterms:W3CDTF">2018-09-15T17:31:33Z</dcterms:modified>
</cp:coreProperties>
</file>