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2" r:id="rId6"/>
    <p:sldId id="261" r:id="rId7"/>
    <p:sldId id="260"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مستدير الزوايا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وان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ar-SA" smtClean="0"/>
              <a:t>انقر لتحرير نمط العنوان الرئيسي</a:t>
            </a:r>
            <a:endParaRPr kumimoji="0" lang="en-US"/>
          </a:p>
        </p:txBody>
      </p:sp>
      <p:sp>
        <p:nvSpPr>
          <p:cNvPr id="20" name="عنوان فرعي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9" name="عنصر نائب للتاريخ 18"/>
          <p:cNvSpPr>
            <a:spLocks noGrp="1"/>
          </p:cNvSpPr>
          <p:nvPr>
            <p:ph type="dt" sz="half" idx="10"/>
          </p:nvPr>
        </p:nvSpPr>
        <p:spPr/>
        <p:txBody>
          <a:bodyPr/>
          <a:lstStyle>
            <a:extLst/>
          </a:lstStyle>
          <a:p>
            <a:fld id="{AC794E5A-7026-453A-8544-E8D3A123734B}" type="datetimeFigureOut">
              <a:rPr lang="ar-SA" smtClean="0"/>
              <a:pPr/>
              <a:t>17/05/1435</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11" name="عنصر نائب لرقم الشريحة 10"/>
          <p:cNvSpPr>
            <a:spLocks noGrp="1"/>
          </p:cNvSpPr>
          <p:nvPr>
            <p:ph type="sldNum" sz="quarter" idx="12"/>
          </p:nvPr>
        </p:nvSpPr>
        <p:spPr/>
        <p:txBody>
          <a:bodyPr/>
          <a:lstStyle>
            <a:extLst/>
          </a:lstStyle>
          <a:p>
            <a:fld id="{3AD44A03-B4D7-40F7-B3ED-B31FD7537F64}"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02920" y="530352"/>
            <a:ext cx="8183880" cy="4187952"/>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AC794E5A-7026-453A-8544-E8D3A123734B}" type="datetimeFigureOut">
              <a:rPr lang="ar-SA" smtClean="0"/>
              <a:pPr/>
              <a:t>17/05/1435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3AD44A03-B4D7-40F7-B3ED-B31FD7537F64}"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533404"/>
            <a:ext cx="1981200" cy="5257799"/>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33400" y="533402"/>
            <a:ext cx="5943600" cy="525780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AC794E5A-7026-453A-8544-E8D3A123734B}" type="datetimeFigureOut">
              <a:rPr lang="ar-SA" smtClean="0"/>
              <a:pPr/>
              <a:t>17/05/1435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3AD44A03-B4D7-40F7-B3ED-B31FD7537F64}"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502920" y="530352"/>
            <a:ext cx="8183880" cy="4187952"/>
          </a:xfrm>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AC794E5A-7026-453A-8544-E8D3A123734B}" type="datetimeFigureOut">
              <a:rPr lang="ar-SA" smtClean="0"/>
              <a:pPr/>
              <a:t>17/05/1435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3AD44A03-B4D7-40F7-B3ED-B31FD7537F64}"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مستطيل مستدير الزوايا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مستدير الزوايا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AC794E5A-7026-453A-8544-E8D3A123734B}" type="datetimeFigureOut">
              <a:rPr lang="ar-SA" smtClean="0"/>
              <a:pPr/>
              <a:t>17/05/1435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3AD44A03-B4D7-40F7-B3ED-B31FD7537F64}"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AC794E5A-7026-453A-8544-E8D3A123734B}" type="datetimeFigureOut">
              <a:rPr lang="ar-SA" smtClean="0"/>
              <a:pPr/>
              <a:t>17/05/1435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3AD44A03-B4D7-40F7-B3ED-B31FD7537F64}"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nchor="b"/>
          <a:lstStyle>
            <a:lvl1pPr>
              <a:defRPr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AC794E5A-7026-453A-8544-E8D3A123734B}" type="datetimeFigureOut">
              <a:rPr lang="ar-SA" smtClean="0"/>
              <a:pPr/>
              <a:t>17/05/1435</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3AD44A03-B4D7-40F7-B3ED-B31FD7537F64}"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AC794E5A-7026-453A-8544-E8D3A123734B}" type="datetimeFigureOut">
              <a:rPr lang="ar-SA" smtClean="0"/>
              <a:pPr/>
              <a:t>17/05/1435</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3AD44A03-B4D7-40F7-B3ED-B31FD7537F64}"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AC794E5A-7026-453A-8544-E8D3A123734B}" type="datetimeFigureOut">
              <a:rPr lang="ar-SA" smtClean="0"/>
              <a:pPr/>
              <a:t>17/05/1435</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3AD44A03-B4D7-40F7-B3ED-B31FD7537F64}"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AC794E5A-7026-453A-8544-E8D3A123734B}" type="datetimeFigureOut">
              <a:rPr lang="ar-SA" smtClean="0"/>
              <a:pPr/>
              <a:t>17/05/1435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3AD44A03-B4D7-40F7-B3ED-B31FD7537F64}"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ذو زاوية واحدة مستديرة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AC794E5A-7026-453A-8544-E8D3A123734B}" type="datetimeFigureOut">
              <a:rPr lang="ar-SA" smtClean="0"/>
              <a:pPr/>
              <a:t>17/05/1435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3AD44A03-B4D7-40F7-B3ED-B31FD7537F64}" type="slidenum">
              <a:rPr lang="ar-SA" smtClean="0"/>
              <a:pPr/>
              <a:t>‹#›</a:t>
            </a:fld>
            <a:endParaRPr lang="ar-SA"/>
          </a:p>
        </p:txBody>
      </p:sp>
      <p:sp>
        <p:nvSpPr>
          <p:cNvPr id="3" name="عنصر نائب للصورة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ar-SA" smtClean="0"/>
              <a:t>انقر فوق الرمز لإضافة صورة</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مستدير الزوايا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عنصر نائب للعنوان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5" name="عنصر نائب للتاريخ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C794E5A-7026-453A-8544-E8D3A123734B}" type="datetimeFigureOut">
              <a:rPr lang="ar-SA" smtClean="0"/>
              <a:pPr/>
              <a:t>17/05/1435</a:t>
            </a:fld>
            <a:endParaRPr lang="ar-SA"/>
          </a:p>
        </p:txBody>
      </p:sp>
      <p:sp>
        <p:nvSpPr>
          <p:cNvPr id="18" name="عنصر نائب للتذييل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SA"/>
          </a:p>
        </p:txBody>
      </p:sp>
      <p:sp>
        <p:nvSpPr>
          <p:cNvPr id="5" name="عنصر نائب لرقم الشريحة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AD44A03-B4D7-40F7-B3ED-B31FD7537F6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22376" y="908720"/>
            <a:ext cx="7772400" cy="2740286"/>
          </a:xfrm>
        </p:spPr>
        <p:txBody>
          <a:bodyPr>
            <a:normAutofit/>
          </a:bodyPr>
          <a:lstStyle/>
          <a:p>
            <a:pPr algn="ctr"/>
            <a:r>
              <a:rPr lang="ar-IQ" sz="7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الإيقاع </a:t>
            </a:r>
            <a:r>
              <a:rPr lang="ar-IQ" sz="7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الحيوي </a:t>
            </a:r>
            <a:br>
              <a:rPr lang="ar-IQ" sz="7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7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biorhythm</a:t>
            </a:r>
            <a:endParaRPr lang="ar-SA" sz="7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340768"/>
            <a:ext cx="8183880" cy="4392488"/>
          </a:xfrm>
        </p:spPr>
        <p:txBody>
          <a:bodyPr>
            <a:normAutofit/>
          </a:bodyPr>
          <a:lstStyle/>
          <a:p>
            <a:pPr algn="just"/>
            <a:r>
              <a:rPr lang="ar-IQ" dirty="0" smtClean="0">
                <a:cs typeface="Arabic Transparent" pitchFamily="2" charset="-78"/>
              </a:rPr>
              <a:t>1. الايقاع الحيوي اليومي (السيركادية) </a:t>
            </a:r>
            <a:r>
              <a:rPr lang="en-US" dirty="0" smtClean="0">
                <a:cs typeface="Arabic Transparent" pitchFamily="2" charset="-78"/>
              </a:rPr>
              <a:t>circadian</a:t>
            </a:r>
            <a:r>
              <a:rPr lang="ar-IQ" dirty="0" smtClean="0">
                <a:cs typeface="Arabic Transparent" pitchFamily="2" charset="-78"/>
              </a:rPr>
              <a:t> وهي كلمة لاتينية تعني الايقاع اليومي الواحد تقريبا </a:t>
            </a:r>
          </a:p>
          <a:p>
            <a:pPr algn="just"/>
            <a:r>
              <a:rPr lang="ar-IQ" dirty="0" smtClean="0">
                <a:cs typeface="Arabic Transparent" pitchFamily="2" charset="-78"/>
              </a:rPr>
              <a:t>ان الاسباب الحقيقية لوجود الايقاع الحيوي اليومي التغيرات الحاصلة بالجهاز العصبي والجهاز الهرموني الذان يقومان بتنظيم النشاط الكيميائي لخلايا وانسجة الجسم المختلفة فضلا عن هذه التغيرات التي تحدث خلال اليوم فهنالك ايقاع الجهاز الدوري التنفسي الذ يعمل بكفاءة عالية خلال ساعات النهار وانخفاضها اثناء الليل وهنالك بعض مظاهر الاختلاف في مستوى بعض القدرات البدنية خلال التوقيتات اليومية.</a:t>
            </a:r>
            <a:endParaRPr lang="en-US" dirty="0">
              <a:cs typeface="Arabic Transparent" pitchFamily="2" charset="-78"/>
            </a:endParaRPr>
          </a:p>
        </p:txBody>
      </p:sp>
      <p:sp>
        <p:nvSpPr>
          <p:cNvPr id="4" name="Parallelogram 3"/>
          <p:cNvSpPr/>
          <p:nvPr/>
        </p:nvSpPr>
        <p:spPr>
          <a:xfrm>
            <a:off x="2483768" y="548680"/>
            <a:ext cx="4104456" cy="720080"/>
          </a:xfrm>
          <a:prstGeom prst="parallelogram">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abic Transparent" pitchFamily="2" charset="-78"/>
              </a:rPr>
              <a:t>انواع الايقاع الحيوي </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abic Transparent" pitchFamily="2" charset="-78"/>
            </a:endParaRPr>
          </a:p>
        </p:txBody>
      </p: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692696"/>
            <a:ext cx="8183880" cy="5040560"/>
          </a:xfrm>
        </p:spPr>
        <p:txBody>
          <a:bodyPr>
            <a:normAutofit/>
          </a:bodyPr>
          <a:lstStyle/>
          <a:p>
            <a:pPr algn="just">
              <a:buNone/>
            </a:pPr>
            <a:r>
              <a:rPr lang="ar-IQ" dirty="0" smtClean="0">
                <a:cs typeface="Arabic Transparent" pitchFamily="2" charset="-78"/>
              </a:rPr>
              <a:t>2. الايقاع الحيوي الاسبوعي : </a:t>
            </a:r>
          </a:p>
          <a:p>
            <a:pPr algn="just">
              <a:buNone/>
            </a:pPr>
            <a:r>
              <a:rPr lang="ar-IQ" dirty="0" smtClean="0">
                <a:cs typeface="Arabic Transparent" pitchFamily="2" charset="-78"/>
              </a:rPr>
              <a:t>ان الاسبوع هو وحدة زمنية صناعية وليست او طبيعية مثل اليوم او الشهر او السنة غير ان عدد ايام الاسبوع باعتبارها تقسيما زمنيا من وضع الانسان ، حيث ان الاسبوع المكون من سبعة ايام هو التقسيم الزمني الانسب للايقاعات الحيوية لذلك انتشر استخدامه في العالم كله </a:t>
            </a:r>
          </a:p>
          <a:p>
            <a:pPr algn="just">
              <a:buNone/>
            </a:pPr>
            <a:r>
              <a:rPr lang="ar-IQ" dirty="0" smtClean="0">
                <a:cs typeface="Arabic Transparent" pitchFamily="2" charset="-78"/>
              </a:rPr>
              <a:t>ان الايقاعات الاسبوعية او القريبة من الاسبوعية لا توجد في الطبيعة لكنها وجدت خلال آلاف السنين من حياة الانسان ذات الشكل الاسبوعي خاصة ما يتعلق بنظام العمل والراحة وتعود الانسان على ذلك التوقيت وتعايش معه حتى انعكس ذلك بشكل ايجابي ملحوظ على النظم الداخلية للانسان</a:t>
            </a:r>
            <a:endParaRPr lang="en-US" dirty="0">
              <a:cs typeface="Arabic Transparent" pitchFamily="2" charset="-78"/>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90936"/>
          </a:xfrm>
        </p:spPr>
        <p:txBody>
          <a:bodyPr>
            <a:normAutofit fontScale="92500" lnSpcReduction="10000"/>
          </a:bodyPr>
          <a:lstStyle/>
          <a:p>
            <a:pPr>
              <a:buNone/>
            </a:pPr>
            <a:r>
              <a:rPr lang="ar-IQ" dirty="0" smtClean="0">
                <a:cs typeface="Arabic Transparent" pitchFamily="2" charset="-78"/>
              </a:rPr>
              <a:t>3. الايقاع الحيوي الشهري : </a:t>
            </a:r>
          </a:p>
          <a:p>
            <a:pPr algn="just">
              <a:buNone/>
            </a:pPr>
            <a:r>
              <a:rPr lang="ar-IQ" dirty="0" smtClean="0">
                <a:cs typeface="Arabic Transparent" pitchFamily="2" charset="-78"/>
              </a:rPr>
              <a:t>ان دورات الايقاع الحيوي الطبيعية التي يمر بها الانسان تتطابق بشكل كبير مع الايقاع الحيوي الشهري حيث تفرض هذه النظرية ان الانسان يمر باربع دورات ايقاعية حيوية تتكرر مدى الحياة وهي الدورة البدنية والذهنية والانفعالية والحدسية </a:t>
            </a:r>
          </a:p>
          <a:p>
            <a:pPr algn="just">
              <a:buNone/>
            </a:pPr>
            <a:r>
              <a:rPr lang="ar-IQ" dirty="0" smtClean="0">
                <a:cs typeface="Arabic Transparent" pitchFamily="2" charset="-78"/>
              </a:rPr>
              <a:t>4. الايقاع الحيوي السنوي : </a:t>
            </a:r>
          </a:p>
          <a:p>
            <a:pPr algn="just">
              <a:buNone/>
            </a:pPr>
            <a:r>
              <a:rPr lang="ar-IQ" dirty="0" smtClean="0">
                <a:cs typeface="Arabic Transparent" pitchFamily="2" charset="-78"/>
              </a:rPr>
              <a:t>يتأثر الايقاع الحيوي للانسان بتغيير فصول السنة بالاضافة الى معدل انتاجه كما ان قابلية الانسان للغذاء تزداد في فصول معينة كذلك معدل نمو الاطفال</a:t>
            </a:r>
          </a:p>
          <a:p>
            <a:pPr algn="just">
              <a:buNone/>
            </a:pPr>
            <a:r>
              <a:rPr lang="ar-IQ" dirty="0" smtClean="0">
                <a:cs typeface="Arabic Transparent" pitchFamily="2" charset="-78"/>
              </a:rPr>
              <a:t>5. الايقاع الحيوي المتعدد السنوات </a:t>
            </a:r>
          </a:p>
          <a:p>
            <a:pPr algn="just">
              <a:buNone/>
            </a:pPr>
            <a:r>
              <a:rPr lang="ar-IQ" dirty="0" smtClean="0">
                <a:cs typeface="Arabic Transparent" pitchFamily="2" charset="-78"/>
              </a:rPr>
              <a:t>ان الايقاع الحيوي المتعدد السنوات يختلف باختلاف الجنس وخاصة في المجال الرياضي حيث نلاحظ ان الانجازات الرياضية لدى الرجال تتم بفاصل عامين وخلال العام الثالث او عند السيدات فإن الانجازات العالمية تتم بفاصل عام واحد</a:t>
            </a:r>
            <a:endParaRPr lang="en-US" dirty="0">
              <a:cs typeface="Arabic Transparent" pitchFamily="2" charset="-78"/>
            </a:endParaRPr>
          </a:p>
        </p:txBody>
      </p:sp>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96752"/>
            <a:ext cx="8183880" cy="4608512"/>
          </a:xfrm>
        </p:spPr>
        <p:txBody>
          <a:bodyPr>
            <a:normAutofit lnSpcReduction="10000"/>
          </a:bodyPr>
          <a:lstStyle/>
          <a:p>
            <a:r>
              <a:rPr lang="ar-IQ" dirty="0" smtClean="0">
                <a:cs typeface="Arabic Transparent" pitchFamily="2" charset="-78"/>
              </a:rPr>
              <a:t>هو دورة اليوم الواحد </a:t>
            </a:r>
            <a:endParaRPr lang="en-US" dirty="0" smtClean="0">
              <a:cs typeface="Arabic Transparent" pitchFamily="2" charset="-78"/>
            </a:endParaRPr>
          </a:p>
          <a:p>
            <a:pPr algn="just"/>
            <a:r>
              <a:rPr lang="ar-IQ" dirty="0" smtClean="0">
                <a:cs typeface="Arabic Transparent" pitchFamily="2" charset="-78"/>
              </a:rPr>
              <a:t>الايقاع الخارجي : هي التأثيرات الطبيعية الخارجية مثل الظواهر الفلكية منها :</a:t>
            </a:r>
          </a:p>
          <a:p>
            <a:pPr lvl="1" algn="just"/>
            <a:r>
              <a:rPr lang="ar-IQ" dirty="0" smtClean="0">
                <a:cs typeface="Arabic Transparent" pitchFamily="2" charset="-78"/>
              </a:rPr>
              <a:t>دورة الارض حول محورها وحول الشمس </a:t>
            </a:r>
          </a:p>
          <a:p>
            <a:pPr lvl="1" algn="just"/>
            <a:r>
              <a:rPr lang="ar-IQ" dirty="0" smtClean="0">
                <a:cs typeface="Arabic Transparent" pitchFamily="2" charset="-78"/>
              </a:rPr>
              <a:t>دورة القمر حول الارض </a:t>
            </a:r>
          </a:p>
          <a:p>
            <a:pPr lvl="1" algn="just"/>
            <a:r>
              <a:rPr lang="ar-IQ" dirty="0" smtClean="0">
                <a:cs typeface="Arabic Transparent" pitchFamily="2" charset="-78"/>
              </a:rPr>
              <a:t>نشاط الشمس </a:t>
            </a:r>
          </a:p>
          <a:p>
            <a:pPr lvl="1" algn="just"/>
            <a:r>
              <a:rPr lang="ar-IQ" dirty="0" smtClean="0">
                <a:cs typeface="Arabic Transparent" pitchFamily="2" charset="-78"/>
              </a:rPr>
              <a:t>درجة الحرارة ، الضوء ، عملية المد والجزر</a:t>
            </a:r>
          </a:p>
          <a:p>
            <a:pPr lvl="1" algn="just">
              <a:buNone/>
            </a:pPr>
            <a:r>
              <a:rPr lang="ar-IQ" dirty="0" smtClean="0">
                <a:cs typeface="Arabic Transparent" pitchFamily="2" charset="-78"/>
              </a:rPr>
              <a:t>وهذه بدورها تأثر على جميع الكائنات الحية من خلالها يكون لأجهزتنا الداخلية رد فعل مناسب لهذه التاثيرات يسمى بالايقاع الداخلي</a:t>
            </a:r>
          </a:p>
          <a:p>
            <a:pPr lvl="1" algn="just">
              <a:buNone/>
            </a:pPr>
            <a:r>
              <a:rPr lang="ar-IQ" dirty="0" smtClean="0">
                <a:cs typeface="Arabic Transparent" pitchFamily="2" charset="-78"/>
              </a:rPr>
              <a:t>ويشير شينكوفا الى ان الكثير من العمليات الفسلجية تتغير على مدى اليوم وكما موضحة في الشكل التالي : </a:t>
            </a:r>
          </a:p>
          <a:p>
            <a:endParaRPr lang="ar-IQ" dirty="0" smtClean="0">
              <a:cs typeface="Arabic Transparent" pitchFamily="2" charset="-78"/>
            </a:endParaRPr>
          </a:p>
        </p:txBody>
      </p:sp>
      <p:sp>
        <p:nvSpPr>
          <p:cNvPr id="4" name="Rounded Rectangle 3"/>
          <p:cNvSpPr/>
          <p:nvPr/>
        </p:nvSpPr>
        <p:spPr>
          <a:xfrm>
            <a:off x="1331640" y="476672"/>
            <a:ext cx="5976664" cy="6480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abic Transparent" pitchFamily="2" charset="-78"/>
              </a:rPr>
              <a:t>الايقاع </a:t>
            </a:r>
            <a:r>
              <a:rPr lang="ar-IQ"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abic Transparent" pitchFamily="2" charset="-78"/>
              </a:rPr>
              <a:t>اليومي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abic Transparent" pitchFamily="2" charset="-78"/>
              </a:rPr>
              <a:t>Circle day</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339752" y="476672"/>
            <a:ext cx="4429125" cy="5410200"/>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cs typeface="Arabic Transparent" pitchFamily="2" charset="-78"/>
              </a:rPr>
              <a:t>ويتفق كل من (يعرب خيون ، زيمكن ، محمد صبحي حسنين) على ان الكفاءة البدنية تختلف على مدار اليوم الواحد وتكون </a:t>
            </a:r>
          </a:p>
          <a:p>
            <a:r>
              <a:rPr lang="ar-IQ" dirty="0" smtClean="0">
                <a:cs typeface="Arabic Transparent" pitchFamily="2" charset="-78"/>
              </a:rPr>
              <a:t>مرتفعة خلال الساعة 10 – 12 ظهرا </a:t>
            </a:r>
          </a:p>
          <a:p>
            <a:r>
              <a:rPr lang="ar-IQ" dirty="0" smtClean="0">
                <a:cs typeface="Arabic Transparent" pitchFamily="2" charset="-78"/>
              </a:rPr>
              <a:t>         ومن الساعة 4 – 6 مساءا </a:t>
            </a:r>
          </a:p>
          <a:p>
            <a:r>
              <a:rPr lang="ar-IQ" dirty="0" smtClean="0">
                <a:cs typeface="Arabic Transparent" pitchFamily="2" charset="-78"/>
              </a:rPr>
              <a:t>وتهبط   من الساعة 12 – 2 ظهرا وعند المساء</a:t>
            </a:r>
          </a:p>
          <a:p>
            <a:pPr algn="just"/>
            <a:r>
              <a:rPr lang="ar-IQ" dirty="0" smtClean="0">
                <a:cs typeface="Arabic Transparent" pitchFamily="2" charset="-78"/>
              </a:rPr>
              <a:t>اما (يوسف دهب) يرى ان هنالك اختلاف من شخص لآخر من حيث العمل والراحة والنوم والنشاط خلال 24 ساعة وكما في الشكل  </a:t>
            </a:r>
            <a:endParaRPr lang="en-US" dirty="0">
              <a:cs typeface="Arabic Transparent" pitchFamily="2" charset="-78"/>
            </a:endParaRPr>
          </a:p>
        </p:txBody>
      </p:sp>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99592" y="836712"/>
            <a:ext cx="7286789"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484784"/>
            <a:ext cx="8183880" cy="4248472"/>
          </a:xfrm>
        </p:spPr>
        <p:txBody>
          <a:bodyPr>
            <a:normAutofit fontScale="92500" lnSpcReduction="20000"/>
          </a:bodyPr>
          <a:lstStyle/>
          <a:p>
            <a:r>
              <a:rPr lang="ar-IQ" dirty="0" smtClean="0">
                <a:cs typeface="Arabic Transparent" pitchFamily="2" charset="-78"/>
              </a:rPr>
              <a:t>النمط الليلي :</a:t>
            </a:r>
          </a:p>
          <a:p>
            <a:pPr algn="just"/>
            <a:r>
              <a:rPr lang="ar-IQ" dirty="0" smtClean="0">
                <a:cs typeface="Arabic Transparent" pitchFamily="2" charset="-78"/>
              </a:rPr>
              <a:t>ان اصحاب هذا النمط اكثر بطأ وهو الاضعف في الاستجابة للاستثارة يمتيزون بالهدوء بطبيعتهم ، ترتفع درجة الحرارة لديهم تدريجيا في حالة المرض وان شفاءهم يأخذ وقتا طويلا</a:t>
            </a:r>
          </a:p>
          <a:p>
            <a:pPr algn="just"/>
            <a:r>
              <a:rPr lang="ar-IQ" dirty="0" smtClean="0">
                <a:cs typeface="Arabic Transparent" pitchFamily="2" charset="-78"/>
              </a:rPr>
              <a:t>النمط النهاري : </a:t>
            </a:r>
          </a:p>
          <a:p>
            <a:pPr algn="just"/>
            <a:r>
              <a:rPr lang="ar-IQ" dirty="0" smtClean="0">
                <a:cs typeface="Arabic Transparent" pitchFamily="2" charset="-78"/>
              </a:rPr>
              <a:t>يتميزون بسرعة وقوة التكيف مع الظروف الخارجية محبون للعمل وبذل الجهد يواجهون الحالات المرضية بسرعة وقوة يستجيبون بصورة سريعة لكل المثيرات ولديهم سرعة استشفاء عالية ويمكن تحقيق اقصى انتاج لهم صباحا</a:t>
            </a:r>
          </a:p>
          <a:p>
            <a:pPr algn="just"/>
            <a:r>
              <a:rPr lang="ar-IQ" dirty="0" smtClean="0">
                <a:cs typeface="Arabic Transparent" pitchFamily="2" charset="-78"/>
              </a:rPr>
              <a:t>النمط المتباين : </a:t>
            </a:r>
          </a:p>
          <a:p>
            <a:pPr algn="just"/>
            <a:r>
              <a:rPr lang="ar-IQ" dirty="0" smtClean="0">
                <a:cs typeface="Arabic Transparent" pitchFamily="2" charset="-78"/>
              </a:rPr>
              <a:t>وهؤلاء الافراد ليس لديهم نمط معين للايقاع الحيوي وهم يتميزون بزيادة الموجات النشطة على مدار اليوم دون التقيد بالايقاع الصباحي والمسائي</a:t>
            </a:r>
          </a:p>
        </p:txBody>
      </p:sp>
      <p:sp>
        <p:nvSpPr>
          <p:cNvPr id="4" name="Round Diagonal Corner Rectangle 3"/>
          <p:cNvSpPr/>
          <p:nvPr/>
        </p:nvSpPr>
        <p:spPr>
          <a:xfrm>
            <a:off x="1187624" y="548680"/>
            <a:ext cx="6768752" cy="86409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انواع الايقاع </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Bio-rhythm patterns</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endParaRPr>
          </a:p>
        </p:txBody>
      </p:sp>
    </p:spTree>
  </p:cSld>
  <p:clrMapOvr>
    <a:masterClrMapping/>
  </p:clrMapOvr>
  <p:transition>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83880" cy="648072"/>
          </a:xfrm>
        </p:spPr>
        <p:txBody>
          <a:bodyPr>
            <a:noAutofit/>
          </a:bodyPr>
          <a:lstStyle/>
          <a:p>
            <a:pPr algn="just"/>
            <a:r>
              <a:rPr lang="ar-IQ" sz="2800" dirty="0" smtClean="0"/>
              <a:t>الساعة البيولوجية </a:t>
            </a:r>
            <a:r>
              <a:rPr lang="en-US" sz="2800" dirty="0" smtClean="0"/>
              <a:t> BIOLOGICAL CLOCK</a:t>
            </a:r>
            <a:r>
              <a:rPr lang="ar-IQ" sz="2800" dirty="0" smtClean="0"/>
              <a:t> </a:t>
            </a:r>
            <a:endParaRPr lang="en-US" sz="2800" dirty="0"/>
          </a:p>
        </p:txBody>
      </p:sp>
      <p:sp>
        <p:nvSpPr>
          <p:cNvPr id="3" name="Content Placeholder 2"/>
          <p:cNvSpPr>
            <a:spLocks noGrp="1"/>
          </p:cNvSpPr>
          <p:nvPr>
            <p:ph idx="1"/>
          </p:nvPr>
        </p:nvSpPr>
        <p:spPr>
          <a:xfrm>
            <a:off x="539552" y="1556792"/>
            <a:ext cx="8183880" cy="3737576"/>
          </a:xfrm>
        </p:spPr>
        <p:txBody>
          <a:bodyPr/>
          <a:lstStyle/>
          <a:p>
            <a:pPr algn="just"/>
            <a:r>
              <a:rPr lang="ar-IQ" dirty="0" smtClean="0">
                <a:cs typeface="Arabic Transparent" pitchFamily="2" charset="-78"/>
              </a:rPr>
              <a:t>هي عبارة عن ايقاع دوري معين يسير عليه الجسم في افرازاته او نشاطه او احيانا في الطباع والتصرفات في ما يعرف بالايقاع الحيوي اليومي اي انه يتبع النظام نفسه في كل يوم </a:t>
            </a:r>
          </a:p>
          <a:p>
            <a:pPr algn="just"/>
            <a:r>
              <a:rPr lang="ar-IQ" dirty="0" smtClean="0">
                <a:cs typeface="Arabic Transparent" pitchFamily="2" charset="-78"/>
              </a:rPr>
              <a:t>او هي الساعة التي تتولى توجيه الايقاع الدوري والتصميم الزمني بشكل ثابت ومنسق</a:t>
            </a:r>
            <a:endParaRPr lang="en-US" dirty="0">
              <a:cs typeface="Arabic Transparent" pitchFamily="2" charset="-78"/>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weety\Desktop\large_1237982268.jpg"/>
          <p:cNvPicPr>
            <a:picLocks noChangeAspect="1" noChangeArrowheads="1"/>
          </p:cNvPicPr>
          <p:nvPr/>
        </p:nvPicPr>
        <p:blipFill>
          <a:blip r:embed="rId2" cstate="print"/>
          <a:srcRect/>
          <a:stretch>
            <a:fillRect/>
          </a:stretch>
        </p:blipFill>
        <p:spPr bwMode="auto">
          <a:xfrm>
            <a:off x="4553124" y="1315022"/>
            <a:ext cx="2972743" cy="1984306"/>
          </a:xfrm>
          <a:prstGeom prst="rect">
            <a:avLst/>
          </a:prstGeom>
          <a:noFill/>
        </p:spPr>
      </p:pic>
      <p:pic>
        <p:nvPicPr>
          <p:cNvPr id="8195" name="Picture 3" descr="C:\Users\tweety\Desktop\post02.jpg"/>
          <p:cNvPicPr>
            <a:picLocks noChangeAspect="1" noChangeArrowheads="1"/>
          </p:cNvPicPr>
          <p:nvPr/>
        </p:nvPicPr>
        <p:blipFill>
          <a:blip r:embed="rId3" cstate="print"/>
          <a:srcRect/>
          <a:stretch>
            <a:fillRect/>
          </a:stretch>
        </p:blipFill>
        <p:spPr bwMode="auto">
          <a:xfrm>
            <a:off x="1187624" y="980728"/>
            <a:ext cx="6911628" cy="4280750"/>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7239000" cy="6098570"/>
          </a:xfrm>
        </p:spPr>
        <p:txBody>
          <a:bodyPr>
            <a:normAutofit/>
          </a:bodyPr>
          <a:lstStyle/>
          <a:p>
            <a:pPr algn="ctr">
              <a:buNone/>
            </a:pPr>
            <a:r>
              <a:rPr lang="ar-IQ" sz="4400" dirty="0" smtClean="0">
                <a:cs typeface="Andalus" pitchFamily="2" charset="-78"/>
              </a:rPr>
              <a:t>بسم الله الرحمن الرحيم </a:t>
            </a:r>
          </a:p>
          <a:p>
            <a:pPr algn="ctr">
              <a:buNone/>
            </a:pPr>
            <a:r>
              <a:rPr lang="ar-IQ" sz="4400" dirty="0" smtClean="0">
                <a:cs typeface="Andalus" pitchFamily="2" charset="-78"/>
              </a:rPr>
              <a:t>وجعلنا الليل لباسا(10) وجعلنا النهار معاشا(11) </a:t>
            </a:r>
          </a:p>
          <a:p>
            <a:pPr algn="ctr">
              <a:buNone/>
            </a:pPr>
            <a:r>
              <a:rPr lang="ar-IQ" sz="4400" dirty="0" smtClean="0">
                <a:cs typeface="Andalus" pitchFamily="2" charset="-78"/>
              </a:rPr>
              <a:t>سورة النبأ</a:t>
            </a:r>
          </a:p>
          <a:p>
            <a:pPr algn="ctr">
              <a:buNone/>
            </a:pPr>
            <a:r>
              <a:rPr lang="ar-IQ" sz="4400" dirty="0" smtClean="0">
                <a:cs typeface="Andalus" pitchFamily="2" charset="-78"/>
              </a:rPr>
              <a:t>لا الشمس ينبغي لها </a:t>
            </a:r>
            <a:r>
              <a:rPr lang="ar-IQ" sz="4400" dirty="0" err="1" smtClean="0">
                <a:cs typeface="Andalus" pitchFamily="2" charset="-78"/>
              </a:rPr>
              <a:t>ان</a:t>
            </a:r>
            <a:r>
              <a:rPr lang="ar-IQ" sz="4400" dirty="0" smtClean="0">
                <a:cs typeface="Andalus" pitchFamily="2" charset="-78"/>
              </a:rPr>
              <a:t> تدرك القمر ولا الليل سابق النهار وكل في فلك يسبحون(40) </a:t>
            </a:r>
          </a:p>
          <a:p>
            <a:pPr algn="ctr">
              <a:buNone/>
            </a:pPr>
            <a:endParaRPr lang="ar-SA" sz="4400" dirty="0">
              <a:cs typeface="Andalus" pitchFamily="2" charset="-78"/>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tweety\Desktop\large_1237982268.jpg"/>
          <p:cNvPicPr>
            <a:picLocks noChangeAspect="1" noChangeArrowheads="1"/>
          </p:cNvPicPr>
          <p:nvPr/>
        </p:nvPicPr>
        <p:blipFill>
          <a:blip r:embed="rId2" cstate="print"/>
          <a:srcRect/>
          <a:stretch>
            <a:fillRect/>
          </a:stretch>
        </p:blipFill>
        <p:spPr bwMode="auto">
          <a:xfrm>
            <a:off x="1043608" y="764703"/>
            <a:ext cx="6840760" cy="4566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8183880" cy="5112568"/>
          </a:xfrm>
        </p:spPr>
        <p:txBody>
          <a:bodyPr>
            <a:normAutofit fontScale="85000" lnSpcReduction="20000"/>
          </a:bodyPr>
          <a:lstStyle/>
          <a:p>
            <a:pPr algn="ctr">
              <a:buNone/>
            </a:pPr>
            <a:r>
              <a:rPr lang="ar-IQ" dirty="0" smtClean="0">
                <a:cs typeface="Arabic Transparent" pitchFamily="2" charset="-78"/>
              </a:rPr>
              <a:t>بسم الله الرحمن الرحيم </a:t>
            </a:r>
          </a:p>
          <a:p>
            <a:pPr algn="ctr">
              <a:buNone/>
            </a:pPr>
            <a:r>
              <a:rPr lang="ar-IQ" dirty="0" smtClean="0">
                <a:cs typeface="Arabic Transparent" pitchFamily="2" charset="-78"/>
              </a:rPr>
              <a:t>اصحاب الجنة يومئنذ خيرا مستقرا واحسن مقيلا (24)</a:t>
            </a:r>
          </a:p>
          <a:p>
            <a:r>
              <a:rPr lang="ar-IQ" dirty="0" smtClean="0">
                <a:cs typeface="Arabic Transparent" pitchFamily="2" charset="-78"/>
              </a:rPr>
              <a:t>القيلولة : هي وقفة قصيرة في مسيرة الحياة اليومية ومحطة عابرة في صلب زحمتها وصخبها وهي فترة يخلد فيها الانسان الى السكينة والاسترخاء </a:t>
            </a:r>
          </a:p>
          <a:p>
            <a:r>
              <a:rPr lang="ar-IQ" dirty="0" smtClean="0">
                <a:cs typeface="Arabic Transparent" pitchFamily="2" charset="-78"/>
              </a:rPr>
              <a:t>لماذا القيلولة ؟ </a:t>
            </a:r>
          </a:p>
          <a:p>
            <a:pPr algn="just"/>
            <a:r>
              <a:rPr lang="ar-IQ" dirty="0" smtClean="0">
                <a:cs typeface="Arabic Transparent" pitchFamily="2" charset="-78"/>
              </a:rPr>
              <a:t>ان الطاقة الحيوية للانسان تختلف خلال اليوم الواحد وهذا يعتمد على مستوى كفاءة ويقظة الخلايا العصبية التي تختلف وتتغير كثيرا خلال الاوقات اليومية اذ ترتفع وتنخفض من جراء التأثيرات المختلفة للوسط الخارجي والظروف الخارجية </a:t>
            </a:r>
          </a:p>
          <a:p>
            <a:pPr algn="just"/>
            <a:r>
              <a:rPr lang="ar-IQ" dirty="0" smtClean="0">
                <a:cs typeface="Arabic Transparent" pitchFamily="2" charset="-78"/>
              </a:rPr>
              <a:t>اثبتت الدراسات على ان الطاقة الحيوية للجسم تصل الى ادنى مستوياتها مرتين خلال اليوم الواحد في الساعة 12 بعد الظهر والثانية بعد منتصف الليل وان هذا ليس معناه ان الارتفاع والانخفاض يحدث بصورة مفاجاة وانما يحدث تبادل بين الارتفاع والانخفاض بشكل تدريجي </a:t>
            </a:r>
          </a:p>
          <a:p>
            <a:pPr algn="just"/>
            <a:r>
              <a:rPr lang="ar-IQ" dirty="0" smtClean="0">
                <a:cs typeface="Arabic Transparent" pitchFamily="2" charset="-78"/>
              </a:rPr>
              <a:t>ان هبوط مستوى الاداء في فترة ما بعد الظهر قد يفسر سبب اللجوء الى نومة القيلولة </a:t>
            </a:r>
            <a:endParaRPr lang="en-US" dirty="0">
              <a:cs typeface="Arabic Transparent" pitchFamily="2" charset="-78"/>
            </a:endParaRPr>
          </a:p>
        </p:txBody>
      </p:sp>
      <p:sp>
        <p:nvSpPr>
          <p:cNvPr id="5" name="Title 1"/>
          <p:cNvSpPr txBox="1">
            <a:spLocks/>
          </p:cNvSpPr>
          <p:nvPr/>
        </p:nvSpPr>
        <p:spPr>
          <a:xfrm>
            <a:off x="395536" y="476672"/>
            <a:ext cx="8183880" cy="720080"/>
          </a:xfrm>
          <a:prstGeom prst="rect">
            <a:avLst/>
          </a:prstGeom>
        </p:spPr>
        <p:txBody>
          <a:bodyPr vert="horz"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IQ"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القيلولة </a:t>
            </a:r>
            <a:endParaRPr kumimoji="0" lang="en-U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2920" y="1285860"/>
            <a:ext cx="8183880" cy="4500594"/>
          </a:xfrm>
        </p:spPr>
        <p:txBody>
          <a:bodyPr>
            <a:noAutofit/>
          </a:bodyPr>
          <a:lstStyle/>
          <a:p>
            <a:r>
              <a:rPr lang="ar-IQ" sz="2400" dirty="0" err="1" smtClean="0">
                <a:cs typeface="Arabic Transparent" pitchFamily="2" charset="-78"/>
              </a:rPr>
              <a:t>الايقاع</a:t>
            </a:r>
            <a:r>
              <a:rPr lang="ar-IQ" sz="2400" dirty="0" smtClean="0">
                <a:cs typeface="Arabic Transparent" pitchFamily="2" charset="-78"/>
              </a:rPr>
              <a:t> الحيوي مركب من كلمتين </a:t>
            </a:r>
            <a:r>
              <a:rPr lang="en-US" sz="2400" dirty="0" smtClean="0">
                <a:cs typeface="Arabic Transparent" pitchFamily="2" charset="-78"/>
              </a:rPr>
              <a:t>bio</a:t>
            </a:r>
            <a:r>
              <a:rPr lang="ar-IQ" sz="2400" dirty="0" smtClean="0">
                <a:cs typeface="Arabic Transparent" pitchFamily="2" charset="-78"/>
              </a:rPr>
              <a:t> معناها الحياة </a:t>
            </a:r>
            <a:r>
              <a:rPr lang="ar-IQ" sz="2400" dirty="0" err="1" smtClean="0">
                <a:cs typeface="Arabic Transparent" pitchFamily="2" charset="-78"/>
              </a:rPr>
              <a:t>و</a:t>
            </a:r>
            <a:r>
              <a:rPr lang="ar-IQ" sz="2400" dirty="0" smtClean="0">
                <a:cs typeface="Arabic Transparent" pitchFamily="2" charset="-78"/>
              </a:rPr>
              <a:t> </a:t>
            </a:r>
            <a:r>
              <a:rPr lang="en-US" sz="2400" dirty="0" smtClean="0">
                <a:cs typeface="Arabic Transparent" pitchFamily="2" charset="-78"/>
              </a:rPr>
              <a:t>rhythm</a:t>
            </a:r>
            <a:r>
              <a:rPr lang="ar-IQ" sz="2400" dirty="0" smtClean="0">
                <a:cs typeface="Arabic Transparent" pitchFamily="2" charset="-78"/>
              </a:rPr>
              <a:t> معناها التكرار الدوري</a:t>
            </a:r>
          </a:p>
          <a:p>
            <a:pPr algn="just"/>
            <a:r>
              <a:rPr lang="ar-IQ" sz="2400" dirty="0" err="1" smtClean="0">
                <a:cs typeface="Arabic Transparent" pitchFamily="2" charset="-78"/>
              </a:rPr>
              <a:t>الايقاع</a:t>
            </a:r>
            <a:r>
              <a:rPr lang="ar-IQ" sz="2400" dirty="0" smtClean="0">
                <a:cs typeface="Arabic Transparent" pitchFamily="2" charset="-78"/>
              </a:rPr>
              <a:t> الحيوي : هو العلم الذي يدرس الدورات الحيوية المميزة لطبيعة جميع الكائنات الحية </a:t>
            </a:r>
          </a:p>
          <a:p>
            <a:pPr algn="just"/>
            <a:r>
              <a:rPr lang="ar-IQ" sz="2400" dirty="0" smtClean="0">
                <a:cs typeface="Arabic Transparent" pitchFamily="2" charset="-78"/>
              </a:rPr>
              <a:t>وهو رد الفعل الحيوي المتكرر والذي يظهر لدى الكائن الحي نتيجة للمؤثرات البيئية المحيطة </a:t>
            </a:r>
            <a:r>
              <a:rPr lang="ar-IQ" sz="2400" dirty="0" err="1" smtClean="0">
                <a:cs typeface="Arabic Transparent" pitchFamily="2" charset="-78"/>
              </a:rPr>
              <a:t>به</a:t>
            </a:r>
            <a:r>
              <a:rPr lang="ar-IQ" sz="2400" dirty="0" smtClean="0">
                <a:cs typeface="Arabic Transparent" pitchFamily="2" charset="-78"/>
              </a:rPr>
              <a:t> ويأخذ الشكل التموجي الدوري المتصل </a:t>
            </a:r>
          </a:p>
          <a:p>
            <a:pPr algn="just"/>
            <a:r>
              <a:rPr lang="ar-IQ" sz="2400" dirty="0" smtClean="0">
                <a:cs typeface="Arabic Transparent" pitchFamily="2" charset="-78"/>
              </a:rPr>
              <a:t>وهو التغيرات الحيوية المنتظمة ذات المدى القريب والبعيد والتي يزداد خلالها </a:t>
            </a:r>
            <a:r>
              <a:rPr lang="ar-IQ" sz="2400" dirty="0" err="1" smtClean="0">
                <a:cs typeface="Arabic Transparent" pitchFamily="2" charset="-78"/>
              </a:rPr>
              <a:t>او</a:t>
            </a:r>
            <a:r>
              <a:rPr lang="ar-IQ" sz="2400" dirty="0" smtClean="0">
                <a:cs typeface="Arabic Transparent" pitchFamily="2" charset="-78"/>
              </a:rPr>
              <a:t> يقل النشاط البدني والعقلي والانفعالي عند </a:t>
            </a:r>
            <a:r>
              <a:rPr lang="ar-IQ" sz="2400" dirty="0" err="1" smtClean="0">
                <a:cs typeface="Arabic Transparent" pitchFamily="2" charset="-78"/>
              </a:rPr>
              <a:t>الانسان</a:t>
            </a:r>
            <a:r>
              <a:rPr lang="ar-IQ" sz="2400" dirty="0" smtClean="0">
                <a:cs typeface="Arabic Transparent" pitchFamily="2" charset="-78"/>
              </a:rPr>
              <a:t> وهذه التغيرات مرتبطة بالبيئة الداخلية (الوراثية) والخارجية المحيطة </a:t>
            </a:r>
            <a:r>
              <a:rPr lang="ar-IQ" sz="2400" dirty="0" err="1" smtClean="0">
                <a:cs typeface="Arabic Transparent" pitchFamily="2" charset="-78"/>
              </a:rPr>
              <a:t>به</a:t>
            </a:r>
            <a:endParaRPr lang="ar-IQ" sz="2400" dirty="0" smtClean="0">
              <a:cs typeface="Arabic Transparent" pitchFamily="2" charset="-78"/>
            </a:endParaRPr>
          </a:p>
          <a:p>
            <a:pPr algn="just"/>
            <a:r>
              <a:rPr lang="ar-IQ" sz="2400" dirty="0" smtClean="0">
                <a:cs typeface="Arabic Transparent" pitchFamily="2" charset="-78"/>
              </a:rPr>
              <a:t>وهو عبارة عن التفاعلات المتبادلة والحاصلة في حياة </a:t>
            </a:r>
            <a:r>
              <a:rPr lang="ar-IQ" sz="2400" dirty="0" err="1" smtClean="0">
                <a:cs typeface="Arabic Transparent" pitchFamily="2" charset="-78"/>
              </a:rPr>
              <a:t>الانسان</a:t>
            </a:r>
            <a:r>
              <a:rPr lang="ar-IQ" sz="2400" dirty="0" smtClean="0">
                <a:cs typeface="Arabic Transparent" pitchFamily="2" charset="-78"/>
              </a:rPr>
              <a:t> من خلال اتصاله بالمحيط الخارجي والناتجة عن </a:t>
            </a:r>
            <a:r>
              <a:rPr lang="ar-IQ" sz="2400" dirty="0" err="1" smtClean="0">
                <a:cs typeface="Arabic Transparent" pitchFamily="2" charset="-78"/>
              </a:rPr>
              <a:t>الايقاعات</a:t>
            </a:r>
            <a:r>
              <a:rPr lang="ar-IQ" sz="2400" dirty="0" smtClean="0">
                <a:cs typeface="Arabic Transparent" pitchFamily="2" charset="-78"/>
              </a:rPr>
              <a:t> </a:t>
            </a:r>
            <a:r>
              <a:rPr lang="ar-IQ" sz="2400" dirty="0" err="1" smtClean="0">
                <a:cs typeface="Arabic Transparent" pitchFamily="2" charset="-78"/>
              </a:rPr>
              <a:t>الفسيولجية</a:t>
            </a:r>
            <a:r>
              <a:rPr lang="ar-IQ" sz="2400" dirty="0" smtClean="0">
                <a:cs typeface="Arabic Transparent" pitchFamily="2" charset="-78"/>
              </a:rPr>
              <a:t> المتولدة داخل الجسم والمرتبطة بتنظيم </a:t>
            </a:r>
            <a:r>
              <a:rPr lang="ar-IQ" sz="2400" dirty="0" err="1" smtClean="0">
                <a:cs typeface="Arabic Transparent" pitchFamily="2" charset="-78"/>
              </a:rPr>
              <a:t>افراز</a:t>
            </a:r>
            <a:r>
              <a:rPr lang="ar-IQ" sz="2400" dirty="0" smtClean="0">
                <a:cs typeface="Arabic Transparent" pitchFamily="2" charset="-78"/>
              </a:rPr>
              <a:t> </a:t>
            </a:r>
            <a:r>
              <a:rPr lang="ar-IQ" sz="2400" dirty="0" err="1" smtClean="0">
                <a:cs typeface="Arabic Transparent" pitchFamily="2" charset="-78"/>
              </a:rPr>
              <a:t>الهرمونات</a:t>
            </a:r>
            <a:endParaRPr lang="ar-IQ" sz="2400" dirty="0" smtClean="0">
              <a:cs typeface="Arabic Transparent" pitchFamily="2" charset="-78"/>
            </a:endParaRPr>
          </a:p>
          <a:p>
            <a:pPr algn="just"/>
            <a:endParaRPr lang="ar-IQ" sz="2400" dirty="0" smtClean="0">
              <a:cs typeface="Arabic Transparent" pitchFamily="2" charset="-78"/>
            </a:endParaRPr>
          </a:p>
        </p:txBody>
      </p:sp>
      <p:sp>
        <p:nvSpPr>
          <p:cNvPr id="4" name="شكل بيضاوي 3"/>
          <p:cNvSpPr/>
          <p:nvPr/>
        </p:nvSpPr>
        <p:spPr>
          <a:xfrm>
            <a:off x="1500166" y="571480"/>
            <a:ext cx="6715172" cy="71438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معنى الإيقاع الحيوي </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2857488" y="500042"/>
            <a:ext cx="3786214" cy="85725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دورات </a:t>
            </a:r>
            <a:r>
              <a:rPr lang="ar-IQ"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الايقاع</a:t>
            </a: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 الحيوي </a:t>
            </a:r>
          </a:p>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Biorhythm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cycles </a:t>
            </a:r>
            <a:endPar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endParaRPr>
          </a:p>
        </p:txBody>
      </p:sp>
      <p:sp>
        <p:nvSpPr>
          <p:cNvPr id="6" name="Content Placeholder 5"/>
          <p:cNvSpPr>
            <a:spLocks noGrp="1"/>
          </p:cNvSpPr>
          <p:nvPr>
            <p:ph idx="1"/>
          </p:nvPr>
        </p:nvSpPr>
        <p:spPr>
          <a:xfrm>
            <a:off x="467544" y="1412776"/>
            <a:ext cx="8183880" cy="4392488"/>
          </a:xfrm>
        </p:spPr>
        <p:txBody>
          <a:bodyPr>
            <a:normAutofit fontScale="92500" lnSpcReduction="20000"/>
          </a:bodyPr>
          <a:lstStyle/>
          <a:p>
            <a:pPr marL="514350" indent="-514350" algn="just">
              <a:buFont typeface="+mj-lt"/>
              <a:buAutoNum type="arabicPeriod"/>
            </a:pPr>
            <a:r>
              <a:rPr lang="ar-IQ" dirty="0" smtClean="0">
                <a:cs typeface="Arabic Transparent" pitchFamily="2" charset="-78"/>
              </a:rPr>
              <a:t>الدورة البدنية </a:t>
            </a:r>
            <a:r>
              <a:rPr lang="en-US" dirty="0" smtClean="0">
                <a:cs typeface="Arabic Transparent" pitchFamily="2" charset="-78"/>
              </a:rPr>
              <a:t>physical cycle</a:t>
            </a:r>
            <a:r>
              <a:rPr lang="ar-IQ" dirty="0" smtClean="0">
                <a:cs typeface="Arabic Transparent" pitchFamily="2" charset="-78"/>
              </a:rPr>
              <a:t> : هي كل ظاهرة لها علاقة بالحالة البدنية للفرد من طاقة ومهارات حركية مختلفة.بالاضافة الى العناصر البدنية.</a:t>
            </a:r>
            <a:endParaRPr lang="en-US" dirty="0" smtClean="0">
              <a:cs typeface="Arabic Transparent" pitchFamily="2" charset="-78"/>
            </a:endParaRPr>
          </a:p>
          <a:p>
            <a:pPr marL="514350" indent="-514350" algn="just">
              <a:buNone/>
            </a:pPr>
            <a:r>
              <a:rPr lang="ar-IQ" dirty="0" smtClean="0">
                <a:cs typeface="Arabic Transparent" pitchFamily="2" charset="-78"/>
              </a:rPr>
              <a:t/>
            </a:r>
            <a:br>
              <a:rPr lang="ar-IQ" dirty="0" smtClean="0">
                <a:cs typeface="Arabic Transparent" pitchFamily="2" charset="-78"/>
              </a:rPr>
            </a:br>
            <a:r>
              <a:rPr lang="ar-IQ" dirty="0" smtClean="0">
                <a:cs typeface="Arabic Transparent" pitchFamily="2" charset="-78"/>
              </a:rPr>
              <a:t>او هي اقصى طاقة يمكن ان يبذلها الفرد </a:t>
            </a:r>
          </a:p>
          <a:p>
            <a:pPr marL="514350" indent="-514350" algn="just">
              <a:buNone/>
            </a:pPr>
            <a:r>
              <a:rPr lang="ar-IQ" dirty="0" smtClean="0">
                <a:cs typeface="Arabic Transparent" pitchFamily="2" charset="-78"/>
              </a:rPr>
              <a:t>مميزاتها : </a:t>
            </a:r>
          </a:p>
          <a:p>
            <a:pPr marL="514350" indent="-514350" algn="just">
              <a:buFont typeface="Arial" charset="0"/>
              <a:buChar char="•"/>
            </a:pPr>
            <a:r>
              <a:rPr lang="ar-IQ" dirty="0" smtClean="0">
                <a:cs typeface="Arabic Transparent" pitchFamily="2" charset="-78"/>
              </a:rPr>
              <a:t>زيادة ملحوظة في صفة التحمل والقوة </a:t>
            </a:r>
          </a:p>
          <a:p>
            <a:pPr marL="514350" indent="-514350" algn="just">
              <a:buFont typeface="Arial" charset="0"/>
              <a:buChar char="•"/>
            </a:pPr>
            <a:r>
              <a:rPr lang="ar-IQ" dirty="0" smtClean="0">
                <a:cs typeface="Arabic Transparent" pitchFamily="2" charset="-78"/>
              </a:rPr>
              <a:t>المناعة ضد الامراض</a:t>
            </a:r>
          </a:p>
          <a:p>
            <a:pPr marL="514350" indent="-514350" algn="just">
              <a:buFont typeface="Arial" charset="0"/>
              <a:buChar char="•"/>
            </a:pPr>
            <a:r>
              <a:rPr lang="ar-IQ" dirty="0" smtClean="0">
                <a:cs typeface="Arabic Transparent" pitchFamily="2" charset="-78"/>
              </a:rPr>
              <a:t>تحمل الالم ومقاومته </a:t>
            </a:r>
          </a:p>
          <a:p>
            <a:pPr marL="514350" indent="-514350" algn="just">
              <a:buFont typeface="Arial" charset="0"/>
              <a:buChar char="•"/>
            </a:pPr>
            <a:r>
              <a:rPr lang="ar-IQ" dirty="0" smtClean="0">
                <a:cs typeface="Arabic Transparent" pitchFamily="2" charset="-78"/>
              </a:rPr>
              <a:t>جهد موجه </a:t>
            </a:r>
          </a:p>
          <a:p>
            <a:pPr marL="514350" indent="-514350" algn="just">
              <a:buFont typeface="Arial" charset="0"/>
              <a:buChar char="•"/>
            </a:pPr>
            <a:r>
              <a:rPr lang="ar-IQ" dirty="0" smtClean="0">
                <a:cs typeface="Arabic Transparent" pitchFamily="2" charset="-78"/>
              </a:rPr>
              <a:t>القدرة والشجاعة </a:t>
            </a:r>
          </a:p>
          <a:p>
            <a:pPr marL="514350" indent="-514350" algn="just">
              <a:buFont typeface="Arial" charset="0"/>
              <a:buChar char="•"/>
            </a:pPr>
            <a:r>
              <a:rPr lang="ar-IQ" dirty="0" smtClean="0">
                <a:cs typeface="Arabic Transparent" pitchFamily="2" charset="-78"/>
              </a:rPr>
              <a:t>مدتها 23 يوم </a:t>
            </a:r>
          </a:p>
          <a:p>
            <a:pPr marL="514350" indent="-514350">
              <a:buFont typeface="+mj-lt"/>
              <a:buAutoNum type="arabicPeriod"/>
            </a:pPr>
            <a:endParaRPr lang="en-US" dirty="0">
              <a:cs typeface="Arabic Transparent" pitchFamily="2" charset="-78"/>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202904"/>
          </a:xfrm>
        </p:spPr>
        <p:txBody>
          <a:bodyPr/>
          <a:lstStyle/>
          <a:p>
            <a:pPr>
              <a:buNone/>
            </a:pPr>
            <a:r>
              <a:rPr lang="ar-IQ" dirty="0" smtClean="0">
                <a:cs typeface="Arabic Transparent" pitchFamily="2" charset="-78"/>
              </a:rPr>
              <a:t>2. الدورة الانفعالية </a:t>
            </a:r>
            <a:r>
              <a:rPr lang="en-US" dirty="0" smtClean="0">
                <a:cs typeface="Arabic Transparent" pitchFamily="2" charset="-78"/>
              </a:rPr>
              <a:t>emotional cycle</a:t>
            </a:r>
            <a:r>
              <a:rPr lang="ar-IQ" dirty="0" smtClean="0">
                <a:cs typeface="Arabic Transparent" pitchFamily="2" charset="-78"/>
              </a:rPr>
              <a:t> </a:t>
            </a:r>
          </a:p>
          <a:p>
            <a:pPr algn="just">
              <a:buNone/>
            </a:pPr>
            <a:r>
              <a:rPr lang="ar-IQ" dirty="0" smtClean="0">
                <a:cs typeface="Arabic Transparent" pitchFamily="2" charset="-78"/>
              </a:rPr>
              <a:t>وهي الدورة التي تختص بالحالة النفسية والعاطفية وتؤثر في الصحة العقلية كالمزاج ، الاحساس ، الشعور ، العاطفة ، الابداع .</a:t>
            </a:r>
          </a:p>
          <a:p>
            <a:pPr algn="just">
              <a:buNone/>
            </a:pPr>
            <a:r>
              <a:rPr lang="ar-IQ" dirty="0" smtClean="0">
                <a:cs typeface="Arabic Transparent" pitchFamily="2" charset="-78"/>
              </a:rPr>
              <a:t>مدتها 28 يوم </a:t>
            </a:r>
            <a:endParaRPr lang="en-US" dirty="0" smtClean="0">
              <a:cs typeface="Arabic Transparent" pitchFamily="2" charset="-78"/>
            </a:endParaRPr>
          </a:p>
          <a:p>
            <a:pPr algn="just">
              <a:buNone/>
            </a:pPr>
            <a:r>
              <a:rPr lang="ar-IQ" dirty="0" smtClean="0">
                <a:cs typeface="Arabic Transparent" pitchFamily="2" charset="-78"/>
              </a:rPr>
              <a:t>3. الدورة الذهنية او العقلية </a:t>
            </a:r>
            <a:r>
              <a:rPr lang="en-US" dirty="0" smtClean="0">
                <a:cs typeface="Arabic Transparent" pitchFamily="2" charset="-78"/>
              </a:rPr>
              <a:t>intellectual cycle</a:t>
            </a:r>
            <a:r>
              <a:rPr lang="ar-IQ" dirty="0" smtClean="0">
                <a:cs typeface="Arabic Transparent" pitchFamily="2" charset="-78"/>
              </a:rPr>
              <a:t> </a:t>
            </a:r>
          </a:p>
          <a:p>
            <a:pPr algn="just">
              <a:buNone/>
            </a:pPr>
            <a:r>
              <a:rPr lang="ar-IQ" dirty="0" smtClean="0">
                <a:cs typeface="Arabic Transparent" pitchFamily="2" charset="-78"/>
              </a:rPr>
              <a:t>وهي الدورة التي تؤثر في الذاكرة واليقظة والقدرة على التعلم وعلى سلامة العمليات العقلية ومدتها 33 يوم </a:t>
            </a:r>
          </a:p>
          <a:p>
            <a:pPr algn="just">
              <a:buNone/>
            </a:pPr>
            <a:r>
              <a:rPr lang="ar-IQ" dirty="0" smtClean="0">
                <a:cs typeface="Arabic Transparent" pitchFamily="2" charset="-78"/>
              </a:rPr>
              <a:t>4. الدورة الحدسية او البديهية (البصيرة) </a:t>
            </a:r>
            <a:r>
              <a:rPr lang="en-US" dirty="0" smtClean="0">
                <a:cs typeface="Arabic Transparent" pitchFamily="2" charset="-78"/>
              </a:rPr>
              <a:t>intuitional cycle</a:t>
            </a:r>
            <a:r>
              <a:rPr lang="ar-IQ" dirty="0" smtClean="0">
                <a:cs typeface="Arabic Transparent" pitchFamily="2" charset="-78"/>
              </a:rPr>
              <a:t> وهي الدورة التي تؤثر في الدوافع والغرائز والادراك واللاشعور او اللاوعي كما تسيطر على ما يدرك وراء الوعي (الحس الباطني) والموهبة والحاسة السادسة ومدتها 38 يوم </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707904" y="620688"/>
            <a:ext cx="4979453" cy="2269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3" cstate="print"/>
          <a:srcRect/>
          <a:stretch>
            <a:fillRect/>
          </a:stretch>
        </p:blipFill>
        <p:spPr bwMode="auto">
          <a:xfrm>
            <a:off x="467544" y="3068960"/>
            <a:ext cx="4896544" cy="2664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556792"/>
            <a:ext cx="8183880" cy="2880320"/>
          </a:xfrm>
        </p:spPr>
        <p:txBody>
          <a:bodyPr>
            <a:normAutofit fontScale="85000" lnSpcReduction="20000"/>
          </a:bodyPr>
          <a:lstStyle/>
          <a:p>
            <a:pPr algn="just"/>
            <a:r>
              <a:rPr lang="ar-IQ" dirty="0" smtClean="0">
                <a:cs typeface="Arabic Transparent" pitchFamily="2" charset="-78"/>
              </a:rPr>
              <a:t>اليوم الحرج </a:t>
            </a:r>
            <a:r>
              <a:rPr lang="en-US" dirty="0" smtClean="0">
                <a:cs typeface="Arabic Transparent" pitchFamily="2" charset="-78"/>
              </a:rPr>
              <a:t>critical day</a:t>
            </a:r>
            <a:r>
              <a:rPr lang="ar-IQ" dirty="0" smtClean="0">
                <a:cs typeface="Arabic Transparent" pitchFamily="2" charset="-78"/>
              </a:rPr>
              <a:t> : هي الفترة التي يتحول فيها المسار من المرحلة الايجابية الى المرحلة السلبية للدورة البدنية </a:t>
            </a:r>
          </a:p>
          <a:p>
            <a:pPr algn="just"/>
            <a:r>
              <a:rPr lang="ar-IQ" dirty="0" smtClean="0">
                <a:cs typeface="Arabic Transparent" pitchFamily="2" charset="-78"/>
              </a:rPr>
              <a:t>اليوم الصفري </a:t>
            </a:r>
            <a:r>
              <a:rPr lang="en-US" dirty="0" smtClean="0">
                <a:cs typeface="Arabic Transparent" pitchFamily="2" charset="-78"/>
              </a:rPr>
              <a:t>zero day</a:t>
            </a:r>
            <a:r>
              <a:rPr lang="ar-IQ" dirty="0" smtClean="0">
                <a:cs typeface="Arabic Transparent" pitchFamily="2" charset="-78"/>
              </a:rPr>
              <a:t> : هو كل دورة تقطع الخط الافقي (مستوى الصفر) من الطور الايجابي الى الطور السلبي تسمى حالة الصفر او يوم الصفر </a:t>
            </a:r>
          </a:p>
          <a:p>
            <a:pPr algn="just"/>
            <a:r>
              <a:rPr lang="ar-IQ" dirty="0" smtClean="0">
                <a:cs typeface="Arabic Transparent" pitchFamily="2" charset="-78"/>
              </a:rPr>
              <a:t>تسمى هذه الايام(اليوم الحرج واليوم الصفري) بالايام الانقلابية او الانتقالية حيث تمثل 20% من حياة الانسان وتحدث في هذه الايام تغيرات سلوكية مهمة للانسان دون ان يشعر بذلك تؤدي الى انخفاض مستوى قابلياته البدنية او الذهنية او تؤدي الى تعكير مزاجه</a:t>
            </a:r>
            <a:endParaRPr lang="en-US" dirty="0">
              <a:cs typeface="Arabic Transparent" pitchFamily="2" charset="-78"/>
            </a:endParaRPr>
          </a:p>
        </p:txBody>
      </p:sp>
      <p:sp>
        <p:nvSpPr>
          <p:cNvPr id="4" name="Regular Pentagon 3"/>
          <p:cNvSpPr/>
          <p:nvPr/>
        </p:nvSpPr>
        <p:spPr>
          <a:xfrm>
            <a:off x="1619672" y="548680"/>
            <a:ext cx="5760640" cy="936104"/>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اليوم الحرج واليوم الصفري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endParaRPr>
          </a:p>
        </p:txBody>
      </p:sp>
      <p:pic>
        <p:nvPicPr>
          <p:cNvPr id="3074" name="Picture 2"/>
          <p:cNvPicPr>
            <a:picLocks noChangeAspect="1" noChangeArrowheads="1"/>
          </p:cNvPicPr>
          <p:nvPr/>
        </p:nvPicPr>
        <p:blipFill>
          <a:blip r:embed="rId2" cstate="print"/>
          <a:srcRect/>
          <a:stretch>
            <a:fillRect/>
          </a:stretch>
        </p:blipFill>
        <p:spPr bwMode="auto">
          <a:xfrm>
            <a:off x="2411760" y="4509120"/>
            <a:ext cx="4562475" cy="1550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55577" y="404664"/>
            <a:ext cx="7632848" cy="5976664"/>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96752"/>
            <a:ext cx="8183880" cy="4680520"/>
          </a:xfrm>
        </p:spPr>
        <p:txBody>
          <a:bodyPr>
            <a:normAutofit lnSpcReduction="10000"/>
          </a:bodyPr>
          <a:lstStyle/>
          <a:p>
            <a:pPr marL="514350" indent="-514350">
              <a:buNone/>
            </a:pPr>
            <a:r>
              <a:rPr lang="ar-IQ" dirty="0" smtClean="0">
                <a:cs typeface="Arabic Transparent" pitchFamily="2" charset="-78"/>
              </a:rPr>
              <a:t>1. النظرية السائدة </a:t>
            </a:r>
            <a:r>
              <a:rPr lang="en-US" dirty="0" smtClean="0">
                <a:cs typeface="Arabic Transparent" pitchFamily="2" charset="-78"/>
              </a:rPr>
              <a:t>popular theory</a:t>
            </a:r>
            <a:r>
              <a:rPr lang="ar-IQ" dirty="0" smtClean="0">
                <a:cs typeface="Arabic Transparent" pitchFamily="2" charset="-78"/>
              </a:rPr>
              <a:t> </a:t>
            </a:r>
          </a:p>
          <a:p>
            <a:pPr marL="514350" indent="-514350" algn="just">
              <a:buNone/>
            </a:pPr>
            <a:r>
              <a:rPr lang="ar-IQ" dirty="0" smtClean="0">
                <a:cs typeface="Arabic Transparent" pitchFamily="2" charset="-78"/>
              </a:rPr>
              <a:t>ان مؤسسي هذه النظرية هم (فيلز</a:t>
            </a:r>
            <a:r>
              <a:rPr lang="en-US" dirty="0" smtClean="0">
                <a:cs typeface="Arabic Transparent" pitchFamily="2" charset="-78"/>
              </a:rPr>
              <a:t> </a:t>
            </a:r>
            <a:r>
              <a:rPr lang="ar-IQ" dirty="0" smtClean="0">
                <a:cs typeface="Arabic Transparent" pitchFamily="2" charset="-78"/>
              </a:rPr>
              <a:t> وسوبودا) غي عام 1906 تعتمد هذه النظرية على ان الانسان يمر بثلاث دورات هي البدنية والانفعالية والذهنية وهذه الدورات تتكرر بشكل ايقاعي منتظم طوال حياة الفرد ابتداءا من يوم ميلاده </a:t>
            </a:r>
          </a:p>
          <a:p>
            <a:pPr marL="514350" indent="-514350" algn="just">
              <a:buNone/>
            </a:pPr>
            <a:r>
              <a:rPr lang="ar-IQ" dirty="0" smtClean="0">
                <a:cs typeface="Arabic Transparent" pitchFamily="2" charset="-78"/>
              </a:rPr>
              <a:t>2. النظرية العلمية </a:t>
            </a:r>
            <a:r>
              <a:rPr lang="en-US" dirty="0" smtClean="0">
                <a:cs typeface="Arabic Transparent" pitchFamily="2" charset="-78"/>
              </a:rPr>
              <a:t>scientific theory</a:t>
            </a:r>
            <a:r>
              <a:rPr lang="ar-IQ" dirty="0" smtClean="0">
                <a:cs typeface="Arabic Transparent" pitchFamily="2" charset="-78"/>
              </a:rPr>
              <a:t> </a:t>
            </a:r>
          </a:p>
          <a:p>
            <a:pPr marL="514350" indent="-514350" algn="just">
              <a:buNone/>
            </a:pPr>
            <a:r>
              <a:rPr lang="ar-IQ" dirty="0" smtClean="0">
                <a:cs typeface="Arabic Transparent" pitchFamily="2" charset="-78"/>
              </a:rPr>
              <a:t>تتأسس هذه النظرية على ان هنالك فروق فردية في زمن الدورات بين فرد وآخر وقد امكن تحديد ذلك من خلال بطاقات المتابعة للنشاط الحيوي وتحليل التسلسل الزمني من خلال جمع البيانات لفترة معينة لكل فرد ومعرفة وتحديد فترات هذه الايقاعات اي لا يتم حساب الدورات من تاريخ الميلاد </a:t>
            </a:r>
          </a:p>
        </p:txBody>
      </p:sp>
      <p:sp>
        <p:nvSpPr>
          <p:cNvPr id="4" name="Snip Single Corner Rectangle 3"/>
          <p:cNvSpPr/>
          <p:nvPr/>
        </p:nvSpPr>
        <p:spPr>
          <a:xfrm>
            <a:off x="1403648" y="476672"/>
            <a:ext cx="6264696" cy="720080"/>
          </a:xfrm>
          <a:prstGeom prst="snip1Rect">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IQ"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نظريات الايقاع الحيوي </a:t>
            </a:r>
            <a:endPar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Theories of biorhythms</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جهة">
  <a:themeElements>
    <a:clrScheme name="واجهة">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واجهة">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واجهة">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150</TotalTime>
  <Words>1166</Words>
  <Application>Microsoft Office PowerPoint</Application>
  <PresentationFormat>On-screen Show (4:3)</PresentationFormat>
  <Paragraphs>82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واجهة</vt:lpstr>
      <vt:lpstr>الإيقاع الحيوي  biorhythm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الساعة البيولوجية  BIOLOGICAL CLOCK </vt:lpstr>
      <vt:lpstr>Slide 19</vt:lpstr>
      <vt:lpstr>Slide 20</vt:lpstr>
      <vt:lpstr>Slide 21</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الايقاع الحيوي  biorhythm</dc:title>
  <dc:creator>vostro</dc:creator>
  <cp:lastModifiedBy>tweety</cp:lastModifiedBy>
  <cp:revision>27</cp:revision>
  <dcterms:created xsi:type="dcterms:W3CDTF">2014-03-18T16:15:02Z</dcterms:created>
  <dcterms:modified xsi:type="dcterms:W3CDTF">2014-03-18T18:47:24Z</dcterms:modified>
</cp:coreProperties>
</file>