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7" r:id="rId2"/>
    <p:sldId id="262" r:id="rId3"/>
    <p:sldId id="261" r:id="rId4"/>
    <p:sldId id="264" r:id="rId5"/>
    <p:sldId id="258" r:id="rId6"/>
    <p:sldId id="259" r:id="rId7"/>
    <p:sldId id="260" r:id="rId8"/>
    <p:sldId id="257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6712-C007-48C9-A01E-A30CCFB91397}" type="datetimeFigureOut">
              <a:rPr lang="ar-IQ" smtClean="0"/>
              <a:pPr/>
              <a:t>11/01/1437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20C0C7A-4371-4247-8BDE-27CE94BA6D0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6712-C007-48C9-A01E-A30CCFB91397}" type="datetimeFigureOut">
              <a:rPr lang="ar-IQ" smtClean="0"/>
              <a:pPr/>
              <a:t>11/01/1437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0C7A-4371-4247-8BDE-27CE94BA6D0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6712-C007-48C9-A01E-A30CCFB91397}" type="datetimeFigureOut">
              <a:rPr lang="ar-IQ" smtClean="0"/>
              <a:pPr/>
              <a:t>11/01/1437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0C7A-4371-4247-8BDE-27CE94BA6D0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6712-C007-48C9-A01E-A30CCFB91397}" type="datetimeFigureOut">
              <a:rPr lang="ar-IQ" smtClean="0"/>
              <a:pPr/>
              <a:t>11/01/1437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20C0C7A-4371-4247-8BDE-27CE94BA6D0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6712-C007-48C9-A01E-A30CCFB91397}" type="datetimeFigureOut">
              <a:rPr lang="ar-IQ" smtClean="0"/>
              <a:pPr/>
              <a:t>11/01/1437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0C7A-4371-4247-8BDE-27CE94BA6D0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6712-C007-48C9-A01E-A30CCFB91397}" type="datetimeFigureOut">
              <a:rPr lang="ar-IQ" smtClean="0"/>
              <a:pPr/>
              <a:t>11/01/1437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0C7A-4371-4247-8BDE-27CE94BA6D0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6712-C007-48C9-A01E-A30CCFB91397}" type="datetimeFigureOut">
              <a:rPr lang="ar-IQ" smtClean="0"/>
              <a:pPr/>
              <a:t>11/01/1437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20C0C7A-4371-4247-8BDE-27CE94BA6D0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6712-C007-48C9-A01E-A30CCFB91397}" type="datetimeFigureOut">
              <a:rPr lang="ar-IQ" smtClean="0"/>
              <a:pPr/>
              <a:t>11/01/1437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0C7A-4371-4247-8BDE-27CE94BA6D0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6712-C007-48C9-A01E-A30CCFB91397}" type="datetimeFigureOut">
              <a:rPr lang="ar-IQ" smtClean="0"/>
              <a:pPr/>
              <a:t>11/01/1437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0C7A-4371-4247-8BDE-27CE94BA6D0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6712-C007-48C9-A01E-A30CCFB91397}" type="datetimeFigureOut">
              <a:rPr lang="ar-IQ" smtClean="0"/>
              <a:pPr/>
              <a:t>11/01/1437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0C7A-4371-4247-8BDE-27CE94BA6D04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06712-C007-48C9-A01E-A30CCFB91397}" type="datetimeFigureOut">
              <a:rPr lang="ar-IQ" smtClean="0"/>
              <a:pPr/>
              <a:t>11/01/1437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C0C7A-4371-4247-8BDE-27CE94BA6D0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6A06712-C007-48C9-A01E-A30CCFB91397}" type="datetimeFigureOut">
              <a:rPr lang="ar-IQ" smtClean="0"/>
              <a:pPr/>
              <a:t>11/01/1437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20C0C7A-4371-4247-8BDE-27CE94BA6D0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857232"/>
            <a:ext cx="86868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ar-IQ" sz="4800" dirty="0" smtClean="0">
                <a:cs typeface="PT Bold Heading" pitchFamily="2" charset="-78"/>
              </a:rPr>
              <a:t>الدكتورة منى عبد الستار</a:t>
            </a:r>
          </a:p>
          <a:p>
            <a:pPr algn="ctr">
              <a:buNone/>
            </a:pPr>
            <a:r>
              <a:rPr lang="ar-IQ" sz="4800" dirty="0" smtClean="0">
                <a:cs typeface="PT Bold Heading" pitchFamily="2" charset="-78"/>
              </a:rPr>
              <a:t>محاضرة بعنوان</a:t>
            </a:r>
          </a:p>
          <a:p>
            <a:pPr algn="ctr">
              <a:buNone/>
            </a:pPr>
            <a:r>
              <a:rPr lang="ar-IQ" sz="4800" b="1" dirty="0" smtClean="0">
                <a:cs typeface="PT Bold Heading" pitchFamily="2" charset="-78"/>
              </a:rPr>
              <a:t>مظاهر النمو والتطور الحركي للإنسان</a:t>
            </a:r>
            <a:endParaRPr lang="ar-IQ" sz="4800" dirty="0" smtClean="0">
              <a:cs typeface="PT Bold Heading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14283" y="0"/>
            <a:ext cx="892971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يمكن </a:t>
            </a:r>
            <a:r>
              <a:rPr kumimoji="0" lang="ar-SA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ان</a:t>
            </a:r>
            <a:r>
              <a:rPr kumimoji="0" lang="ar-SA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نلخص نمط سرعة نمو الطول الوزن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يمر نمط سرعة الطول </a:t>
            </a:r>
            <a:r>
              <a:rPr kumimoji="0" lang="ar-SA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و</a:t>
            </a: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الوزن بخمس مراحل مميزة ومن بعد الولادة حتى اكتمال النضج وهي :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سرعة مرتفعة خلال مرحلة المهد ( من بعد الولادة وحتى سنتان تقريبا )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سرعة منتظمة خلال مرحلة الطفولة المبكرة </a:t>
            </a:r>
            <a:r>
              <a:rPr kumimoji="0" lang="ar-SA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و</a:t>
            </a: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المتوسطة (من 3 – 8 سنة)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سرعة بطيئة خلال مرحلة الطفولة المتأخرة ( من 9 – 13 سنة)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سرعة مرتفعة خلال طفرة نمو المراهقة من (13 – 16سنة ) 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سرعة بطيئة حتى اكتمال النضج من (17 – 2- سنة)  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</p:txBody>
      </p:sp>
    </p:spTree>
  </p:cSld>
  <p:clrMapOvr>
    <a:masterClrMapping/>
  </p:clrMapOvr>
  <p:transition spd="med"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142984"/>
            <a:ext cx="86868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ar-IQ" sz="8000" dirty="0" smtClean="0">
                <a:cs typeface="PT Bold Heading" pitchFamily="2" charset="-78"/>
              </a:rPr>
              <a:t>شكراً لحسن إصغائكم</a:t>
            </a:r>
          </a:p>
          <a:p>
            <a:pPr algn="ctr">
              <a:buNone/>
            </a:pPr>
            <a:r>
              <a:rPr lang="ar-IQ" sz="8000" dirty="0" smtClean="0">
                <a:cs typeface="PT Bold Heading" pitchFamily="2" charset="-78"/>
              </a:rPr>
              <a:t>والسلام عليكم ورحمة الله وبركاته</a:t>
            </a:r>
            <a:endParaRPr lang="ar-IQ" sz="8000" dirty="0">
              <a:cs typeface="PT Bold Heading" pitchFamily="2" charset="-78"/>
            </a:endParaRPr>
          </a:p>
        </p:txBody>
      </p:sp>
    </p:spTree>
  </p:cSld>
  <p:clrMapOvr>
    <a:masterClrMapping/>
  </p:clrMapOvr>
  <p:transition spd="med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71502" y="225581"/>
            <a:ext cx="892965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مظاهر النمو والتطور الحركي للإنسان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يقسم علماء النمو والتطور الحركي للإنسان من الولادة وحتى الشيخوخة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الى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مراحل متعددة على أساس المراحل العمرية والمقرونة بسلوك الإنسان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ولا يمكن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ان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نرسم الصورة الواضحة لحياتنا ما لم نتعرف على النمو والتطور الحركي للإنسان منذ الولادة وحتى سن الشيخوخة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النمو والتطور لا يمكن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ان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يكونان منعزلان عن التطور والنمو التاريخي للفكر الإنساني خاصة في موضوع التربية الرياضية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ان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النمو والتطور الحركي يقومان بإعداد الشخص إعدادا خلقيا سليما قويا مدركا للمفاهيم الخاصة التي يجب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ان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توظف هذه المفاهيم للنشاطات والألعاب لتحقيق الأهداف التربوية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ولا يمكن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ان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تؤدي الحضانة ورياض الأطفال والمدارس والجامعات والمؤسسات دورها بشكل كامل ما لم يدرس النمو والتطور الحركي وخاصة في المراحل الأولية من العمر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اذا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يتوقف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نجاح 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كثير من البرامج وفهم المشكلات عندما يتحقق فهم النمو والتطور الحركي .</a:t>
            </a:r>
            <a:endParaRPr kumimoji="0" lang="ar-IQ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مطالب النمو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1- الكشف عن المستويات الضرورية من السلوك التي يجب </a:t>
            </a:r>
            <a:r>
              <a:rPr kumimoji="0" lang="ar-IQ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ان</a:t>
            </a:r>
            <a:r>
              <a:rPr kumimoji="0" lang="ar-IQ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يمتلكها الفرد في كل مرحلة من مراحل النمو .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2- تقبل التغيرات التي تحدث للفرد من خلال النمو نتيجة نموه الجسمي </a:t>
            </a:r>
            <a:r>
              <a:rPr kumimoji="0" lang="ar-IQ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و</a:t>
            </a:r>
            <a:r>
              <a:rPr kumimoji="0" lang="ar-IQ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الاستعداد لتعلم المهارة .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3- هو حاجات بيولوجية ونفسية يجب إشباعها لغرض تطور النمو .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4- ضرورة الاستعداد </a:t>
            </a:r>
            <a:r>
              <a:rPr kumimoji="0" lang="ar-IQ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و</a:t>
            </a:r>
            <a:r>
              <a:rPr kumimoji="0" lang="ar-IQ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توافر القدرة على بدء ممارسة نوع .  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</p:txBody>
      </p:sp>
      <p:pic>
        <p:nvPicPr>
          <p:cNvPr id="18433" name="صورة 0" descr="CCF24112014_0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14818"/>
            <a:ext cx="9144000" cy="2643182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666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هناك عدة مظاهر للنمو تظهر عند الفرد هي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1- 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النمو الحركي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: وهو نمو حركة الإنسان وانتقاله .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2- 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النمو الفسيولوجي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: وهو نمو وظائف أعضاء الجسم المختلفة كنمو الجهاز العصبي والجهاز الهيكلي العظم وضغط الدم وضربات القلب والهضم والإخراج والتنفس .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3- 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النمو العقلي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: وهو نمو الوظائف العقلية للفرد مثل الإحساس والإدراك والانتباه والتفكير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و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التذكر والإبداع .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4- 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النمو اللغوي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: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اي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نمو السيطرة والتحكم على الكلام كالبدء بمفردات الكلام ثم ربط الكلمات بجمل .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5- 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النمو الانفعالي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: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اي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نمو الانفعالات كالكره والحب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و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الحزن والشعور بالسعادة .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6- 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النمو الاجتماعي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: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اي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التفاعل مع إفراد العائلة والتطبع بطباعها ثم الإقران بالمدرسة .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7- 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النمو الجنسي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: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اي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نمو الجهاز التناسلي .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8- 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النمو الحسي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: هو نمو الحواس مثل السمع والبصر والتذوق والشم واللمس .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9- 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النمو الديني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: ويعني نمو الشعور الديني ونمو المفاهيم الدينية . 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10- 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النمو الأخلاقي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: ويعني وتطور مظاهر السلوك الأخلاقي وتعلم المبادئ والأخلاقية . </a:t>
            </a:r>
            <a:endParaRPr kumimoji="0" lang="ar-IQ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</p:txBody>
      </p:sp>
    </p:spTree>
  </p:cSld>
  <p:clrMapOvr>
    <a:masterClrMapping/>
  </p:clrMapOvr>
  <p:transition spd="med">
    <p:strips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71438" y="1071546"/>
          <a:ext cx="8929718" cy="5786454"/>
        </p:xfrm>
        <a:graphic>
          <a:graphicData uri="http://schemas.openxmlformats.org/drawingml/2006/table">
            <a:tbl>
              <a:tblPr rtl="1"/>
              <a:tblGrid>
                <a:gridCol w="1136938"/>
                <a:gridCol w="1743375"/>
                <a:gridCol w="1743375"/>
                <a:gridCol w="1519303"/>
                <a:gridCol w="1519303"/>
                <a:gridCol w="1267424"/>
              </a:tblGrid>
              <a:tr h="1735936">
                <a:tc rowSpan="4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 dirty="0">
                          <a:latin typeface="Calibri"/>
                          <a:ea typeface="Calibri"/>
                          <a:cs typeface="PT Bold Heading" pitchFamily="2" charset="-78"/>
                        </a:rPr>
                        <a:t>الشهر الأول</a:t>
                      </a:r>
                      <a:endParaRPr lang="en-US" sz="1050" b="0" dirty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>
                          <a:latin typeface="Calibri"/>
                          <a:ea typeface="Calibri"/>
                          <a:cs typeface="PT Bold Heading" pitchFamily="2" charset="-78"/>
                        </a:rPr>
                        <a:t>النمو الجسماني </a:t>
                      </a:r>
                      <a:endParaRPr lang="en-US" sz="1050" b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 dirty="0">
                          <a:latin typeface="Calibri"/>
                          <a:ea typeface="Calibri"/>
                          <a:cs typeface="PT Bold Heading" pitchFamily="2" charset="-78"/>
                        </a:rPr>
                        <a:t>عدم التحكم في حركة الأرجل </a:t>
                      </a:r>
                      <a:r>
                        <a:rPr lang="ar-IQ" sz="2000" b="0" dirty="0" err="1">
                          <a:latin typeface="Calibri"/>
                          <a:ea typeface="Calibri"/>
                          <a:cs typeface="PT Bold Heading" pitchFamily="2" charset="-78"/>
                        </a:rPr>
                        <a:t>و</a:t>
                      </a:r>
                      <a:r>
                        <a:rPr lang="ar-IQ" sz="2000" b="0" dirty="0">
                          <a:latin typeface="Calibri"/>
                          <a:ea typeface="Calibri"/>
                          <a:cs typeface="PT Bold Heading" pitchFamily="2" charset="-78"/>
                        </a:rPr>
                        <a:t> الأيدي </a:t>
                      </a:r>
                      <a:endParaRPr lang="en-US" sz="1050" b="0" dirty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>
                          <a:latin typeface="Calibri"/>
                          <a:ea typeface="Calibri"/>
                          <a:cs typeface="PT Bold Heading" pitchFamily="2" charset="-78"/>
                        </a:rPr>
                        <a:t>عدم الثبات الرأس اذ لم يتم تدعيمها بالأيدي </a:t>
                      </a:r>
                      <a:endParaRPr lang="en-US" sz="1050" b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>
                          <a:latin typeface="Calibri"/>
                          <a:ea typeface="Calibri"/>
                          <a:cs typeface="PT Bold Heading" pitchFamily="2" charset="-78"/>
                        </a:rPr>
                        <a:t>رؤية الأشياء لمسافة تصل الى 25 سم </a:t>
                      </a:r>
                      <a:endParaRPr lang="en-US" sz="1050" b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 dirty="0">
                          <a:latin typeface="Calibri"/>
                          <a:ea typeface="Calibri"/>
                          <a:cs typeface="PT Bold Heading" pitchFamily="2" charset="-78"/>
                        </a:rPr>
                        <a:t>حب الملاطفة والحنو بالاتصال الجلدي </a:t>
                      </a:r>
                      <a:endParaRPr lang="en-US" sz="1050" b="0" dirty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936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>
                          <a:latin typeface="Calibri"/>
                          <a:ea typeface="Calibri"/>
                          <a:cs typeface="PT Bold Heading" pitchFamily="2" charset="-78"/>
                        </a:rPr>
                        <a:t>النمو العقلي </a:t>
                      </a:r>
                      <a:endParaRPr lang="en-US" sz="1050" b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 dirty="0">
                          <a:latin typeface="Calibri"/>
                          <a:ea typeface="Calibri"/>
                          <a:cs typeface="PT Bold Heading" pitchFamily="2" charset="-78"/>
                        </a:rPr>
                        <a:t>تفضيل النظر </a:t>
                      </a:r>
                      <a:r>
                        <a:rPr lang="ar-IQ" sz="2000" b="0" dirty="0" err="1" smtClean="0">
                          <a:latin typeface="Calibri"/>
                          <a:ea typeface="Calibri"/>
                          <a:cs typeface="PT Bold Heading" pitchFamily="2" charset="-78"/>
                        </a:rPr>
                        <a:t>الى</a:t>
                      </a:r>
                      <a:r>
                        <a:rPr lang="ar-IQ" sz="2000" b="0" dirty="0" smtClean="0">
                          <a:latin typeface="Calibri"/>
                          <a:ea typeface="Calibri"/>
                          <a:cs typeface="PT Bold Heading" pitchFamily="2" charset="-78"/>
                        </a:rPr>
                        <a:t> </a:t>
                      </a:r>
                      <a:r>
                        <a:rPr lang="ar-IQ" sz="2000" b="0" dirty="0">
                          <a:latin typeface="Calibri"/>
                          <a:ea typeface="Calibri"/>
                          <a:cs typeface="PT Bold Heading" pitchFamily="2" charset="-78"/>
                        </a:rPr>
                        <a:t>الأشياء العلوية </a:t>
                      </a:r>
                      <a:endParaRPr lang="en-US" sz="1050" b="0" dirty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>
                          <a:latin typeface="Calibri"/>
                          <a:ea typeface="Calibri"/>
                          <a:cs typeface="PT Bold Heading" pitchFamily="2" charset="-78"/>
                        </a:rPr>
                        <a:t>الاستيقاظ ساعة من كل 10 ساعات </a:t>
                      </a:r>
                      <a:endParaRPr lang="en-US" sz="1050" b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 dirty="0">
                          <a:latin typeface="Calibri"/>
                          <a:ea typeface="Calibri"/>
                          <a:cs typeface="PT Bold Heading" pitchFamily="2" charset="-78"/>
                        </a:rPr>
                        <a:t>الإحساس </a:t>
                      </a:r>
                      <a:r>
                        <a:rPr lang="ar-IQ" sz="2000" b="0" dirty="0" smtClean="0">
                          <a:latin typeface="Calibri"/>
                          <a:ea typeface="Calibri"/>
                          <a:cs typeface="PT Bold Heading" pitchFamily="2" charset="-78"/>
                        </a:rPr>
                        <a:t>بمن </a:t>
                      </a:r>
                      <a:r>
                        <a:rPr lang="ar-IQ" sz="2000" b="0" dirty="0">
                          <a:latin typeface="Calibri"/>
                          <a:ea typeface="Calibri"/>
                          <a:cs typeface="PT Bold Heading" pitchFamily="2" charset="-78"/>
                        </a:rPr>
                        <a:t>يتقدم له الرعاية </a:t>
                      </a:r>
                      <a:endParaRPr lang="en-US" sz="1050" b="0" dirty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 dirty="0">
                          <a:latin typeface="Calibri"/>
                          <a:ea typeface="Calibri"/>
                          <a:cs typeface="PT Bold Heading" pitchFamily="2" charset="-78"/>
                        </a:rPr>
                        <a:t>معظم السلوك في هذه المرحلة لا إرادية  </a:t>
                      </a:r>
                      <a:endParaRPr lang="en-US" sz="1050" b="0" dirty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7291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>
                          <a:latin typeface="Calibri"/>
                          <a:ea typeface="Calibri"/>
                          <a:cs typeface="PT Bold Heading" pitchFamily="2" charset="-78"/>
                        </a:rPr>
                        <a:t>النمو اللغوي </a:t>
                      </a:r>
                      <a:endParaRPr lang="en-US" sz="1050" b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>
                          <a:latin typeface="Calibri"/>
                          <a:ea typeface="Calibri"/>
                          <a:cs typeface="PT Bold Heading" pitchFamily="2" charset="-78"/>
                        </a:rPr>
                        <a:t>الاستجابة للأصوات </a:t>
                      </a:r>
                      <a:endParaRPr lang="en-US" sz="1050" b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>
                          <a:latin typeface="Calibri"/>
                          <a:ea typeface="Calibri"/>
                          <a:cs typeface="PT Bold Heading" pitchFamily="2" charset="-78"/>
                        </a:rPr>
                        <a:t>بدء إحداث أصوات بسيطة </a:t>
                      </a:r>
                      <a:endParaRPr lang="en-US" sz="1050" b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 dirty="0">
                          <a:latin typeface="Calibri"/>
                          <a:ea typeface="Calibri"/>
                          <a:cs typeface="PT Bold Heading" pitchFamily="2" charset="-78"/>
                        </a:rPr>
                        <a:t>حب التحدث </a:t>
                      </a:r>
                      <a:r>
                        <a:rPr lang="ar-IQ" sz="2000" b="0" dirty="0" smtClean="0">
                          <a:latin typeface="Calibri"/>
                          <a:ea typeface="Calibri"/>
                          <a:cs typeface="PT Bold Heading" pitchFamily="2" charset="-78"/>
                        </a:rPr>
                        <a:t>إليه</a:t>
                      </a:r>
                      <a:endParaRPr lang="en-US" sz="1050" b="0" dirty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2000" b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7291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>
                          <a:latin typeface="Calibri"/>
                          <a:ea typeface="Calibri"/>
                          <a:cs typeface="PT Bold Heading" pitchFamily="2" charset="-78"/>
                        </a:rPr>
                        <a:t>النمو الاجتماعي </a:t>
                      </a:r>
                      <a:endParaRPr lang="en-US" sz="1050" b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>
                          <a:latin typeface="Calibri"/>
                          <a:ea typeface="Calibri"/>
                          <a:cs typeface="PT Bold Heading" pitchFamily="2" charset="-78"/>
                        </a:rPr>
                        <a:t>الاستمتاع بالاتصال العيني </a:t>
                      </a:r>
                      <a:endParaRPr lang="en-US" sz="1050" b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>
                          <a:latin typeface="Calibri"/>
                          <a:ea typeface="Calibri"/>
                          <a:cs typeface="PT Bold Heading" pitchFamily="2" charset="-78"/>
                        </a:rPr>
                        <a:t>الابتسام عند رؤية وجوه أشخاص </a:t>
                      </a:r>
                      <a:endParaRPr lang="en-US" sz="1050" b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0" dirty="0">
                          <a:latin typeface="Calibri"/>
                          <a:ea typeface="Calibri"/>
                          <a:cs typeface="PT Bold Heading" pitchFamily="2" charset="-78"/>
                        </a:rPr>
                        <a:t>معرفة صوت الأم والأب </a:t>
                      </a:r>
                      <a:endParaRPr lang="en-US" sz="1050" b="0" dirty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2000" b="0" dirty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0"/>
            <a:ext cx="9144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جدول مراحل نمو الإنسان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بالنسبة للنمو الجسماني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العقلي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اللغوي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الاجتماعي للأشهر الثلاثة الأولى </a:t>
            </a:r>
            <a:r>
              <a:rPr kumimoji="0" lang="ar-IQ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214283" y="1071546"/>
          <a:ext cx="8810643" cy="5629823"/>
        </p:xfrm>
        <a:graphic>
          <a:graphicData uri="http://schemas.openxmlformats.org/drawingml/2006/table">
            <a:tbl>
              <a:tblPr rtl="1"/>
              <a:tblGrid>
                <a:gridCol w="1121778"/>
                <a:gridCol w="1720128"/>
                <a:gridCol w="1720128"/>
                <a:gridCol w="1499043"/>
                <a:gridCol w="1499043"/>
                <a:gridCol w="1250523"/>
              </a:tblGrid>
              <a:tr h="1013121">
                <a:tc rowSpan="4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b="1">
                          <a:latin typeface="Calibri"/>
                          <a:ea typeface="Calibri"/>
                          <a:cs typeface="PT Bold Heading" pitchFamily="2" charset="-78"/>
                        </a:rPr>
                        <a:t>الشهر الثاني 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b="1">
                          <a:latin typeface="Calibri"/>
                          <a:ea typeface="Calibri"/>
                          <a:cs typeface="PT Bold Heading" pitchFamily="2" charset="-78"/>
                        </a:rPr>
                        <a:t>النمو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b="1">
                          <a:latin typeface="Calibri"/>
                          <a:ea typeface="Calibri"/>
                          <a:cs typeface="PT Bold Heading" pitchFamily="2" charset="-78"/>
                        </a:rPr>
                        <a:t>الجسماني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latin typeface="Calibri"/>
                          <a:ea typeface="Calibri"/>
                          <a:cs typeface="PT Bold Heading" pitchFamily="2" charset="-78"/>
                        </a:rPr>
                        <a:t>استرخاء العضلات ومرونتها الى حد ما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latin typeface="Calibri"/>
                          <a:ea typeface="Calibri"/>
                          <a:cs typeface="PT Bold Heading" pitchFamily="2" charset="-78"/>
                        </a:rPr>
                        <a:t>يستطيع رفع الرأس لزاوية 45 درجة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latin typeface="Calibri"/>
                          <a:ea typeface="Calibri"/>
                          <a:cs typeface="PT Bold Heading" pitchFamily="2" charset="-78"/>
                        </a:rPr>
                        <a:t>يبدأ في فرد أصابع الأيدي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latin typeface="Calibri"/>
                          <a:ea typeface="Calibri"/>
                          <a:cs typeface="PT Bold Heading" pitchFamily="2" charset="-78"/>
                        </a:rPr>
                        <a:t>يتعقب بنظرة الأشياء المتحركة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681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b="1">
                          <a:latin typeface="Calibri"/>
                          <a:ea typeface="Calibri"/>
                          <a:cs typeface="PT Bold Heading" pitchFamily="2" charset="-78"/>
                        </a:rPr>
                        <a:t>النمو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b="1">
                          <a:latin typeface="Calibri"/>
                          <a:ea typeface="Calibri"/>
                          <a:cs typeface="PT Bold Heading" pitchFamily="2" charset="-78"/>
                        </a:rPr>
                        <a:t>العقلي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latin typeface="Calibri"/>
                          <a:ea typeface="Calibri"/>
                          <a:cs typeface="PT Bold Heading" pitchFamily="2" charset="-78"/>
                        </a:rPr>
                        <a:t>يبدا في ربط البكاء باحتياجاته ويكف عنه بمجرد انقضاء الحاجة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latin typeface="Calibri"/>
                          <a:ea typeface="Calibri"/>
                          <a:cs typeface="PT Bold Heading" pitchFamily="2" charset="-78"/>
                        </a:rPr>
                        <a:t>احتجاج (في صورة بكاء) اذا لم تقتضي متطلباته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latin typeface="Calibri"/>
                          <a:ea typeface="Calibri"/>
                          <a:cs typeface="PT Bold Heading" pitchFamily="2" charset="-78"/>
                        </a:rPr>
                        <a:t>يحتاج الى تحفيز مرئي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681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b="1">
                          <a:latin typeface="Calibri"/>
                          <a:ea typeface="Calibri"/>
                          <a:cs typeface="PT Bold Heading" pitchFamily="2" charset="-78"/>
                        </a:rPr>
                        <a:t>النمو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b="1">
                          <a:latin typeface="Calibri"/>
                          <a:ea typeface="Calibri"/>
                          <a:cs typeface="PT Bold Heading" pitchFamily="2" charset="-78"/>
                        </a:rPr>
                        <a:t>اللغوي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latin typeface="Calibri"/>
                          <a:ea typeface="Calibri"/>
                          <a:cs typeface="PT Bold Heading" pitchFamily="2" charset="-78"/>
                        </a:rPr>
                        <a:t>يصدر أصوات لها نغمة هادئة مثل سجع الحمام او نغمة حادة مثل الصراخ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latin typeface="Calibri"/>
                          <a:ea typeface="Calibri"/>
                          <a:cs typeface="PT Bold Heading" pitchFamily="2" charset="-78"/>
                        </a:rPr>
                        <a:t>يبدا في تكوين المشاعر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 dirty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18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681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b="1">
                          <a:latin typeface="Calibri"/>
                          <a:ea typeface="Calibri"/>
                          <a:cs typeface="PT Bold Heading" pitchFamily="2" charset="-78"/>
                        </a:rPr>
                        <a:t>النمو الاجتماعي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latin typeface="Calibri"/>
                          <a:ea typeface="Calibri"/>
                          <a:cs typeface="PT Bold Heading" pitchFamily="2" charset="-78"/>
                        </a:rPr>
                        <a:t>دراسة الوجوه التي توجد من حوله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latin typeface="Calibri"/>
                          <a:ea typeface="Calibri"/>
                          <a:cs typeface="PT Bold Heading" pitchFamily="2" charset="-78"/>
                        </a:rPr>
                        <a:t>تبدا ملامح الشخصية في الظهور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>
                          <a:latin typeface="Calibri"/>
                          <a:ea typeface="Calibri"/>
                          <a:cs typeface="PT Bold Heading" pitchFamily="2" charset="-78"/>
                        </a:rPr>
                        <a:t>اكون الحالات المزاجية من اتصاله بالاخرين</a:t>
                      </a:r>
                      <a:endParaRPr lang="en-US" sz="1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800" dirty="0">
                          <a:latin typeface="Calibri"/>
                          <a:ea typeface="Calibri"/>
                          <a:cs typeface="PT Bold Heading" pitchFamily="2" charset="-78"/>
                        </a:rPr>
                        <a:t>الابتسامة للغير</a:t>
                      </a:r>
                      <a:endParaRPr lang="en-US" sz="1000" dirty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-214346" y="0"/>
            <a:ext cx="94291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جدول مراحل نمو الإنسان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بالنسبة للنمو الجسماني </a:t>
            </a:r>
            <a:r>
              <a:rPr kumimoji="0" lang="ar-IQ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IQ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العقلي </a:t>
            </a:r>
            <a:r>
              <a:rPr kumimoji="0" lang="ar-IQ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IQ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اللغوي </a:t>
            </a:r>
            <a:r>
              <a:rPr kumimoji="0" lang="ar-IQ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IQ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الاجتماعي للأشهر الثلاثة الأولى 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214282" y="1071546"/>
          <a:ext cx="8810644" cy="5713108"/>
        </p:xfrm>
        <a:graphic>
          <a:graphicData uri="http://schemas.openxmlformats.org/drawingml/2006/table">
            <a:tbl>
              <a:tblPr rtl="1"/>
              <a:tblGrid>
                <a:gridCol w="1121777"/>
                <a:gridCol w="1720128"/>
                <a:gridCol w="1720128"/>
                <a:gridCol w="1499044"/>
                <a:gridCol w="1499044"/>
                <a:gridCol w="1250523"/>
              </a:tblGrid>
              <a:tr h="1393041">
                <a:tc rowSpan="4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 dirty="0">
                          <a:latin typeface="Calibri"/>
                          <a:ea typeface="Calibri"/>
                          <a:cs typeface="PT Bold Heading" pitchFamily="2" charset="-78"/>
                        </a:rPr>
                        <a:t>الشهر الثالث </a:t>
                      </a:r>
                      <a:endParaRPr lang="en-US" sz="1050" dirty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>
                          <a:latin typeface="Calibri"/>
                          <a:ea typeface="Calibri"/>
                          <a:cs typeface="PT Bold Heading" pitchFamily="2" charset="-78"/>
                        </a:rPr>
                        <a:t>النمو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>
                          <a:latin typeface="Calibri"/>
                          <a:ea typeface="Calibri"/>
                          <a:cs typeface="PT Bold Heading" pitchFamily="2" charset="-78"/>
                        </a:rPr>
                        <a:t>الجسماني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>
                          <a:latin typeface="Calibri"/>
                          <a:ea typeface="Calibri"/>
                          <a:cs typeface="PT Bold Heading" pitchFamily="2" charset="-78"/>
                        </a:rPr>
                        <a:t>يستطيع مد إطرافه 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dirty="0">
                          <a:latin typeface="Calibri"/>
                          <a:ea typeface="Calibri"/>
                          <a:cs typeface="PT Bold Heading" pitchFamily="2" charset="-78"/>
                        </a:rPr>
                        <a:t>تحريك الجسم من </a:t>
                      </a:r>
                      <a:r>
                        <a:rPr lang="ar-IQ" sz="2000" dirty="0" smtClean="0">
                          <a:latin typeface="Calibri"/>
                          <a:ea typeface="Calibri"/>
                          <a:cs typeface="PT Bold Heading" pitchFamily="2" charset="-78"/>
                        </a:rPr>
                        <a:t>النوم </a:t>
                      </a:r>
                      <a:r>
                        <a:rPr lang="ar-IQ" sz="2000" dirty="0">
                          <a:latin typeface="Calibri"/>
                          <a:ea typeface="Calibri"/>
                          <a:cs typeface="PT Bold Heading" pitchFamily="2" charset="-78"/>
                        </a:rPr>
                        <a:t>على الظهر </a:t>
                      </a:r>
                      <a:r>
                        <a:rPr lang="ar-IQ" sz="2000" dirty="0" err="1">
                          <a:latin typeface="Calibri"/>
                          <a:ea typeface="Calibri"/>
                          <a:cs typeface="PT Bold Heading" pitchFamily="2" charset="-78"/>
                        </a:rPr>
                        <a:t>الى</a:t>
                      </a:r>
                      <a:r>
                        <a:rPr lang="ar-IQ" sz="2000" dirty="0">
                          <a:latin typeface="Calibri"/>
                          <a:ea typeface="Calibri"/>
                          <a:cs typeface="PT Bold Heading" pitchFamily="2" charset="-78"/>
                        </a:rPr>
                        <a:t> الجانب </a:t>
                      </a:r>
                      <a:endParaRPr lang="en-US" sz="1050" dirty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>
                          <a:latin typeface="Calibri"/>
                          <a:ea typeface="Calibri"/>
                          <a:cs typeface="PT Bold Heading" pitchFamily="2" charset="-78"/>
                        </a:rPr>
                        <a:t>رفع ألراس لأعلى كأنه يبحث عن شيء 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>
                          <a:latin typeface="Calibri"/>
                          <a:ea typeface="Calibri"/>
                          <a:cs typeface="PT Bold Heading" pitchFamily="2" charset="-78"/>
                        </a:rPr>
                        <a:t>اللعب بالأيدي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694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>
                          <a:latin typeface="Calibri"/>
                          <a:ea typeface="Calibri"/>
                          <a:cs typeface="PT Bold Heading" pitchFamily="2" charset="-78"/>
                        </a:rPr>
                        <a:t>النمو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>
                          <a:latin typeface="Calibri"/>
                          <a:ea typeface="Calibri"/>
                          <a:cs typeface="PT Bold Heading" pitchFamily="2" charset="-78"/>
                        </a:rPr>
                        <a:t>العقلي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>
                          <a:latin typeface="Calibri"/>
                          <a:ea typeface="Calibri"/>
                          <a:cs typeface="PT Bold Heading" pitchFamily="2" charset="-78"/>
                        </a:rPr>
                        <a:t>يعي السبب وتأثيره 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>
                          <a:latin typeface="Calibri"/>
                          <a:ea typeface="Calibri"/>
                          <a:cs typeface="PT Bold Heading" pitchFamily="2" charset="-78"/>
                        </a:rPr>
                        <a:t>يكتشف الأيدي و الأرجل 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dirty="0">
                          <a:latin typeface="Calibri"/>
                          <a:ea typeface="Calibri"/>
                          <a:cs typeface="PT Bold Heading" pitchFamily="2" charset="-78"/>
                        </a:rPr>
                        <a:t>انجذاب انتباهه للصورة المتضادة</a:t>
                      </a:r>
                      <a:endParaRPr lang="en-US" sz="1050" dirty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2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7388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>
                          <a:latin typeface="Calibri"/>
                          <a:ea typeface="Calibri"/>
                          <a:cs typeface="PT Bold Heading" pitchFamily="2" charset="-78"/>
                        </a:rPr>
                        <a:t>النمو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>
                          <a:latin typeface="Calibri"/>
                          <a:ea typeface="Calibri"/>
                          <a:cs typeface="PT Bold Heading" pitchFamily="2" charset="-78"/>
                        </a:rPr>
                        <a:t>اللغوي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>
                          <a:latin typeface="Calibri"/>
                          <a:ea typeface="Calibri"/>
                          <a:cs typeface="PT Bold Heading" pitchFamily="2" charset="-78"/>
                        </a:rPr>
                        <a:t>يبدأ في إصدار أصوات طويلة مركبة 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>
                          <a:latin typeface="Calibri"/>
                          <a:ea typeface="Calibri"/>
                          <a:cs typeface="PT Bold Heading" pitchFamily="2" charset="-78"/>
                        </a:rPr>
                        <a:t>يبدأ في الضحك 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>
                          <a:latin typeface="Calibri"/>
                          <a:ea typeface="Calibri"/>
                          <a:cs typeface="PT Bold Heading" pitchFamily="2" charset="-78"/>
                        </a:rPr>
                        <a:t>تكون نغمات صوتية مختلفة للبكاء باختلاف حاجاته ومتطلباته 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IQ" sz="200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3041">
                <a:tc vMerge="1"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b="1">
                          <a:latin typeface="Calibri"/>
                          <a:ea typeface="Calibri"/>
                          <a:cs typeface="PT Bold Heading" pitchFamily="2" charset="-78"/>
                        </a:rPr>
                        <a:t>النمو الاجتماعي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>
                          <a:latin typeface="Calibri"/>
                          <a:ea typeface="Calibri"/>
                          <a:cs typeface="PT Bold Heading" pitchFamily="2" charset="-78"/>
                        </a:rPr>
                        <a:t>الضحك أمام وجوه الأشخاص 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>
                          <a:latin typeface="Calibri"/>
                          <a:ea typeface="Calibri"/>
                          <a:cs typeface="PT Bold Heading" pitchFamily="2" charset="-78"/>
                        </a:rPr>
                        <a:t>يبدأ في التمييز بين وجوه الأب والأم والإغراب  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>
                          <a:latin typeface="Calibri"/>
                          <a:ea typeface="Calibri"/>
                          <a:cs typeface="PT Bold Heading" pitchFamily="2" charset="-78"/>
                        </a:rPr>
                        <a:t>يكف عن البكاء عندما تدخل الحجرة </a:t>
                      </a:r>
                      <a:endParaRPr lang="en-US" sz="105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2000" dirty="0">
                          <a:latin typeface="Calibri"/>
                          <a:ea typeface="Calibri"/>
                          <a:cs typeface="PT Bold Heading" pitchFamily="2" charset="-78"/>
                        </a:rPr>
                        <a:t>يبدأ في الاتصال العيني </a:t>
                      </a:r>
                      <a:endParaRPr lang="en-US" sz="1050" dirty="0">
                        <a:latin typeface="Calibri"/>
                        <a:ea typeface="Calibri"/>
                        <a:cs typeface="PT Bold Heading" pitchFamily="2" charset="-78"/>
                      </a:endParaRPr>
                    </a:p>
                  </a:txBody>
                  <a:tcPr marL="39428" marR="394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-71470" y="0"/>
            <a:ext cx="912782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جدول مراحل نمو الإنسان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بالنسبة للنمو الجسماني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و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العقلي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و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اللغوي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و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الاجتماعي للأشهر الثلاثة الأولى </a:t>
            </a:r>
            <a:r>
              <a:rPr kumimoji="0" lang="ar-IQ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: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IQ" sz="1800" b="1" dirty="0" smtClean="0">
                <a:cs typeface="PT Bold Heading" pitchFamily="2" charset="-78"/>
              </a:rPr>
              <a:t>المراحل العمرية</a:t>
            </a:r>
            <a:endParaRPr lang="en-US" sz="1800" dirty="0" smtClean="0">
              <a:cs typeface="PT Bold Heading" pitchFamily="2" charset="-78"/>
            </a:endParaRPr>
          </a:p>
          <a:p>
            <a:pPr algn="just">
              <a:buNone/>
            </a:pPr>
            <a:r>
              <a:rPr lang="ar-IQ" sz="1800" b="1" dirty="0" smtClean="0">
                <a:cs typeface="PT Bold Heading" pitchFamily="2" charset="-78"/>
              </a:rPr>
              <a:t>المرحلة الحسية الحركية </a:t>
            </a:r>
            <a:r>
              <a:rPr lang="ar-IQ" sz="1800" b="1" dirty="0" err="1" smtClean="0">
                <a:cs typeface="PT Bold Heading" pitchFamily="2" charset="-78"/>
              </a:rPr>
              <a:t>او</a:t>
            </a:r>
            <a:r>
              <a:rPr lang="ar-IQ" sz="1800" b="1" dirty="0" smtClean="0">
                <a:cs typeface="PT Bold Heading" pitchFamily="2" charset="-78"/>
              </a:rPr>
              <a:t> الحس حركية</a:t>
            </a:r>
            <a:endParaRPr lang="en-US" sz="1800" dirty="0" smtClean="0">
              <a:cs typeface="PT Bold Heading" pitchFamily="2" charset="-78"/>
            </a:endParaRPr>
          </a:p>
          <a:p>
            <a:pPr algn="just">
              <a:buNone/>
            </a:pPr>
            <a:r>
              <a:rPr lang="ar-IQ" sz="1800" dirty="0" smtClean="0">
                <a:cs typeface="PT Bold Heading" pitchFamily="2" charset="-78"/>
              </a:rPr>
              <a:t>يولد الإنسان </a:t>
            </a:r>
            <a:r>
              <a:rPr lang="ar-IQ" sz="1800" dirty="0" err="1" smtClean="0">
                <a:cs typeface="PT Bold Heading" pitchFamily="2" charset="-78"/>
              </a:rPr>
              <a:t>و</a:t>
            </a:r>
            <a:r>
              <a:rPr lang="ar-IQ" sz="1800" dirty="0" smtClean="0">
                <a:cs typeface="PT Bold Heading" pitchFamily="2" charset="-78"/>
              </a:rPr>
              <a:t> وزنة 3,5 كغم ويبلغ طول جسمه من 40 -50 سم ويكون حجم </a:t>
            </a:r>
            <a:r>
              <a:rPr lang="ar-IQ" sz="1800" dirty="0" err="1" smtClean="0">
                <a:cs typeface="PT Bold Heading" pitchFamily="2" charset="-78"/>
              </a:rPr>
              <a:t>راس</a:t>
            </a:r>
            <a:r>
              <a:rPr lang="ar-IQ" sz="1800" dirty="0" smtClean="0">
                <a:cs typeface="PT Bold Heading" pitchFamily="2" charset="-78"/>
              </a:rPr>
              <a:t> ربع طول جسمه وسميت هذه المرحلة بهذا الاسم لأنها تقوم وتنفذ على الناحية الحركية والحسية . </a:t>
            </a:r>
            <a:endParaRPr lang="en-US" sz="1800" dirty="0" smtClean="0">
              <a:cs typeface="PT Bold Heading" pitchFamily="2" charset="-78"/>
            </a:endParaRPr>
          </a:p>
          <a:p>
            <a:pPr algn="just">
              <a:buNone/>
            </a:pPr>
            <a:r>
              <a:rPr lang="ar-IQ" sz="1800" b="1" dirty="0" smtClean="0">
                <a:cs typeface="PT Bold Heading" pitchFamily="2" charset="-78"/>
              </a:rPr>
              <a:t>هذه المرحلة تنقسم </a:t>
            </a:r>
            <a:r>
              <a:rPr lang="ar-IQ" sz="1800" b="1" dirty="0" err="1" smtClean="0">
                <a:cs typeface="PT Bold Heading" pitchFamily="2" charset="-78"/>
              </a:rPr>
              <a:t>الى</a:t>
            </a:r>
            <a:r>
              <a:rPr lang="ar-IQ" sz="1800" b="1" dirty="0" smtClean="0">
                <a:cs typeface="PT Bold Heading" pitchFamily="2" charset="-78"/>
              </a:rPr>
              <a:t> ستة مراحل فرعية :- </a:t>
            </a:r>
            <a:endParaRPr lang="en-US" sz="1800" dirty="0" smtClean="0">
              <a:cs typeface="PT Bold Heading" pitchFamily="2" charset="-78"/>
            </a:endParaRPr>
          </a:p>
          <a:p>
            <a:pPr algn="just">
              <a:buNone/>
            </a:pPr>
            <a:r>
              <a:rPr lang="ar-IQ" sz="1800" b="1" dirty="0" smtClean="0">
                <a:cs typeface="PT Bold Heading" pitchFamily="2" charset="-78"/>
              </a:rPr>
              <a:t>أ- الفترة الأولى ( الأفعال المنعكسة صفر –شهر) </a:t>
            </a:r>
            <a:endParaRPr lang="en-US" sz="1800" dirty="0" smtClean="0">
              <a:cs typeface="PT Bold Heading" pitchFamily="2" charset="-78"/>
            </a:endParaRPr>
          </a:p>
          <a:p>
            <a:pPr algn="just">
              <a:buNone/>
            </a:pPr>
            <a:r>
              <a:rPr lang="ar-IQ" sz="1800" dirty="0" smtClean="0">
                <a:cs typeface="PT Bold Heading" pitchFamily="2" charset="-78"/>
              </a:rPr>
              <a:t>تتميز بالأفعال والحركات التي يقوم </a:t>
            </a:r>
            <a:r>
              <a:rPr lang="ar-IQ" sz="1800" dirty="0" err="1" smtClean="0">
                <a:cs typeface="PT Bold Heading" pitchFamily="2" charset="-78"/>
              </a:rPr>
              <a:t>بها</a:t>
            </a:r>
            <a:r>
              <a:rPr lang="ar-IQ" sz="1800" dirty="0" smtClean="0">
                <a:cs typeface="PT Bold Heading" pitchFamily="2" charset="-78"/>
              </a:rPr>
              <a:t> الوليد خلال الشهر الأول فهي حركات عشوائية أفعال منعكسة كالقبض على أشياء </a:t>
            </a:r>
            <a:r>
              <a:rPr lang="ar-IQ" sz="1800" dirty="0" err="1" smtClean="0">
                <a:cs typeface="PT Bold Heading" pitchFamily="2" charset="-78"/>
              </a:rPr>
              <a:t>و</a:t>
            </a:r>
            <a:r>
              <a:rPr lang="ar-IQ" sz="1800" dirty="0" smtClean="0">
                <a:cs typeface="PT Bold Heading" pitchFamily="2" charset="-78"/>
              </a:rPr>
              <a:t> المص </a:t>
            </a:r>
            <a:r>
              <a:rPr lang="ar-IQ" sz="1800" dirty="0" err="1" smtClean="0">
                <a:cs typeface="PT Bold Heading" pitchFamily="2" charset="-78"/>
              </a:rPr>
              <a:t>و</a:t>
            </a:r>
            <a:r>
              <a:rPr lang="ar-IQ" sz="1800" dirty="0" smtClean="0">
                <a:cs typeface="PT Bold Heading" pitchFamily="2" charset="-78"/>
              </a:rPr>
              <a:t> الصراخ . </a:t>
            </a:r>
            <a:endParaRPr lang="en-US" sz="1800" dirty="0" smtClean="0">
              <a:cs typeface="PT Bold Heading" pitchFamily="2" charset="-78"/>
            </a:endParaRPr>
          </a:p>
          <a:p>
            <a:pPr algn="just">
              <a:buNone/>
            </a:pPr>
            <a:r>
              <a:rPr lang="ar-IQ" sz="1800" b="1" dirty="0" smtClean="0">
                <a:cs typeface="PT Bold Heading" pitchFamily="2" charset="-78"/>
              </a:rPr>
              <a:t>ب- الفترة الثانية (من 1 -4 شهر) </a:t>
            </a:r>
            <a:endParaRPr lang="en-US" sz="1800" dirty="0" smtClean="0">
              <a:cs typeface="PT Bold Heading" pitchFamily="2" charset="-78"/>
            </a:endParaRPr>
          </a:p>
          <a:p>
            <a:pPr algn="just">
              <a:buNone/>
            </a:pPr>
            <a:r>
              <a:rPr lang="ar-IQ" sz="1800" dirty="0" smtClean="0">
                <a:cs typeface="PT Bold Heading" pitchFamily="2" charset="-78"/>
              </a:rPr>
              <a:t>تتميز هذه الفترة بان الإنسان يأتي بأفعال بسيطة هدتها التكرار . ويعتقد الإنسان انه شخص غير منفصل عن أمه مع </a:t>
            </a:r>
            <a:r>
              <a:rPr lang="ar-IQ" sz="1800" dirty="0" err="1" smtClean="0">
                <a:cs typeface="PT Bold Heading" pitchFamily="2" charset="-78"/>
              </a:rPr>
              <a:t>ان</a:t>
            </a:r>
            <a:r>
              <a:rPr lang="ar-IQ" sz="1800" dirty="0" smtClean="0">
                <a:cs typeface="PT Bold Heading" pitchFamily="2" charset="-78"/>
              </a:rPr>
              <a:t> أمه جزء من العالم الخارجي , </a:t>
            </a:r>
            <a:r>
              <a:rPr lang="ar-IQ" sz="1800" dirty="0" err="1" smtClean="0">
                <a:cs typeface="PT Bold Heading" pitchFamily="2" charset="-78"/>
              </a:rPr>
              <a:t>اي</a:t>
            </a:r>
            <a:r>
              <a:rPr lang="ar-IQ" sz="1800" dirty="0" smtClean="0">
                <a:cs typeface="PT Bold Heading" pitchFamily="2" charset="-78"/>
              </a:rPr>
              <a:t> انه لا يميز بيت الذات والعالم الخارجي . </a:t>
            </a:r>
            <a:endParaRPr lang="en-US" sz="1800" dirty="0" smtClean="0">
              <a:cs typeface="PT Bold Heading" pitchFamily="2" charset="-78"/>
            </a:endParaRPr>
          </a:p>
          <a:p>
            <a:pPr algn="just">
              <a:buNone/>
            </a:pPr>
            <a:r>
              <a:rPr lang="ar-IQ" sz="1800" b="1" dirty="0" smtClean="0">
                <a:cs typeface="PT Bold Heading" pitchFamily="2" charset="-78"/>
              </a:rPr>
              <a:t>ج – الفترة الثالثة ( من 4 -6 </a:t>
            </a:r>
            <a:r>
              <a:rPr lang="ar-IQ" sz="1800" b="1" dirty="0" err="1" smtClean="0">
                <a:cs typeface="PT Bold Heading" pitchFamily="2" charset="-78"/>
              </a:rPr>
              <a:t>اشهر</a:t>
            </a:r>
            <a:r>
              <a:rPr lang="ar-IQ" sz="1800" b="1" dirty="0" smtClean="0">
                <a:cs typeface="PT Bold Heading" pitchFamily="2" charset="-78"/>
              </a:rPr>
              <a:t> ) </a:t>
            </a:r>
            <a:endParaRPr lang="en-US" sz="1800" dirty="0" smtClean="0">
              <a:cs typeface="PT Bold Heading" pitchFamily="2" charset="-78"/>
            </a:endParaRPr>
          </a:p>
          <a:p>
            <a:pPr algn="just">
              <a:buNone/>
            </a:pPr>
            <a:r>
              <a:rPr lang="ar-IQ" sz="1800" dirty="0" smtClean="0">
                <a:cs typeface="PT Bold Heading" pitchFamily="2" charset="-78"/>
              </a:rPr>
              <a:t>يقوم الإنسان بحركة </a:t>
            </a:r>
            <a:r>
              <a:rPr lang="ar-IQ" sz="1800" dirty="0" err="1" smtClean="0">
                <a:cs typeface="PT Bold Heading" pitchFamily="2" charset="-78"/>
              </a:rPr>
              <a:t>او</a:t>
            </a:r>
            <a:r>
              <a:rPr lang="ar-IQ" sz="1800" dirty="0" smtClean="0">
                <a:cs typeface="PT Bold Heading" pitchFamily="2" charset="-78"/>
              </a:rPr>
              <a:t> فعل ما ( مثل حمل الوسادة برجله ثم سقوطها وهذا تعبير النتيجة مثيرا ومصدرا للراحة والرضي عند الإنسان </a:t>
            </a:r>
            <a:endParaRPr lang="en-US" sz="1800" dirty="0" smtClean="0">
              <a:cs typeface="PT Bold Heading" pitchFamily="2" charset="-78"/>
            </a:endParaRPr>
          </a:p>
          <a:p>
            <a:pPr algn="just">
              <a:buNone/>
            </a:pPr>
            <a:r>
              <a:rPr lang="ar-IQ" sz="1800" b="1" dirty="0" smtClean="0">
                <a:cs typeface="PT Bold Heading" pitchFamily="2" charset="-78"/>
              </a:rPr>
              <a:t>د – الفترة الرابعة ( من 7 10 شهور) </a:t>
            </a:r>
            <a:endParaRPr lang="en-US" sz="1800" dirty="0" smtClean="0">
              <a:cs typeface="PT Bold Heading" pitchFamily="2" charset="-78"/>
            </a:endParaRPr>
          </a:p>
          <a:p>
            <a:pPr algn="just">
              <a:buNone/>
            </a:pPr>
            <a:r>
              <a:rPr lang="ar-IQ" sz="1800" dirty="0" smtClean="0">
                <a:cs typeface="PT Bold Heading" pitchFamily="2" charset="-78"/>
              </a:rPr>
              <a:t>يبدأ الإنسان بحل مشكلاته البسيطة مثل ركل الوسادة ليحصل على اللعبة المخبأة تحت الوسادة . </a:t>
            </a:r>
            <a:endParaRPr lang="en-US" sz="1800" dirty="0" smtClean="0">
              <a:cs typeface="PT Bold Heading" pitchFamily="2" charset="-78"/>
            </a:endParaRPr>
          </a:p>
          <a:p>
            <a:pPr algn="just">
              <a:buNone/>
            </a:pPr>
            <a:r>
              <a:rPr lang="ar-IQ" sz="1800" b="1" dirty="0" smtClean="0">
                <a:cs typeface="PT Bold Heading" pitchFamily="2" charset="-78"/>
              </a:rPr>
              <a:t>هـ - الفترة الخامسة ( من 11 – 18 شهرا) </a:t>
            </a:r>
            <a:endParaRPr lang="en-US" sz="1800" dirty="0" smtClean="0">
              <a:cs typeface="PT Bold Heading" pitchFamily="2" charset="-78"/>
            </a:endParaRPr>
          </a:p>
          <a:p>
            <a:pPr algn="just">
              <a:buNone/>
            </a:pPr>
            <a:r>
              <a:rPr lang="ar-IQ" sz="1800" dirty="0" smtClean="0">
                <a:cs typeface="PT Bold Heading" pitchFamily="2" charset="-78"/>
              </a:rPr>
              <a:t>الإنسان يميز نفسه بأنه منفصلا عن العالم الخارجي . </a:t>
            </a:r>
            <a:endParaRPr lang="en-US" sz="1800" dirty="0" smtClean="0">
              <a:cs typeface="PT Bold Heading" pitchFamily="2" charset="-78"/>
            </a:endParaRPr>
          </a:p>
          <a:p>
            <a:pPr algn="just">
              <a:buNone/>
            </a:pPr>
            <a:r>
              <a:rPr lang="ar-IQ" sz="1800" b="1" dirty="0" smtClean="0">
                <a:cs typeface="PT Bold Heading" pitchFamily="2" charset="-78"/>
              </a:rPr>
              <a:t>و – الفترة السادسة ( من 18 – 24 شهرا ) </a:t>
            </a:r>
            <a:endParaRPr lang="en-US" sz="1800" dirty="0" smtClean="0">
              <a:cs typeface="PT Bold Heading" pitchFamily="2" charset="-78"/>
            </a:endParaRPr>
          </a:p>
          <a:p>
            <a:pPr algn="just">
              <a:buNone/>
            </a:pPr>
            <a:r>
              <a:rPr lang="ar-IQ" sz="1800" dirty="0" smtClean="0">
                <a:cs typeface="PT Bold Heading" pitchFamily="2" charset="-78"/>
              </a:rPr>
              <a:t>إدراك الإنسان لتحول الأشياء من مكان </a:t>
            </a:r>
            <a:r>
              <a:rPr lang="ar-IQ" sz="1800" dirty="0" err="1" smtClean="0">
                <a:cs typeface="PT Bold Heading" pitchFamily="2" charset="-78"/>
              </a:rPr>
              <a:t>الى</a:t>
            </a:r>
            <a:r>
              <a:rPr lang="ar-IQ" sz="1800" dirty="0" smtClean="0">
                <a:cs typeface="PT Bold Heading" pitchFamily="2" charset="-78"/>
              </a:rPr>
              <a:t> </a:t>
            </a:r>
            <a:r>
              <a:rPr lang="ar-IQ" sz="1800" dirty="0" err="1" smtClean="0">
                <a:cs typeface="PT Bold Heading" pitchFamily="2" charset="-78"/>
              </a:rPr>
              <a:t>اخر</a:t>
            </a:r>
            <a:r>
              <a:rPr lang="ar-IQ" sz="1800" dirty="0" smtClean="0">
                <a:cs typeface="PT Bold Heading" pitchFamily="2" charset="-78"/>
              </a:rPr>
              <a:t> ( الليل – النهار ) , تقليد الآخرين باللفظ </a:t>
            </a:r>
            <a:r>
              <a:rPr lang="ar-IQ" sz="1800" dirty="0" err="1" smtClean="0">
                <a:cs typeface="PT Bold Heading" pitchFamily="2" charset="-78"/>
              </a:rPr>
              <a:t>و</a:t>
            </a:r>
            <a:r>
              <a:rPr lang="ar-IQ" sz="1800" dirty="0" smtClean="0">
                <a:cs typeface="PT Bold Heading" pitchFamily="2" charset="-78"/>
              </a:rPr>
              <a:t> الأفعال   وكل إنسان يقابله هو ليس (بابا)  </a:t>
            </a:r>
            <a:endParaRPr lang="en-US" sz="1800" dirty="0" smtClean="0">
              <a:cs typeface="PT Bold Heading" pitchFamily="2" charset="-78"/>
            </a:endParaRPr>
          </a:p>
          <a:p>
            <a:pPr algn="just">
              <a:buNone/>
            </a:pPr>
            <a:r>
              <a:rPr lang="en-US" sz="1800" dirty="0" smtClean="0">
                <a:cs typeface="PT Bold Heading" pitchFamily="2" charset="-78"/>
              </a:rPr>
              <a:t> </a:t>
            </a:r>
          </a:p>
          <a:p>
            <a:pPr algn="just">
              <a:buNone/>
            </a:pPr>
            <a:endParaRPr lang="ar-IQ" sz="1800" dirty="0">
              <a:cs typeface="PT Bold Heading" pitchFamily="2" charset="-7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نمو وتطور الإنسان في السنوات ما قبل المدرسة  (2 – 5 سنوات)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بداية اكتساب الخبرة من خلال الحواس ( لان الإنسان يمشي ويتكلم )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(من 5 – 7 سنوات )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بداية تكوين مفاهيم أكثر وضوحا وفهم الإنسان مازال من خلال الإدراك الظاهري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( من 7 – 12 سنوات )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تتمثل هذه المرحلة في المدرسة الابتدائية يعيش الإنسان الواقع الحاضر فقط لأنه مازال يتعلم .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(من 12 – سن المراهقة)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قدره الفرد في هذه المرحلة التميز بين الواقع </a:t>
            </a:r>
            <a:r>
              <a:rPr kumimoji="0" lang="ar-IQ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و</a:t>
            </a:r>
            <a:r>
              <a:rPr kumimoji="0" lang="ar-IQ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المستقبل وبإمكانه يخطط ويضع فروض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التغيرات الحسية في الحجم والطول والوزن والشكل 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التغيرات في بناء الجسم </a:t>
            </a:r>
            <a:r>
              <a:rPr kumimoji="0" lang="ar-IQ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و</a:t>
            </a:r>
            <a:r>
              <a:rPr kumimoji="0" lang="ar-IQ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PT Bold Heading" pitchFamily="2" charset="-78"/>
              </a:rPr>
              <a:t> العضلات </a:t>
            </a:r>
            <a:endParaRPr kumimoji="0" lang="ar-IQ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PT Bold Heading" pitchFamily="2" charset="-78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</TotalTime>
  <Words>1104</Words>
  <Application>Microsoft Office PowerPoint</Application>
  <PresentationFormat>عرض على الشاشة (3:4)‏</PresentationFormat>
  <Paragraphs>130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رحلة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Company>By DR.Ahmed Saker 2o1O 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مظاهر النمو والتطور الحركي للإنسان  واجب مقدم من قبل حسين محمد ناجي اياد علي حسين</dc:title>
  <dc:creator>AYAD</dc:creator>
  <cp:lastModifiedBy>vostro</cp:lastModifiedBy>
  <cp:revision>8</cp:revision>
  <dcterms:created xsi:type="dcterms:W3CDTF">2014-11-25T13:56:07Z</dcterms:created>
  <dcterms:modified xsi:type="dcterms:W3CDTF">2015-10-24T12:46:05Z</dcterms:modified>
</cp:coreProperties>
</file>