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3" r:id="rId15"/>
    <p:sldId id="284" r:id="rId16"/>
    <p:sldId id="269" r:id="rId17"/>
    <p:sldId id="270" r:id="rId18"/>
    <p:sldId id="271" r:id="rId19"/>
    <p:sldId id="272" r:id="rId20"/>
    <p:sldId id="273" r:id="rId21"/>
    <p:sldId id="274" r:id="rId22"/>
    <p:sldId id="275" r:id="rId23"/>
    <p:sldId id="276" r:id="rId24"/>
    <p:sldId id="277" r:id="rId25"/>
    <p:sldId id="285" r:id="rId26"/>
    <p:sldId id="278" r:id="rId27"/>
    <p:sldId id="279" r:id="rId28"/>
    <p:sldId id="280" r:id="rId29"/>
    <p:sldId id="281" r:id="rId30"/>
    <p:sldId id="282" r:id="rId3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516" y="9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1F9C319-95F4-41BE-B354-6FFF2B5F35D1}" type="datetimeFigureOut">
              <a:rPr lang="ar-IQ" smtClean="0"/>
              <a:t>01/08/1436</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E7190F8-EC81-4D00-80B8-A0057A15B079}" type="slidenum">
              <a:rPr lang="ar-IQ" smtClean="0"/>
              <a:t>‹#›</a:t>
            </a:fld>
            <a:endParaRPr lang="ar-IQ"/>
          </a:p>
        </p:txBody>
      </p:sp>
    </p:spTree>
    <p:extLst>
      <p:ext uri="{BB962C8B-B14F-4D97-AF65-F5344CB8AC3E}">
        <p14:creationId xmlns:p14="http://schemas.microsoft.com/office/powerpoint/2010/main" val="22856574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FE7190F8-EC81-4D00-80B8-A0057A15B079}" type="slidenum">
              <a:rPr lang="ar-IQ" smtClean="0"/>
              <a:t>1</a:t>
            </a:fld>
            <a:endParaRPr lang="ar-IQ"/>
          </a:p>
        </p:txBody>
      </p:sp>
    </p:spTree>
    <p:extLst>
      <p:ext uri="{BB962C8B-B14F-4D97-AF65-F5344CB8AC3E}">
        <p14:creationId xmlns:p14="http://schemas.microsoft.com/office/powerpoint/2010/main" val="2701470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262C0782-74BE-4FD1-96B4-793C515EEBF5}" type="datetimeFigureOut">
              <a:rPr lang="ar-IQ" smtClean="0"/>
              <a:t>01/08/1436</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D32B1AB3-3096-4E0C-8A00-FF9B62BC6AC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2C0782-74BE-4FD1-96B4-793C515EEBF5}" type="datetimeFigureOut">
              <a:rPr lang="ar-IQ" smtClean="0"/>
              <a:t>01/08/1436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32B1AB3-3096-4E0C-8A00-FF9B62BC6AC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2C0782-74BE-4FD1-96B4-793C515EEBF5}" type="datetimeFigureOut">
              <a:rPr lang="ar-IQ" smtClean="0"/>
              <a:t>01/08/1436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32B1AB3-3096-4E0C-8A00-FF9B62BC6AC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62C0782-74BE-4FD1-96B4-793C515EEBF5}" type="datetimeFigureOut">
              <a:rPr lang="ar-IQ" smtClean="0"/>
              <a:t>01/08/1436</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D32B1AB3-3096-4E0C-8A00-FF9B62BC6AC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62C0782-74BE-4FD1-96B4-793C515EEBF5}" type="datetimeFigureOut">
              <a:rPr lang="ar-IQ" smtClean="0"/>
              <a:t>01/08/1436</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D32B1AB3-3096-4E0C-8A00-FF9B62BC6AC8}" type="slidenum">
              <a:rPr lang="ar-IQ" smtClean="0"/>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262C0782-74BE-4FD1-96B4-793C515EEBF5}" type="datetimeFigureOut">
              <a:rPr lang="ar-IQ" smtClean="0"/>
              <a:t>01/08/1436</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D32B1AB3-3096-4E0C-8A00-FF9B62BC6AC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262C0782-74BE-4FD1-96B4-793C515EEBF5}" type="datetimeFigureOut">
              <a:rPr lang="ar-IQ" smtClean="0"/>
              <a:t>01/08/1436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D32B1AB3-3096-4E0C-8A00-FF9B62BC6AC8}" type="slidenum">
              <a:rPr lang="ar-IQ" smtClean="0"/>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62C0782-74BE-4FD1-96B4-793C515EEBF5}" type="datetimeFigureOut">
              <a:rPr lang="ar-IQ" smtClean="0"/>
              <a:t>01/08/1436</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32B1AB3-3096-4E0C-8A00-FF9B62BC6AC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2C0782-74BE-4FD1-96B4-793C515EEBF5}" type="datetimeFigureOut">
              <a:rPr lang="ar-IQ" smtClean="0"/>
              <a:t>01/08/1436</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32B1AB3-3096-4E0C-8A00-FF9B62BC6AC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62C0782-74BE-4FD1-96B4-793C515EEBF5}" type="datetimeFigureOut">
              <a:rPr lang="ar-IQ" smtClean="0"/>
              <a:t>01/08/1436</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32B1AB3-3096-4E0C-8A00-FF9B62BC6AC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62C0782-74BE-4FD1-96B4-793C515EEBF5}" type="datetimeFigureOut">
              <a:rPr lang="ar-IQ" smtClean="0"/>
              <a:t>01/08/1436</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D32B1AB3-3096-4E0C-8A00-FF9B62BC6AC8}" type="slidenum">
              <a:rPr lang="ar-IQ" smtClean="0"/>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62C0782-74BE-4FD1-96B4-793C515EEBF5}" type="datetimeFigureOut">
              <a:rPr lang="ar-IQ" smtClean="0"/>
              <a:t>01/08/1436</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32B1AB3-3096-4E0C-8A00-FF9B62BC6AC8}" type="slidenum">
              <a:rPr lang="ar-IQ" smtClean="0"/>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3.bp.blogspot.com/-Ne7tav0nr4g/TV_baHSpAZI/AAAAAAAAADI/783j3j3XlIU/s1600/1.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20888"/>
            <a:ext cx="7851648" cy="1828800"/>
          </a:xfrm>
        </p:spPr>
        <p:txBody>
          <a:bodyPr>
            <a:normAutofit/>
          </a:bodyPr>
          <a:lstStyle/>
          <a:p>
            <a:pPr algn="ctr"/>
            <a:r>
              <a:rPr lang="ar-IQ" sz="6600" dirty="0" smtClean="0">
                <a:solidFill>
                  <a:srgbClr val="FFFF00"/>
                </a:solidFill>
              </a:rPr>
              <a:t>التعميم و التداخل </a:t>
            </a:r>
            <a:endParaRPr lang="ar-IQ" sz="6600" dirty="0">
              <a:solidFill>
                <a:srgbClr val="FFFF00"/>
              </a:solidFill>
            </a:endParaRPr>
          </a:p>
        </p:txBody>
      </p:sp>
      <p:sp>
        <p:nvSpPr>
          <p:cNvPr id="3" name="Subtitle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3386225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lnSpcReduction="10000"/>
          </a:bodyPr>
          <a:lstStyle/>
          <a:p>
            <a:pPr lvl="0">
              <a:lnSpc>
                <a:spcPct val="150000"/>
              </a:lnSpc>
              <a:spcAft>
                <a:spcPts val="1000"/>
              </a:spcAft>
              <a:buFont typeface="Symbol"/>
              <a:buChar char=""/>
              <a:tabLst>
                <a:tab pos="457200" algn="l"/>
              </a:tabLst>
            </a:pPr>
            <a:r>
              <a:rPr lang="ar-SA" b="1" u="sng" dirty="0">
                <a:latin typeface="Calibri"/>
                <a:ea typeface="Calibri"/>
                <a:cs typeface="Arial"/>
              </a:rPr>
              <a:t>عامل انتقال الأثر الإيجابي :</a:t>
            </a:r>
            <a:endParaRPr lang="en-US" sz="2000" dirty="0">
              <a:latin typeface="Calibri"/>
              <a:ea typeface="Calibri"/>
              <a:cs typeface="Arial"/>
            </a:endParaRPr>
          </a:p>
          <a:p>
            <a:r>
              <a:rPr lang="ar-SA" dirty="0">
                <a:latin typeface="Calibri"/>
                <a:ea typeface="Calibri"/>
                <a:cs typeface="Arial"/>
              </a:rPr>
              <a:t>يجب مراعاة انتقال أثر بعض نواحي الأنشطة المتعلقة بالأنشطة الأخرى التي يمارسها الفرد وضمان الاستفادة منها. فعلى سبيل المثال تفيد لعبة كرة السلة في تنمية سرعة الاستجابة والتحرك بالنسبة للملاكمين وكذلك تنمية وترقية التوافق العصبي العضلي بالنسبة للرباعين. فبذلك نضمن الإنتقال الإيجابي لأثر التدريب، وعلى العكس من ذلك فإن التدريب الأثقال بصورة مغالى فيه للاعبي كرة القدم أو السابحين يؤثر تأثيراً سلبياً على انتقال أثر التدريب.</a:t>
            </a:r>
            <a:endParaRPr lang="ar-IQ" dirty="0"/>
          </a:p>
        </p:txBody>
      </p:sp>
    </p:spTree>
    <p:extLst>
      <p:ext uri="{BB962C8B-B14F-4D97-AF65-F5344CB8AC3E}">
        <p14:creationId xmlns:p14="http://schemas.microsoft.com/office/powerpoint/2010/main" val="4081888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lvl="0">
              <a:lnSpc>
                <a:spcPct val="150000"/>
              </a:lnSpc>
              <a:spcAft>
                <a:spcPts val="1000"/>
              </a:spcAft>
              <a:buFont typeface="Symbol"/>
              <a:buChar char=""/>
              <a:tabLst>
                <a:tab pos="457200" algn="l"/>
              </a:tabLst>
            </a:pPr>
            <a:r>
              <a:rPr lang="ar-SA" b="1" u="sng" dirty="0">
                <a:latin typeface="Calibri"/>
                <a:ea typeface="Calibri"/>
                <a:cs typeface="Arial"/>
              </a:rPr>
              <a:t>عامل الدافعية :</a:t>
            </a:r>
            <a:endParaRPr lang="en-US" sz="2000" dirty="0">
              <a:latin typeface="Calibri"/>
              <a:ea typeface="Calibri"/>
              <a:cs typeface="Arial"/>
            </a:endParaRPr>
          </a:p>
          <a:p>
            <a:pPr>
              <a:lnSpc>
                <a:spcPct val="150000"/>
              </a:lnSpc>
              <a:spcAft>
                <a:spcPts val="1000"/>
              </a:spcAft>
            </a:pPr>
            <a:r>
              <a:rPr lang="ar-SA" dirty="0">
                <a:latin typeface="Calibri"/>
                <a:ea typeface="Calibri"/>
                <a:cs typeface="Arial"/>
              </a:rPr>
              <a:t>ضرورة توافر الرغبة والدافع لدى الفرد ومحاولة بذل الجهد للاستفادة من جميع خبراته المكتسبة ومحاولة تطبيقها في المواقف الجدية، وكذلك توافر الخبرات التي تبعث على السرور والمرح في غضون الممارسة، فالفرد الذي ينال الثناء والمديح لبذل الجهد ومحاولة الكفاح في سبيل الفوز وتميزه بالتعاون والخلق الرياضي في غضون ممارسة النشاط الرياضي سواء بالمدرسة أو النادي قد يكون له أثر كبير في انتقال هذه  السمات في غضون علاقات الفرد الخارجية وتفاعله مع المجتمع الخارجي.</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394599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pPr lvl="0">
              <a:lnSpc>
                <a:spcPct val="150000"/>
              </a:lnSpc>
              <a:spcAft>
                <a:spcPts val="1000"/>
              </a:spcAft>
              <a:buFont typeface="Symbol"/>
              <a:buChar char=""/>
              <a:tabLst>
                <a:tab pos="457200" algn="l"/>
              </a:tabLst>
            </a:pPr>
            <a:r>
              <a:rPr lang="ar-SA" b="1" u="sng" dirty="0">
                <a:latin typeface="Calibri"/>
                <a:ea typeface="Calibri"/>
                <a:cs typeface="Arial"/>
              </a:rPr>
              <a:t>عامل التدرج: </a:t>
            </a:r>
            <a:endParaRPr lang="en-US" sz="2000" dirty="0">
              <a:latin typeface="Calibri"/>
              <a:ea typeface="Calibri"/>
              <a:cs typeface="Arial"/>
            </a:endParaRPr>
          </a:p>
          <a:p>
            <a:pPr>
              <a:lnSpc>
                <a:spcPct val="150000"/>
              </a:lnSpc>
              <a:spcAft>
                <a:spcPts val="1000"/>
              </a:spcAft>
            </a:pPr>
            <a:r>
              <a:rPr lang="ar-SA" dirty="0">
                <a:latin typeface="Calibri"/>
                <a:ea typeface="Calibri"/>
                <a:cs typeface="Arial"/>
              </a:rPr>
              <a:t>وأخيراً يجب علينا في غضون عمليات التعليم والتدريب مراعاة الطرق الصحيحة التي تتأسس على التدرج المناسب لاكتساب مختلف المهارات والتي تضمن التأثير الإيجابي المتبادل بين مختلف المهارات والتي تعمل على الإقلال بقدر الإمكان من تعارض تلك المهارات وتداخلها بعضها ببعض لإمكان تجنب انتقال الأثر السلبي. </a:t>
            </a:r>
            <a:endParaRPr lang="en-US" sz="2000" dirty="0">
              <a:latin typeface="Calibri"/>
              <a:ea typeface="Calibri"/>
              <a:cs typeface="Arial"/>
            </a:endParaRPr>
          </a:p>
          <a:p>
            <a:pPr lvl="0">
              <a:lnSpc>
                <a:spcPct val="150000"/>
              </a:lnSpc>
              <a:spcAft>
                <a:spcPts val="1000"/>
              </a:spcAft>
              <a:buFont typeface="Symbol"/>
              <a:buChar char=""/>
              <a:tabLst>
                <a:tab pos="457200" algn="l"/>
              </a:tabLst>
            </a:pPr>
            <a:r>
              <a:rPr lang="ar-SA" b="1" u="sng" dirty="0">
                <a:latin typeface="Calibri"/>
                <a:ea typeface="Calibri"/>
                <a:cs typeface="Arial"/>
              </a:rPr>
              <a:t>التكرار :</a:t>
            </a:r>
            <a:endParaRPr lang="en-US" sz="2000" dirty="0">
              <a:latin typeface="Calibri"/>
              <a:ea typeface="Calibri"/>
              <a:cs typeface="Arial"/>
            </a:endParaRPr>
          </a:p>
          <a:p>
            <a:r>
              <a:rPr lang="ar-SA" dirty="0">
                <a:latin typeface="Calibri"/>
                <a:ea typeface="Calibri"/>
                <a:cs typeface="Arial"/>
              </a:rPr>
              <a:t>	لا يستطيع الفرد تعلم واكتساب الكثير من المهارات أو المعارف أو السلوك الاجتماعي وما إلى ذلك من مرة واحدة فقط، إذ لابد من عملية التكرار والممارسة لضمان الوصول إلى درجة كافية من النجاح والإتقان. </a:t>
            </a:r>
            <a:endParaRPr lang="ar-IQ" dirty="0"/>
          </a:p>
        </p:txBody>
      </p:sp>
    </p:spTree>
    <p:extLst>
      <p:ext uri="{BB962C8B-B14F-4D97-AF65-F5344CB8AC3E}">
        <p14:creationId xmlns:p14="http://schemas.microsoft.com/office/powerpoint/2010/main" val="377257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nSpc>
                <a:spcPct val="150000"/>
              </a:lnSpc>
              <a:spcAft>
                <a:spcPts val="1000"/>
              </a:spcAft>
            </a:pPr>
            <a:r>
              <a:rPr lang="ar-SA" b="1" u="sng" dirty="0">
                <a:latin typeface="Calibri"/>
                <a:ea typeface="Calibri"/>
                <a:cs typeface="Arial"/>
              </a:rPr>
              <a:t>كيفية قياس نقل اثر التعلم من خلال التعميم</a:t>
            </a:r>
            <a:r>
              <a:rPr lang="ar-SA" dirty="0">
                <a:latin typeface="Calibri"/>
                <a:ea typeface="Calibri"/>
                <a:cs typeface="Arial"/>
              </a:rPr>
              <a:t> </a:t>
            </a:r>
            <a:r>
              <a:rPr lang="ar-SA" b="1" dirty="0">
                <a:latin typeface="Calibri"/>
                <a:ea typeface="Calibri"/>
                <a:cs typeface="Arial"/>
              </a:rPr>
              <a:t>:</a:t>
            </a:r>
            <a:endParaRPr lang="en-US" sz="2000" dirty="0">
              <a:latin typeface="Calibri"/>
              <a:ea typeface="Calibri"/>
              <a:cs typeface="Arial"/>
            </a:endParaRPr>
          </a:p>
          <a:p>
            <a:pPr algn="just">
              <a:lnSpc>
                <a:spcPct val="150000"/>
              </a:lnSpc>
              <a:spcAft>
                <a:spcPts val="1000"/>
              </a:spcAft>
            </a:pPr>
            <a:r>
              <a:rPr lang="ar-SA" dirty="0">
                <a:latin typeface="Calibri"/>
                <a:ea typeface="Calibri"/>
                <a:cs typeface="Arial"/>
              </a:rPr>
              <a:t>وهي من ابسط الطرق التي تعتمد على مقارنة اداء مجموعة تجريبية باداء افراد مجموعة ضابطة ، حيث يتعلم افراد المجموعة التجريبية نشاطا تعليميا مثل (س) ثم بعد ذلك يتعلمون مهمة اخرى مثل (ص) اما افراد المجموعة الضابطة فسيتعلمون المهمة الانتقالية فقط (ص</a:t>
            </a:r>
            <a:r>
              <a:rPr lang="ar-IQ" dirty="0">
                <a:latin typeface="Calibri"/>
                <a:ea typeface="Calibri"/>
                <a:cs typeface="Arial"/>
              </a:rPr>
              <a:t>)</a:t>
            </a:r>
            <a:r>
              <a:rPr lang="ar-SA" dirty="0">
                <a:latin typeface="Calibri"/>
                <a:ea typeface="Calibri"/>
                <a:cs typeface="Arial"/>
              </a:rPr>
              <a:t> :</a:t>
            </a:r>
            <a:endParaRPr lang="en-US" sz="2000" dirty="0">
              <a:latin typeface="Calibri"/>
              <a:ea typeface="Calibri"/>
              <a:cs typeface="Arial"/>
            </a:endParaRPr>
          </a:p>
          <a:p>
            <a:r>
              <a:rPr lang="ar-SA" u="sng" dirty="0">
                <a:latin typeface="Calibri"/>
                <a:ea typeface="Calibri"/>
                <a:cs typeface="Arial"/>
              </a:rPr>
              <a:t>المجموعة</a:t>
            </a:r>
            <a:r>
              <a:rPr lang="ar-SA" dirty="0">
                <a:latin typeface="Calibri"/>
                <a:ea typeface="Calibri"/>
                <a:cs typeface="Arial"/>
              </a:rPr>
              <a:t>      </a:t>
            </a:r>
            <a:r>
              <a:rPr lang="ar-SA" u="sng" dirty="0">
                <a:latin typeface="Calibri"/>
                <a:ea typeface="Calibri"/>
                <a:cs typeface="Arial"/>
              </a:rPr>
              <a:t>النشاط التعليمي</a:t>
            </a:r>
            <a:r>
              <a:rPr lang="ar-SA" dirty="0">
                <a:latin typeface="Calibri"/>
                <a:ea typeface="Calibri"/>
                <a:cs typeface="Arial"/>
              </a:rPr>
              <a:t>        </a:t>
            </a:r>
            <a:r>
              <a:rPr lang="ar-SA" u="sng" dirty="0">
                <a:latin typeface="Calibri"/>
                <a:ea typeface="Calibri"/>
                <a:cs typeface="Arial"/>
              </a:rPr>
              <a:t>النشاط الانتقالي</a:t>
            </a:r>
            <a:r>
              <a:rPr lang="ar-SA" dirty="0">
                <a:latin typeface="Calibri"/>
                <a:ea typeface="Calibri"/>
                <a:cs typeface="Arial"/>
              </a:rPr>
              <a:t> </a:t>
            </a:r>
            <a:r>
              <a:rPr lang="en-US" dirty="0">
                <a:latin typeface="Calibri"/>
                <a:ea typeface="Calibri"/>
                <a:cs typeface="Arial"/>
              </a:rPr>
              <a:t/>
            </a:r>
            <a:br>
              <a:rPr lang="en-US" dirty="0">
                <a:latin typeface="Calibri"/>
                <a:ea typeface="Calibri"/>
                <a:cs typeface="Arial"/>
              </a:rPr>
            </a:br>
            <a:r>
              <a:rPr lang="ar-SA" dirty="0">
                <a:latin typeface="Calibri"/>
                <a:ea typeface="Calibri"/>
                <a:cs typeface="Arial"/>
              </a:rPr>
              <a:t>التجريبية         تعلم (س)               تعلم (ص) </a:t>
            </a:r>
            <a:r>
              <a:rPr lang="en-US" dirty="0">
                <a:latin typeface="Calibri"/>
                <a:ea typeface="Calibri"/>
                <a:cs typeface="Arial"/>
              </a:rPr>
              <a:t/>
            </a:r>
            <a:br>
              <a:rPr lang="en-US" dirty="0">
                <a:latin typeface="Calibri"/>
                <a:ea typeface="Calibri"/>
                <a:cs typeface="Arial"/>
              </a:rPr>
            </a:br>
            <a:r>
              <a:rPr lang="ar-SA" dirty="0">
                <a:latin typeface="Calibri"/>
                <a:ea typeface="Calibri"/>
                <a:cs typeface="Arial"/>
              </a:rPr>
              <a:t>الضابطة         لا شئ                   تعلم (ص</a:t>
            </a:r>
            <a:r>
              <a:rPr lang="ar-IQ" dirty="0">
                <a:latin typeface="Calibri"/>
                <a:ea typeface="Calibri"/>
                <a:cs typeface="Arial"/>
              </a:rPr>
              <a:t>)</a:t>
            </a:r>
            <a:r>
              <a:rPr lang="en-US" dirty="0">
                <a:latin typeface="Calibri"/>
                <a:ea typeface="Calibri"/>
                <a:cs typeface="Arial"/>
              </a:rPr>
              <a:t/>
            </a:r>
            <a:br>
              <a:rPr lang="en-US" dirty="0">
                <a:latin typeface="Calibri"/>
                <a:ea typeface="Calibri"/>
                <a:cs typeface="Arial"/>
              </a:rPr>
            </a:br>
            <a:r>
              <a:rPr lang="ar-SA" dirty="0">
                <a:latin typeface="Calibri"/>
                <a:ea typeface="Calibri"/>
                <a:cs typeface="Arial"/>
              </a:rPr>
              <a:t>فاذا رأينا ان هناك فروق حقيقية بين المجموعتين التجريبية والضابطة فيعزى ذلك الى أثر إنتقال التعلم .اما اذا كان الأداء متساوي ولا توجد فروقات بين المجموعتين فهذا يدل على إنه لا يوجد اثر انتقال تعلم</a:t>
            </a:r>
            <a:r>
              <a:rPr lang="ar-SA" dirty="0">
                <a:ea typeface="Calibri"/>
                <a:cs typeface="Calibri"/>
              </a:rPr>
              <a:t> </a:t>
            </a:r>
            <a:r>
              <a:rPr lang="ar-IQ" dirty="0" smtClean="0">
                <a:ea typeface="Calibri"/>
                <a:cs typeface="Calibri"/>
              </a:rPr>
              <a:t>.</a:t>
            </a:r>
            <a:endParaRPr lang="ar-IQ" dirty="0"/>
          </a:p>
        </p:txBody>
      </p:sp>
    </p:spTree>
    <p:extLst>
      <p:ext uri="{BB962C8B-B14F-4D97-AF65-F5344CB8AC3E}">
        <p14:creationId xmlns:p14="http://schemas.microsoft.com/office/powerpoint/2010/main" val="400235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nSpc>
                <a:spcPct val="150000"/>
              </a:lnSpc>
              <a:spcAft>
                <a:spcPts val="1000"/>
              </a:spcAft>
            </a:pPr>
            <a:r>
              <a:rPr lang="ar-IQ" b="1" dirty="0">
                <a:latin typeface="Calibri"/>
                <a:ea typeface="Calibri"/>
                <a:cs typeface="Arial"/>
              </a:rPr>
              <a:t>قانون التعميم:-</a:t>
            </a:r>
            <a:endParaRPr lang="en-US" sz="2000" dirty="0">
              <a:latin typeface="Calibri"/>
              <a:ea typeface="Calibri"/>
              <a:cs typeface="Arial"/>
            </a:endParaRPr>
          </a:p>
          <a:p>
            <a:r>
              <a:rPr lang="ar-IQ" dirty="0">
                <a:latin typeface="Calibri"/>
                <a:ea typeface="Calibri"/>
                <a:cs typeface="Arial"/>
              </a:rPr>
              <a:t>لقد استخدم بافلوف مثيرات اخرى تشبة المثيرات الشرطية التي استخدم دقات جرس اخر له نغمه مشابهة للجرس المعتاد علية الكلي وتم استدعاء نفس الاستجابة المشابهة وكذلك كانت نفس النتيجة عندما استخدم ضوء مصباح اقل اضاءة وقرربافلوف بناء لهذه النتيجة بانه حيث اشتراط الاستجابة لمثير معين فان المثيرات الاخرى المشابهة يكون لديها القدرة على استدعاء نفس الاستجابة .</a:t>
            </a:r>
            <a:endParaRPr lang="ar-IQ" dirty="0"/>
          </a:p>
        </p:txBody>
      </p:sp>
    </p:spTree>
    <p:extLst>
      <p:ext uri="{BB962C8B-B14F-4D97-AF65-F5344CB8AC3E}">
        <p14:creationId xmlns:p14="http://schemas.microsoft.com/office/powerpoint/2010/main" val="150691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pPr>
              <a:lnSpc>
                <a:spcPct val="150000"/>
              </a:lnSpc>
              <a:spcAft>
                <a:spcPts val="1000"/>
              </a:spcAft>
            </a:pPr>
            <a:r>
              <a:rPr lang="ar-IQ" b="1" dirty="0">
                <a:latin typeface="Calibri"/>
                <a:ea typeface="Calibri"/>
                <a:cs typeface="Arial"/>
              </a:rPr>
              <a:t>نظرية جود للتعميم :</a:t>
            </a:r>
            <a:endParaRPr lang="en-US" sz="2000" dirty="0">
              <a:latin typeface="Calibri"/>
              <a:ea typeface="Calibri"/>
              <a:cs typeface="Arial"/>
            </a:endParaRPr>
          </a:p>
          <a:p>
            <a:pPr>
              <a:lnSpc>
                <a:spcPct val="150000"/>
              </a:lnSpc>
              <a:spcAft>
                <a:spcPts val="1000"/>
              </a:spcAft>
            </a:pPr>
            <a:r>
              <a:rPr lang="ar-IQ" dirty="0">
                <a:latin typeface="Calibri"/>
                <a:ea typeface="Calibri"/>
                <a:cs typeface="Arial"/>
              </a:rPr>
              <a:t> تستند هذه النظرية الى فكرة التعميم حيث يستطيع الفرد ان ينقل خبرة اكتسبها في موقف ما الى موقف اخر والتعميم نتيجة للفهم . ان الشخص الذي يتعلم مبادىء الحساب جيدا يستطيع اتقان الحسابات  التجارية .</a:t>
            </a:r>
            <a:endParaRPr lang="en-US" sz="2000" dirty="0">
              <a:latin typeface="Calibri"/>
              <a:ea typeface="Calibri"/>
              <a:cs typeface="Arial"/>
            </a:endParaRPr>
          </a:p>
          <a:p>
            <a:pPr>
              <a:lnSpc>
                <a:spcPct val="150000"/>
              </a:lnSpc>
              <a:spcAft>
                <a:spcPts val="1000"/>
              </a:spcAft>
            </a:pPr>
            <a:r>
              <a:rPr lang="ar-IQ" dirty="0">
                <a:latin typeface="Calibri"/>
                <a:ea typeface="Calibri"/>
                <a:cs typeface="Arial"/>
              </a:rPr>
              <a:t>وقد بين (كابسون ) ان انتقال اثر التعلم يحدث بتاثير عملية معرفية هي التعميم  وليس نتيجة التشابة او الاختلاف في مادة التعلم .</a:t>
            </a:r>
            <a:endParaRPr lang="en-US" sz="2000" dirty="0">
              <a:latin typeface="Calibri"/>
              <a:ea typeface="Calibri"/>
              <a:cs typeface="Arial"/>
            </a:endParaRPr>
          </a:p>
          <a:p>
            <a:r>
              <a:rPr lang="ar-IQ" dirty="0">
                <a:latin typeface="Calibri"/>
                <a:ea typeface="Calibri"/>
                <a:cs typeface="Arial"/>
              </a:rPr>
              <a:t>ومن هذا يتم التاكيد على فهم القواعد والاساسيات لتكوين المبادى الاساسية ثم استخدامها في مجالات اخرى ، ان هذه المحصلة تكون الخبرات التي يمتلكها الفد ومن ثم يستخدمها لمواجهة المشاكل المطروقة </a:t>
            </a:r>
            <a:r>
              <a:rPr lang="ar-IQ" dirty="0" smtClean="0">
                <a:latin typeface="Calibri"/>
                <a:ea typeface="Calibri"/>
                <a:cs typeface="Arial"/>
              </a:rPr>
              <a:t>امامه.</a:t>
            </a:r>
            <a:endParaRPr lang="ar-IQ" dirty="0"/>
          </a:p>
        </p:txBody>
      </p:sp>
    </p:spTree>
    <p:extLst>
      <p:ext uri="{BB962C8B-B14F-4D97-AF65-F5344CB8AC3E}">
        <p14:creationId xmlns:p14="http://schemas.microsoft.com/office/powerpoint/2010/main" val="2836460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a:lnSpc>
                <a:spcPct val="115000"/>
              </a:lnSpc>
              <a:spcAft>
                <a:spcPts val="1000"/>
              </a:spcAft>
            </a:pPr>
            <a:r>
              <a:rPr lang="ar-SA" b="1" u="sng" dirty="0">
                <a:latin typeface="Calibri"/>
                <a:ea typeface="Times New Roman"/>
                <a:cs typeface="Times New Roman"/>
              </a:rPr>
              <a:t>نظرية الاشتراط الكلاسيكي </a:t>
            </a:r>
            <a:r>
              <a:rPr lang="ar-SA" b="1" u="sng" baseline="30000" dirty="0">
                <a:latin typeface="Calibri"/>
                <a:ea typeface="Times New Roman"/>
                <a:cs typeface="Times New Roman"/>
              </a:rPr>
              <a:t>() </a:t>
            </a:r>
            <a:r>
              <a:rPr lang="ar-SA" b="1" u="sng" dirty="0">
                <a:latin typeface="Calibri"/>
                <a:ea typeface="Times New Roman"/>
                <a:cs typeface="Times New Roman"/>
              </a:rPr>
              <a:t>:</a:t>
            </a:r>
            <a:endParaRPr lang="en-US" sz="2000" dirty="0">
              <a:latin typeface="Calibri"/>
              <a:ea typeface="Calibri"/>
              <a:cs typeface="Arial"/>
            </a:endParaRPr>
          </a:p>
          <a:p>
            <a:pPr algn="just">
              <a:lnSpc>
                <a:spcPct val="150000"/>
              </a:lnSpc>
            </a:pPr>
            <a:r>
              <a:rPr lang="ar-SA" dirty="0">
                <a:latin typeface="Calibri"/>
                <a:ea typeface="Times New Roman"/>
                <a:cs typeface="Arial"/>
              </a:rPr>
              <a:t> العالم الروسي بافلوف باحث في فسيولوجي الحيوان و كان يجري بحثاً حول تأثير اللعاب على عملية الهضم فأحضر كلباً وأجرى له عملية جراحية لتركيب أنبوبة اختبار لقياس مقدار اللعاب المفرز عند الكلب فكان يقوم بدق الجرس فيستجيب الكلب بالانتباه ثم مباشرة يقدم الطعام للكلب فيستجيب بسيلان اللعاب وبدأ يكرر العملية من أجل قياس كمية اللعاب في كل مرة </a:t>
            </a:r>
            <a:endParaRPr lang="ar-IQ" dirty="0" smtClean="0">
              <a:latin typeface="Calibri"/>
              <a:ea typeface="Times New Roman"/>
              <a:cs typeface="Arial"/>
            </a:endParaRPr>
          </a:p>
          <a:p>
            <a:pPr algn="just">
              <a:lnSpc>
                <a:spcPct val="150000"/>
              </a:lnSpc>
            </a:pPr>
            <a:endParaRPr lang="en-US" sz="2000" dirty="0">
              <a:latin typeface="Calibri"/>
              <a:ea typeface="Calibri"/>
              <a:cs typeface="Arial"/>
            </a:endParaRPr>
          </a:p>
          <a:p>
            <a:pPr marL="0" indent="0">
              <a:buNone/>
            </a:pPr>
            <a:r>
              <a:rPr lang="ar-IQ" dirty="0">
                <a:latin typeface="Calibri"/>
                <a:ea typeface="Calibri"/>
                <a:cs typeface="Arial"/>
              </a:rPr>
              <a:t> </a:t>
            </a:r>
            <a:endParaRPr lang="en-US" dirty="0">
              <a:latin typeface="Calibri"/>
              <a:ea typeface="Calibri"/>
              <a:cs typeface="Arial"/>
            </a:endParaRPr>
          </a:p>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5301208"/>
            <a:ext cx="3048000"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2070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304800" y="1554162"/>
            <a:ext cx="8686800" cy="4539134"/>
          </a:xfrm>
        </p:spPr>
        <p:txBody>
          <a:bodyPr>
            <a:normAutofit/>
          </a:bodyPr>
          <a:lstStyle/>
          <a:p>
            <a:r>
              <a:rPr lang="ar-SA" dirty="0">
                <a:ea typeface="Times New Roman"/>
                <a:cs typeface="Arial"/>
              </a:rPr>
              <a:t>عندها فوجئ بعد عدد من التكرارات أنه عند دق الجرس سال لعاب القبل قبل تقديم الطعام </a:t>
            </a:r>
            <a:r>
              <a:rPr lang="ar-SA" dirty="0" smtClean="0">
                <a:ea typeface="Times New Roman"/>
                <a:cs typeface="Arial"/>
              </a:rPr>
              <a:t>..</a:t>
            </a:r>
            <a:endParaRPr lang="ar-IQ" dirty="0" smtClean="0">
              <a:ea typeface="Times New Roman"/>
              <a:cs typeface="Arial"/>
            </a:endParaRPr>
          </a:p>
          <a:p>
            <a:endParaRPr lang="ar-IQ" dirty="0">
              <a:ea typeface="Times New Roman"/>
              <a:cs typeface="Arial"/>
            </a:endParaRPr>
          </a:p>
          <a:p>
            <a:endParaRPr lang="ar-IQ" dirty="0" smtClean="0">
              <a:ea typeface="Times New Roman"/>
              <a:cs typeface="Arial"/>
            </a:endParaRPr>
          </a:p>
          <a:p>
            <a:pPr>
              <a:lnSpc>
                <a:spcPct val="115000"/>
              </a:lnSpc>
            </a:pPr>
            <a:r>
              <a:rPr lang="ar-SA" sz="1700" dirty="0">
                <a:latin typeface="Calibri"/>
                <a:ea typeface="Times New Roman"/>
                <a:cs typeface="Arial"/>
              </a:rPr>
              <a:t>أعاد التجربة مرة أخرى للتأكد من صحة حدوث الارتباط  وذلك بتغيير المثير المحايد</a:t>
            </a:r>
            <a:endParaRPr lang="en-US" sz="1700" dirty="0">
              <a:latin typeface="Calibri"/>
              <a:ea typeface="Calibri"/>
              <a:cs typeface="Arial"/>
            </a:endParaRPr>
          </a:p>
          <a:p>
            <a:pPr>
              <a:lnSpc>
                <a:spcPct val="115000"/>
              </a:lnSpc>
            </a:pPr>
            <a:r>
              <a:rPr lang="ar-SA" sz="1700" dirty="0">
                <a:latin typeface="Calibri"/>
                <a:ea typeface="Times New Roman"/>
                <a:cs typeface="Arial"/>
              </a:rPr>
              <a:t>*  فبدأ يضيء لمبة فيستجيب الكلب بالانتباه </a:t>
            </a:r>
            <a:endParaRPr lang="en-US" sz="1700" dirty="0">
              <a:latin typeface="Calibri"/>
              <a:ea typeface="Calibri"/>
              <a:cs typeface="Arial"/>
            </a:endParaRPr>
          </a:p>
          <a:p>
            <a:pPr>
              <a:lnSpc>
                <a:spcPct val="115000"/>
              </a:lnSpc>
            </a:pPr>
            <a:r>
              <a:rPr lang="ar-SA" sz="1700" dirty="0">
                <a:latin typeface="Calibri"/>
                <a:ea typeface="Times New Roman"/>
                <a:cs typeface="Arial"/>
              </a:rPr>
              <a:t>ثم مباشرة </a:t>
            </a:r>
            <a:endParaRPr lang="en-US" sz="1700" dirty="0">
              <a:latin typeface="Calibri"/>
              <a:ea typeface="Calibri"/>
              <a:cs typeface="Arial"/>
            </a:endParaRPr>
          </a:p>
          <a:p>
            <a:r>
              <a:rPr lang="ar-SA" sz="1700" dirty="0">
                <a:ea typeface="Times New Roman"/>
                <a:cs typeface="Arial"/>
              </a:rPr>
              <a:t>* يقدم الطعام للكلب فيستجيب بسيلان اللعاب </a:t>
            </a:r>
            <a:endParaRPr lang="ar-IQ" sz="1700" dirty="0" smtClean="0">
              <a:ea typeface="Times New Roman"/>
              <a:cs typeface="Arial"/>
            </a:endParaRPr>
          </a:p>
          <a:p>
            <a:endParaRPr lang="ar-IQ" dirty="0" smtClean="0">
              <a:ea typeface="Times New Roman"/>
              <a:cs typeface="Arial"/>
            </a:endParaRPr>
          </a:p>
          <a:p>
            <a:pPr marL="0" indent="0">
              <a:buNone/>
            </a:pPr>
            <a:endParaRPr lang="ar-IQ" dirty="0" smtClean="0">
              <a:ea typeface="Times New Roman"/>
              <a:cs typeface="Aria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7286" y="2706637"/>
            <a:ext cx="30480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4365104"/>
            <a:ext cx="3048000"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9965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r>
              <a:rPr lang="ar-SA" dirty="0">
                <a:ea typeface="Times New Roman"/>
                <a:cs typeface="Arial"/>
              </a:rPr>
              <a:t>وبعد تكرار التجربة عدة مرات لاحظ أنه عند إضاءة اللمبة يستجيب الكلب بسيلان اللعاب قبل تقديم الطعام </a:t>
            </a:r>
            <a:r>
              <a:rPr lang="ar-IQ" dirty="0" smtClean="0">
                <a:ea typeface="Times New Roman"/>
                <a:cs typeface="Arial"/>
              </a:rPr>
              <a:t>.</a:t>
            </a:r>
          </a:p>
          <a:p>
            <a:endParaRPr lang="ar-IQ" dirty="0" smtClean="0"/>
          </a:p>
          <a:p>
            <a:pPr algn="just">
              <a:lnSpc>
                <a:spcPct val="150000"/>
              </a:lnSpc>
            </a:pPr>
            <a:r>
              <a:rPr lang="ar-SA" dirty="0">
                <a:latin typeface="Calibri"/>
                <a:ea typeface="Times New Roman"/>
                <a:cs typeface="Arial"/>
              </a:rPr>
              <a:t>إذن يحدث عملية ارتباط بين  المثير المحايد والمثير الأصلي , بحيث أصبح المثيرالمحايد قادر على استدعاء الاستجابة الأصلية لذا سميّ المثير المحايد بالمثير الشرطي , وسميت الاستجابة الأصلية بالإستجابة الشرطية حيث أن المثير الشرطي أصبح مشروطاً بمصاحبة المثير الأصلي حتى يستطيع استدعاء الاستجابة الأصلية , والاستجابة الشرطية</a:t>
            </a:r>
            <a:r>
              <a:rPr lang="ar-SA" dirty="0">
                <a:latin typeface="Calibri"/>
                <a:ea typeface="Times New Roman"/>
                <a:cs typeface="Times New Roman"/>
              </a:rPr>
              <a:t> </a:t>
            </a:r>
            <a:r>
              <a:rPr lang="ar-SA" dirty="0">
                <a:latin typeface="Calibri"/>
                <a:ea typeface="Times New Roman"/>
                <a:cs typeface="Arial"/>
              </a:rPr>
              <a:t>أصبحت مشروطة بمصاحبة المثيرين المحايد والأصلي حتى تستطيع الاتيان مع المثير المحايد وسميت هذه العملية </a:t>
            </a:r>
            <a:r>
              <a:rPr lang="ar-SA" u="sng" dirty="0">
                <a:latin typeface="Calibri"/>
                <a:ea typeface="Times New Roman"/>
                <a:cs typeface="Arial"/>
              </a:rPr>
              <a:t>بالاشتراط الكلاسيكي</a:t>
            </a:r>
            <a:r>
              <a:rPr lang="ar-SA" dirty="0">
                <a:latin typeface="Calibri"/>
                <a:ea typeface="Times New Roman"/>
                <a:cs typeface="Arial"/>
              </a:rPr>
              <a:t>.</a:t>
            </a:r>
            <a:endParaRPr lang="en-US" sz="2000" dirty="0">
              <a:latin typeface="Calibri"/>
              <a:ea typeface="Calibri"/>
              <a:cs typeface="Arial"/>
            </a:endParaRPr>
          </a:p>
          <a:p>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8417" y="1986483"/>
            <a:ext cx="30480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2907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nSpc>
                <a:spcPct val="115000"/>
              </a:lnSpc>
            </a:pPr>
            <a:r>
              <a:rPr lang="ar-SA" b="1" dirty="0">
                <a:latin typeface="Calibri"/>
                <a:ea typeface="Times New Roman"/>
                <a:cs typeface="Arial"/>
              </a:rPr>
              <a:t>إذن </a:t>
            </a:r>
            <a:r>
              <a:rPr lang="ar-SA" b="1" u="sng" dirty="0">
                <a:latin typeface="Calibri"/>
                <a:ea typeface="Times New Roman"/>
                <a:cs typeface="Arial"/>
              </a:rPr>
              <a:t> </a:t>
            </a:r>
            <a:r>
              <a:rPr lang="ar-SA" b="1" u="sng" dirty="0">
                <a:solidFill>
                  <a:srgbClr val="CC0000"/>
                </a:solidFill>
                <a:latin typeface="Calibri"/>
                <a:ea typeface="Times New Roman"/>
                <a:cs typeface="Arial"/>
              </a:rPr>
              <a:t>تعريف الإشراط الكلاسيكي</a:t>
            </a:r>
            <a:r>
              <a:rPr lang="ar-SA" dirty="0">
                <a:solidFill>
                  <a:srgbClr val="CC0000"/>
                </a:solidFill>
                <a:latin typeface="Calibri"/>
                <a:ea typeface="Times New Roman"/>
                <a:cs typeface="Arial"/>
              </a:rPr>
              <a:t>  </a:t>
            </a:r>
            <a:r>
              <a:rPr lang="ar-SA" dirty="0">
                <a:latin typeface="Calibri"/>
                <a:ea typeface="Times New Roman"/>
                <a:cs typeface="Arial"/>
              </a:rPr>
              <a:t>بأنه عملية اقتران بين مثير شرطي ومثير غير شرطي بحيث يتمكن المثير الشرطي (الذي كان أصلاً مثيراً محايداً) من انتزاع الاستجابة التي ينتزعها المثير غير الشرطي .</a:t>
            </a:r>
            <a:endParaRPr lang="en-US" sz="2000" dirty="0">
              <a:latin typeface="Calibri"/>
              <a:ea typeface="Calibri"/>
              <a:cs typeface="Arial"/>
            </a:endParaRPr>
          </a:p>
          <a:p>
            <a:endParaRPr lang="ar-IQ" dirty="0"/>
          </a:p>
        </p:txBody>
      </p:sp>
      <p:pic>
        <p:nvPicPr>
          <p:cNvPr id="4" name="صورة 16" descr="http://3.bp.blogspot.com/-Ne7tav0nr4g/TV_baHSpAZI/AAAAAAAAADI/783j3j3XlIU/s400/1.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835696" y="3501008"/>
            <a:ext cx="3810000" cy="2809875"/>
          </a:xfrm>
          <a:prstGeom prst="rect">
            <a:avLst/>
          </a:prstGeom>
          <a:noFill/>
          <a:ln>
            <a:noFill/>
          </a:ln>
        </p:spPr>
      </p:pic>
    </p:spTree>
    <p:extLst>
      <p:ext uri="{BB962C8B-B14F-4D97-AF65-F5344CB8AC3E}">
        <p14:creationId xmlns:p14="http://schemas.microsoft.com/office/powerpoint/2010/main" val="1540476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76640"/>
          </a:xfrm>
        </p:spPr>
        <p:txBody>
          <a:bodyPr>
            <a:normAutofit fontScale="90000"/>
          </a:bodyPr>
          <a:lstStyle/>
          <a:p>
            <a:endParaRPr lang="ar-IQ" dirty="0"/>
          </a:p>
        </p:txBody>
      </p:sp>
      <p:sp>
        <p:nvSpPr>
          <p:cNvPr id="3" name="Content Placeholder 2"/>
          <p:cNvSpPr>
            <a:spLocks noGrp="1"/>
          </p:cNvSpPr>
          <p:nvPr>
            <p:ph idx="1"/>
          </p:nvPr>
        </p:nvSpPr>
        <p:spPr>
          <a:xfrm>
            <a:off x="323528" y="1412776"/>
            <a:ext cx="8445624" cy="5112568"/>
          </a:xfrm>
        </p:spPr>
        <p:txBody>
          <a:bodyPr>
            <a:normAutofit fontScale="77500" lnSpcReduction="20000"/>
          </a:bodyPr>
          <a:lstStyle/>
          <a:p>
            <a:pPr algn="just">
              <a:lnSpc>
                <a:spcPct val="150000"/>
              </a:lnSpc>
              <a:spcAft>
                <a:spcPts val="1000"/>
              </a:spcAft>
            </a:pPr>
            <a:r>
              <a:rPr lang="ar-SA" sz="2800" b="1" u="sng" dirty="0">
                <a:latin typeface="Calibri"/>
                <a:ea typeface="Calibri"/>
                <a:cs typeface="Arial"/>
              </a:rPr>
              <a:t>مقدمة :</a:t>
            </a:r>
            <a:endParaRPr lang="en-US" sz="1800" dirty="0">
              <a:latin typeface="Calibri"/>
              <a:ea typeface="Calibri"/>
              <a:cs typeface="Arial"/>
            </a:endParaRPr>
          </a:p>
          <a:p>
            <a:pPr algn="just">
              <a:lnSpc>
                <a:spcPct val="150000"/>
              </a:lnSpc>
              <a:spcAft>
                <a:spcPts val="1000"/>
              </a:spcAft>
            </a:pPr>
            <a:r>
              <a:rPr lang="ar-SA" sz="2800" dirty="0">
                <a:latin typeface="Calibri"/>
                <a:ea typeface="Calibri"/>
                <a:cs typeface="Arial"/>
              </a:rPr>
              <a:t>	تناول الباحثون في مجال علم النفس مشكلة انتقال أثر التدريب أو التعلم بالبحث والدراسة وتتخلص المشاكل التي ترتبط بهذا الموضوع في الإجابة عن مثل هذه الأسئلة: هل ما يتعلمه الفرد الرياضي وما يكتسبه من نواحي السلوك الرياضي الحميد في غضون ممارسته للنشاط الحركي سواء في عمليات التدريب أو المنافسة يمكن أن ينتقل أثره في تعامله مع الناس في الحياة العامة؟ وهل تؤثر عملية اكتساب مهارة حركية معينة في اكتساب وتعلم بعض المهارات الحركية الأخرى؟ وهل ما يتعلمه طلاب كليات التربية الرياضية من معلومات ومعارف في علم النفس والتربية والتشريح ووظائف الأعضاء وعلم التدريب الرياضي وغير ذلك يستطيعون الإفادة منه في مجال عملهم التربوي عقب تخرجهم؟ </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529656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pPr algn="just">
              <a:lnSpc>
                <a:spcPct val="150000"/>
              </a:lnSpc>
              <a:spcAft>
                <a:spcPts val="1200"/>
              </a:spcAft>
            </a:pPr>
            <a:r>
              <a:rPr lang="ar-SA" b="1" u="sng" dirty="0">
                <a:solidFill>
                  <a:srgbClr val="000000"/>
                </a:solidFill>
                <a:latin typeface="AdvertisingExtraBold"/>
                <a:ea typeface="Times New Roman"/>
                <a:cs typeface="Times New Roman"/>
              </a:rPr>
              <a:t>مكونات أساسية </a:t>
            </a:r>
            <a:r>
              <a:rPr lang="ar-SA" b="1" u="sng" dirty="0" smtClean="0">
                <a:solidFill>
                  <a:srgbClr val="000000"/>
                </a:solidFill>
                <a:latin typeface="AdvertisingExtraBold"/>
                <a:ea typeface="Times New Roman"/>
                <a:cs typeface="Times New Roman"/>
              </a:rPr>
              <a:t>للنظرية</a:t>
            </a:r>
            <a:endParaRPr lang="ar-IQ" dirty="0" smtClean="0">
              <a:solidFill>
                <a:srgbClr val="000000"/>
              </a:solidFill>
              <a:latin typeface="Calibri"/>
              <a:ea typeface="Times New Roman"/>
              <a:cs typeface="Times New Roman"/>
            </a:endParaRPr>
          </a:p>
          <a:p>
            <a:pPr algn="just">
              <a:lnSpc>
                <a:spcPct val="150000"/>
              </a:lnSpc>
              <a:spcAft>
                <a:spcPts val="1200"/>
              </a:spcAft>
            </a:pPr>
            <a:r>
              <a:rPr lang="ar-SA" b="1" dirty="0" smtClean="0">
                <a:solidFill>
                  <a:srgbClr val="000000"/>
                </a:solidFill>
                <a:latin typeface="Calibri"/>
                <a:ea typeface="Times New Roman"/>
                <a:cs typeface="Times New Roman"/>
              </a:rPr>
              <a:t>-</a:t>
            </a:r>
            <a:r>
              <a:rPr lang="ar-SA" b="1" dirty="0">
                <a:solidFill>
                  <a:srgbClr val="000000"/>
                </a:solidFill>
                <a:latin typeface="Calibri"/>
                <a:ea typeface="Times New Roman"/>
                <a:cs typeface="Times New Roman"/>
              </a:rPr>
              <a:t>  </a:t>
            </a:r>
            <a:r>
              <a:rPr lang="ar-SA" b="1" dirty="0">
                <a:solidFill>
                  <a:srgbClr val="000000"/>
                </a:solidFill>
                <a:ea typeface="Times New Roman"/>
                <a:cs typeface="Times New Roman"/>
              </a:rPr>
              <a:t>المثير الشرطي </a:t>
            </a:r>
            <a:r>
              <a:rPr lang="ar-SA" b="1" dirty="0" smtClean="0">
                <a:solidFill>
                  <a:srgbClr val="000000"/>
                </a:solidFill>
                <a:ea typeface="Times New Roman"/>
                <a:cs typeface="Times New Roman"/>
              </a:rPr>
              <a:t>:</a:t>
            </a:r>
            <a:r>
              <a:rPr lang="ar-SA" dirty="0" smtClean="0">
                <a:solidFill>
                  <a:srgbClr val="000000"/>
                </a:solidFill>
                <a:ea typeface="Times New Roman"/>
                <a:cs typeface="Times New Roman"/>
              </a:rPr>
              <a:t>هو </a:t>
            </a:r>
            <a:r>
              <a:rPr lang="ar-SA" dirty="0">
                <a:solidFill>
                  <a:srgbClr val="000000"/>
                </a:solidFill>
                <a:ea typeface="Times New Roman"/>
                <a:cs typeface="Times New Roman"/>
              </a:rPr>
              <a:t>المثير الذي لا يولد استجابة متوقعة في بادئ الأمر ولكنه من خلال تواجده قبل المثير الأصلي أو في نفس الوقت </a:t>
            </a:r>
            <a:r>
              <a:rPr lang="ar-SA" dirty="0">
                <a:ea typeface="Times New Roman"/>
                <a:cs typeface="Times New Roman"/>
              </a:rPr>
              <a:t/>
            </a:r>
            <a:br>
              <a:rPr lang="ar-SA" dirty="0">
                <a:ea typeface="Times New Roman"/>
                <a:cs typeface="Times New Roman"/>
              </a:rPr>
            </a:br>
            <a:r>
              <a:rPr lang="ar-SA" dirty="0">
                <a:solidFill>
                  <a:srgbClr val="000000"/>
                </a:solidFill>
                <a:ea typeface="Times New Roman"/>
                <a:cs typeface="Times New Roman"/>
              </a:rPr>
              <a:t>فإنه يصبح قادراً على إحداث الاستجابة الشرطية </a:t>
            </a:r>
            <a:r>
              <a:rPr lang="ar-SA" dirty="0" smtClean="0">
                <a:solidFill>
                  <a:srgbClr val="000000"/>
                </a:solidFill>
                <a:ea typeface="Times New Roman"/>
                <a:cs typeface="Times New Roman"/>
              </a:rPr>
              <a:t>.</a:t>
            </a:r>
            <a:endParaRPr lang="ar-IQ" dirty="0" smtClean="0">
              <a:solidFill>
                <a:srgbClr val="000000"/>
              </a:solidFill>
              <a:latin typeface="Calibri"/>
              <a:ea typeface="Times New Roman"/>
              <a:cs typeface="Times New Roman"/>
            </a:endParaRPr>
          </a:p>
          <a:p>
            <a:pPr algn="just">
              <a:lnSpc>
                <a:spcPct val="150000"/>
              </a:lnSpc>
              <a:spcAft>
                <a:spcPts val="1200"/>
              </a:spcAft>
            </a:pPr>
            <a:r>
              <a:rPr lang="ar-SA" dirty="0" smtClean="0">
                <a:solidFill>
                  <a:srgbClr val="000000"/>
                </a:solidFill>
                <a:latin typeface="Calibri"/>
                <a:ea typeface="Times New Roman"/>
                <a:cs typeface="Times New Roman"/>
              </a:rPr>
              <a:t> </a:t>
            </a:r>
            <a:r>
              <a:rPr lang="ar-SA" b="1" dirty="0" smtClean="0">
                <a:solidFill>
                  <a:srgbClr val="000000"/>
                </a:solidFill>
                <a:latin typeface="Calibri"/>
                <a:ea typeface="Times New Roman"/>
                <a:cs typeface="Times New Roman"/>
              </a:rPr>
              <a:t>-</a:t>
            </a:r>
            <a:r>
              <a:rPr lang="ar-SA" b="1" dirty="0">
                <a:solidFill>
                  <a:srgbClr val="000000"/>
                </a:solidFill>
                <a:latin typeface="Calibri"/>
                <a:ea typeface="Times New Roman"/>
                <a:cs typeface="Times New Roman"/>
              </a:rPr>
              <a:t>  </a:t>
            </a:r>
            <a:r>
              <a:rPr lang="ar-SA" b="1" dirty="0">
                <a:solidFill>
                  <a:srgbClr val="000000"/>
                </a:solidFill>
                <a:ea typeface="Times New Roman"/>
                <a:cs typeface="Times New Roman"/>
              </a:rPr>
              <a:t>الاستجابة الشرطية </a:t>
            </a:r>
            <a:r>
              <a:rPr lang="ar-SA" b="1" dirty="0" smtClean="0">
                <a:solidFill>
                  <a:srgbClr val="000000"/>
                </a:solidFill>
                <a:ea typeface="Times New Roman"/>
                <a:cs typeface="Times New Roman"/>
              </a:rPr>
              <a:t>:</a:t>
            </a:r>
            <a:r>
              <a:rPr lang="ar-SA" dirty="0" smtClean="0">
                <a:solidFill>
                  <a:srgbClr val="000000"/>
                </a:solidFill>
                <a:ea typeface="Times New Roman"/>
                <a:cs typeface="Times New Roman"/>
              </a:rPr>
              <a:t>هي </a:t>
            </a:r>
            <a:r>
              <a:rPr lang="ar-SA" dirty="0">
                <a:solidFill>
                  <a:srgbClr val="000000"/>
                </a:solidFill>
                <a:ea typeface="Times New Roman"/>
                <a:cs typeface="Times New Roman"/>
              </a:rPr>
              <a:t>الانعكاس المتعلم الجديد والذي يحدث نتيجة اقتران المثير الشرطي مع المثير الأصلي .</a:t>
            </a:r>
            <a:r>
              <a:rPr lang="ar-SA" dirty="0">
                <a:solidFill>
                  <a:srgbClr val="000000"/>
                </a:solidFill>
                <a:latin typeface="Calibri"/>
                <a:ea typeface="Times New Roman"/>
                <a:cs typeface="Times New Roman"/>
              </a:rPr>
              <a:t/>
            </a:r>
            <a:br>
              <a:rPr lang="ar-SA" dirty="0">
                <a:solidFill>
                  <a:srgbClr val="000000"/>
                </a:solidFill>
                <a:latin typeface="Calibri"/>
                <a:ea typeface="Times New Roman"/>
                <a:cs typeface="Times New Roman"/>
              </a:rPr>
            </a:br>
            <a:r>
              <a:rPr lang="ar-SA" b="1" u="sng" dirty="0">
                <a:solidFill>
                  <a:srgbClr val="000000"/>
                </a:solidFill>
                <a:latin typeface="AdvertisingExtraBold"/>
                <a:ea typeface="Times New Roman"/>
                <a:cs typeface="Times New Roman"/>
              </a:rPr>
              <a:t>مفاهيم النظرية</a:t>
            </a:r>
            <a:r>
              <a:rPr lang="ar-SA" dirty="0">
                <a:solidFill>
                  <a:srgbClr val="000000"/>
                </a:solidFill>
                <a:latin typeface="Calibri"/>
                <a:ea typeface="Times New Roman"/>
                <a:cs typeface="Times New Roman"/>
              </a:rPr>
              <a:t> </a:t>
            </a:r>
            <a:r>
              <a:rPr lang="ar-SA" b="1" dirty="0">
                <a:solidFill>
                  <a:srgbClr val="000000"/>
                </a:solidFill>
                <a:latin typeface="Calibri"/>
                <a:ea typeface="Times New Roman"/>
                <a:cs typeface="Times New Roman"/>
              </a:rPr>
              <a:t>:</a:t>
            </a:r>
            <a:r>
              <a:rPr lang="ar-SA" u="sng" dirty="0">
                <a:solidFill>
                  <a:srgbClr val="000000"/>
                </a:solidFill>
                <a:latin typeface="Calibri"/>
                <a:ea typeface="Times New Roman"/>
                <a:cs typeface="Times New Roman"/>
              </a:rPr>
              <a:t> </a:t>
            </a:r>
            <a:endParaRPr lang="en-US" sz="2000" dirty="0">
              <a:latin typeface="Calibri"/>
              <a:ea typeface="Calibri"/>
              <a:cs typeface="Arial"/>
            </a:endParaRPr>
          </a:p>
          <a:p>
            <a:pPr algn="just">
              <a:lnSpc>
                <a:spcPct val="150000"/>
              </a:lnSpc>
              <a:spcAft>
                <a:spcPts val="1200"/>
              </a:spcAft>
            </a:pPr>
            <a:r>
              <a:rPr lang="ar-SA" b="1" u="sng" dirty="0">
                <a:solidFill>
                  <a:srgbClr val="000000"/>
                </a:solidFill>
                <a:latin typeface="Calibri"/>
                <a:ea typeface="Times New Roman"/>
                <a:cs typeface="Times New Roman"/>
              </a:rPr>
              <a:t>التعميم </a:t>
            </a:r>
            <a:r>
              <a:rPr lang="ar-SA" b="1" dirty="0">
                <a:solidFill>
                  <a:srgbClr val="000000"/>
                </a:solidFill>
                <a:latin typeface="Calibri"/>
                <a:ea typeface="Times New Roman"/>
                <a:cs typeface="Times New Roman"/>
              </a:rPr>
              <a:t> </a:t>
            </a:r>
            <a:r>
              <a:rPr lang="en-US" b="1" dirty="0">
                <a:solidFill>
                  <a:srgbClr val="000000"/>
                </a:solidFill>
                <a:latin typeface="Times New Roman"/>
                <a:ea typeface="Times New Roman"/>
                <a:cs typeface="Arial"/>
              </a:rPr>
              <a:t>:</a:t>
            </a:r>
            <a:endParaRPr lang="en-US" sz="2000" dirty="0">
              <a:latin typeface="Calibri"/>
              <a:ea typeface="Calibri"/>
              <a:cs typeface="Arial"/>
            </a:endParaRPr>
          </a:p>
          <a:p>
            <a:pPr algn="just">
              <a:lnSpc>
                <a:spcPct val="150000"/>
              </a:lnSpc>
              <a:spcAft>
                <a:spcPts val="1200"/>
              </a:spcAft>
            </a:pPr>
            <a:r>
              <a:rPr lang="ar-SA" dirty="0">
                <a:solidFill>
                  <a:srgbClr val="000000"/>
                </a:solidFill>
                <a:latin typeface="Calibri"/>
                <a:ea typeface="Times New Roman"/>
                <a:cs typeface="Times New Roman"/>
              </a:rPr>
              <a:t> هو انتقال أثر المثير الشرطي إلى مثيرات أخرى تشبهه أو ترمز له , وكلما زاد التشابه كان احتمال انتقال التعميم كبيرا إذا وجد أن تكونت الاستجابة الشرطية لمثير معين م ش فإن المثيرات الأخرى م2 , م3 , م4 المشابهة للمثير الشرطي م ش</a:t>
            </a:r>
            <a:r>
              <a:rPr lang="en-US" dirty="0">
                <a:latin typeface="Times New Roman"/>
                <a:ea typeface="Times New Roman"/>
                <a:cs typeface="Arial"/>
              </a:rPr>
              <a:t/>
            </a:r>
            <a:br>
              <a:rPr lang="en-US" dirty="0">
                <a:latin typeface="Times New Roman"/>
                <a:ea typeface="Times New Roman"/>
                <a:cs typeface="Arial"/>
              </a:rPr>
            </a:br>
            <a:r>
              <a:rPr lang="ar-SA" dirty="0">
                <a:solidFill>
                  <a:srgbClr val="000000"/>
                </a:solidFill>
                <a:latin typeface="Calibri"/>
                <a:ea typeface="Times New Roman"/>
                <a:cs typeface="Times New Roman"/>
              </a:rPr>
              <a:t>يمكن أن تستدعي نفس الاستجابة , أي أن قدرتنا على الاستجابة للمواقف المختلفة تبعا لدرجة تشابه بينهما وبين الموقف</a:t>
            </a:r>
            <a:r>
              <a:rPr lang="en-US" dirty="0">
                <a:solidFill>
                  <a:srgbClr val="000000"/>
                </a:solidFill>
                <a:latin typeface="Times New Roman"/>
                <a:ea typeface="Times New Roman"/>
                <a:cs typeface="Arial"/>
              </a:rPr>
              <a:t> </a:t>
            </a:r>
            <a:r>
              <a:rPr lang="ar-SA" dirty="0">
                <a:solidFill>
                  <a:srgbClr val="000000"/>
                </a:solidFill>
                <a:latin typeface="Calibri"/>
                <a:ea typeface="Times New Roman"/>
                <a:cs typeface="Times New Roman"/>
              </a:rPr>
              <a:t>الأصلي الذي تم فيه التعلم .</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1816603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pPr algn="just">
              <a:lnSpc>
                <a:spcPct val="150000"/>
              </a:lnSpc>
              <a:spcAft>
                <a:spcPts val="1200"/>
              </a:spcAft>
            </a:pPr>
            <a:r>
              <a:rPr lang="en-US" b="1" u="sng" dirty="0">
                <a:solidFill>
                  <a:srgbClr val="000000"/>
                </a:solidFill>
                <a:latin typeface="Times New Roman"/>
                <a:ea typeface="Times New Roman"/>
                <a:cs typeface="Arial"/>
              </a:rPr>
              <a:t> </a:t>
            </a:r>
            <a:r>
              <a:rPr lang="ar-SA" b="1" u="sng" dirty="0">
                <a:solidFill>
                  <a:srgbClr val="000000"/>
                </a:solidFill>
                <a:latin typeface="Times New Roman"/>
                <a:ea typeface="Times New Roman"/>
                <a:cs typeface="Arial"/>
              </a:rPr>
              <a:t>وللتعميم نوعان هما</a:t>
            </a:r>
            <a:r>
              <a:rPr lang="en-US" b="1" dirty="0">
                <a:solidFill>
                  <a:srgbClr val="000000"/>
                </a:solidFill>
                <a:latin typeface="Times New Roman"/>
                <a:ea typeface="Times New Roman"/>
                <a:cs typeface="Arial"/>
              </a:rPr>
              <a:t> :</a:t>
            </a:r>
            <a:r>
              <a:rPr lang="en-US" b="1" u="sng" dirty="0">
                <a:solidFill>
                  <a:srgbClr val="000000"/>
                </a:solidFill>
                <a:latin typeface="Times New Roman"/>
                <a:ea typeface="Times New Roman"/>
                <a:cs typeface="Arial"/>
              </a:rPr>
              <a:t> </a:t>
            </a:r>
            <a:endParaRPr lang="en-US" sz="2000" dirty="0">
              <a:latin typeface="Calibri"/>
              <a:ea typeface="Calibri"/>
              <a:cs typeface="Arial"/>
            </a:endParaRPr>
          </a:p>
          <a:p>
            <a:pPr algn="just">
              <a:lnSpc>
                <a:spcPct val="150000"/>
              </a:lnSpc>
              <a:spcAft>
                <a:spcPts val="1200"/>
              </a:spcAft>
            </a:pPr>
            <a:r>
              <a:rPr lang="ar-SA" b="1" dirty="0">
                <a:solidFill>
                  <a:srgbClr val="000000"/>
                </a:solidFill>
                <a:latin typeface="Calibri"/>
                <a:ea typeface="Times New Roman"/>
                <a:cs typeface="Times New Roman"/>
              </a:rPr>
              <a:t>تعميم أولي :</a:t>
            </a:r>
            <a:r>
              <a:rPr lang="ar-SA" dirty="0">
                <a:solidFill>
                  <a:srgbClr val="000000"/>
                </a:solidFill>
                <a:latin typeface="Calibri"/>
                <a:ea typeface="Times New Roman"/>
                <a:cs typeface="Times New Roman"/>
              </a:rPr>
              <a:t> يعني أن الاستجابة الشرطية المتعلمة تظهر نتيجة مثيرات مشابهة للمثير الشرطي الأصلي من نفس النوع</a:t>
            </a:r>
            <a:r>
              <a:rPr lang="ar-SA" dirty="0">
                <a:latin typeface="Calibri"/>
                <a:ea typeface="Times New Roman"/>
                <a:cs typeface="Times New Roman"/>
              </a:rPr>
              <a:t> </a:t>
            </a:r>
            <a:r>
              <a:rPr lang="ar-SA" dirty="0">
                <a:solidFill>
                  <a:srgbClr val="000000"/>
                </a:solidFill>
                <a:latin typeface="Calibri"/>
                <a:ea typeface="Times New Roman"/>
                <a:cs typeface="Times New Roman"/>
              </a:rPr>
              <a:t>مثل تعميم جميع الأصوات المشابهة لصوت الجرس. </a:t>
            </a:r>
            <a:endParaRPr lang="en-US" sz="2000" dirty="0">
              <a:latin typeface="Calibri"/>
              <a:ea typeface="Calibri"/>
              <a:cs typeface="Arial"/>
            </a:endParaRPr>
          </a:p>
          <a:p>
            <a:pPr algn="just">
              <a:lnSpc>
                <a:spcPct val="150000"/>
              </a:lnSpc>
              <a:spcAft>
                <a:spcPts val="1200"/>
              </a:spcAft>
            </a:pPr>
            <a:r>
              <a:rPr lang="ar-SA" b="1" dirty="0">
                <a:solidFill>
                  <a:srgbClr val="000000"/>
                </a:solidFill>
                <a:latin typeface="Calibri"/>
                <a:ea typeface="Times New Roman"/>
                <a:cs typeface="Times New Roman"/>
              </a:rPr>
              <a:t>تعميم ثانوي :</a:t>
            </a:r>
            <a:r>
              <a:rPr lang="ar-SA" dirty="0">
                <a:solidFill>
                  <a:srgbClr val="000000"/>
                </a:solidFill>
                <a:latin typeface="Calibri"/>
                <a:ea typeface="Times New Roman"/>
                <a:cs typeface="Times New Roman"/>
              </a:rPr>
              <a:t> يعني أن الاستجابة الشرطية المتعلمة تظهر نتيجة وجود خاصية أو جزئية أو شكل من أشكال المثير</a:t>
            </a:r>
            <a:r>
              <a:rPr lang="en-US" dirty="0">
                <a:solidFill>
                  <a:srgbClr val="000000"/>
                </a:solidFill>
                <a:latin typeface="Times New Roman"/>
                <a:ea typeface="Times New Roman"/>
                <a:cs typeface="Arial"/>
              </a:rPr>
              <a:t> </a:t>
            </a:r>
            <a:r>
              <a:rPr lang="ar-SA" dirty="0">
                <a:solidFill>
                  <a:srgbClr val="000000"/>
                </a:solidFill>
                <a:latin typeface="Calibri"/>
                <a:ea typeface="Times New Roman"/>
                <a:cs typeface="Times New Roman"/>
              </a:rPr>
              <a:t>الشرطي الأصلي</a:t>
            </a:r>
            <a:r>
              <a:rPr lang="en-US" dirty="0">
                <a:solidFill>
                  <a:srgbClr val="000000"/>
                </a:solidFill>
                <a:latin typeface="Times New Roman"/>
                <a:ea typeface="Times New Roman"/>
                <a:cs typeface="Arial"/>
              </a:rPr>
              <a:t>.</a:t>
            </a:r>
            <a:endParaRPr lang="en-US" sz="2000" dirty="0">
              <a:latin typeface="Calibri"/>
              <a:ea typeface="Calibri"/>
              <a:cs typeface="Arial"/>
            </a:endParaRPr>
          </a:p>
          <a:p>
            <a:pPr algn="just">
              <a:lnSpc>
                <a:spcPct val="150000"/>
              </a:lnSpc>
              <a:spcAft>
                <a:spcPts val="1200"/>
              </a:spcAft>
            </a:pPr>
            <a:r>
              <a:rPr lang="ar-SA" b="1" u="sng" dirty="0">
                <a:solidFill>
                  <a:srgbClr val="000000"/>
                </a:solidFill>
                <a:latin typeface="Calibri"/>
                <a:ea typeface="Times New Roman"/>
                <a:cs typeface="Times New Roman"/>
              </a:rPr>
              <a:t> التمييز</a:t>
            </a:r>
            <a:r>
              <a:rPr lang="en-US" b="1" dirty="0">
                <a:solidFill>
                  <a:srgbClr val="000000"/>
                </a:solidFill>
                <a:latin typeface="Times New Roman"/>
                <a:ea typeface="Times New Roman"/>
                <a:cs typeface="Arial"/>
              </a:rPr>
              <a:t> :</a:t>
            </a:r>
            <a:r>
              <a:rPr lang="en-US" b="1" u="sng" dirty="0">
                <a:solidFill>
                  <a:srgbClr val="000000"/>
                </a:solidFill>
                <a:latin typeface="Times New Roman"/>
                <a:ea typeface="Times New Roman"/>
                <a:cs typeface="Arial"/>
              </a:rPr>
              <a:t> </a:t>
            </a:r>
            <a:endParaRPr lang="en-US" sz="2000" dirty="0">
              <a:latin typeface="Calibri"/>
              <a:ea typeface="Calibri"/>
              <a:cs typeface="Arial"/>
            </a:endParaRPr>
          </a:p>
          <a:p>
            <a:pPr algn="just">
              <a:lnSpc>
                <a:spcPct val="150000"/>
              </a:lnSpc>
              <a:spcAft>
                <a:spcPts val="1200"/>
              </a:spcAft>
            </a:pPr>
            <a:r>
              <a:rPr lang="ar-SA" dirty="0">
                <a:solidFill>
                  <a:srgbClr val="000000"/>
                </a:solidFill>
                <a:latin typeface="Calibri"/>
                <a:ea typeface="Times New Roman"/>
                <a:cs typeface="Times New Roman"/>
              </a:rPr>
              <a:t>ظاهرة عكس التعميم , وهي قدرة الكائن الحي على التمييز والتفريق بين المثيرات المختلفة والمتشابهة وبين إصدار</a:t>
            </a:r>
            <a:r>
              <a:rPr lang="ar-SA" dirty="0">
                <a:latin typeface="Calibri"/>
                <a:ea typeface="Times New Roman"/>
                <a:cs typeface="Times New Roman"/>
              </a:rPr>
              <a:t> </a:t>
            </a:r>
            <a:r>
              <a:rPr lang="ar-SA" dirty="0">
                <a:solidFill>
                  <a:srgbClr val="000000"/>
                </a:solidFill>
                <a:latin typeface="Calibri"/>
                <a:ea typeface="Times New Roman"/>
                <a:cs typeface="Times New Roman"/>
              </a:rPr>
              <a:t>الاستجابة المتعلمة لمثير شرطي فقط ؟</a:t>
            </a:r>
            <a:endParaRPr lang="en-US" sz="2000" dirty="0">
              <a:latin typeface="Calibri"/>
              <a:ea typeface="Calibri"/>
              <a:cs typeface="Arial"/>
            </a:endParaRPr>
          </a:p>
          <a:p>
            <a:pPr lvl="0" algn="just">
              <a:lnSpc>
                <a:spcPct val="150000"/>
              </a:lnSpc>
              <a:spcAft>
                <a:spcPts val="1200"/>
              </a:spcAft>
              <a:buFont typeface="Symbol"/>
              <a:buChar char=""/>
              <a:tabLst>
                <a:tab pos="457200" algn="l"/>
              </a:tabLst>
            </a:pPr>
            <a:r>
              <a:rPr lang="ar-SA" dirty="0">
                <a:solidFill>
                  <a:srgbClr val="000000"/>
                </a:solidFill>
                <a:latin typeface="Calibri"/>
                <a:ea typeface="Times New Roman"/>
                <a:cs typeface="Times New Roman"/>
              </a:rPr>
              <a:t>إن التعميم والتمييز متكاملان , وإن كان كلاهما متعلم إلا أن التعميم يسبق التمييز وبالتالي فإن التمييز يعد مكملا له لأن الكائن الحي يتأثر بأوجه الاختلاف بين المثيرات كما يتأثر بأوجه التشابه بينهما , كما أن كلاهما عملية عقلية لكن</a:t>
            </a:r>
            <a:r>
              <a:rPr lang="en-US" dirty="0">
                <a:solidFill>
                  <a:srgbClr val="000000"/>
                </a:solidFill>
                <a:latin typeface="Calibri"/>
                <a:ea typeface="Times New Roman"/>
                <a:cs typeface="Times New Roman"/>
              </a:rPr>
              <a:t> </a:t>
            </a:r>
            <a:r>
              <a:rPr lang="ar-SA" dirty="0">
                <a:solidFill>
                  <a:srgbClr val="000000"/>
                </a:solidFill>
                <a:latin typeface="Calibri"/>
                <a:ea typeface="Times New Roman"/>
                <a:cs typeface="Times New Roman"/>
              </a:rPr>
              <a:t>التمييز يبذل الكائن الحي فيها مجهود عقلي </a:t>
            </a:r>
            <a:r>
              <a:rPr lang="ar-SA" dirty="0" smtClean="0">
                <a:solidFill>
                  <a:srgbClr val="000000"/>
                </a:solidFill>
                <a:latin typeface="Calibri"/>
                <a:ea typeface="Times New Roman"/>
                <a:cs typeface="Times New Roman"/>
              </a:rPr>
              <a:t>أكثر</a:t>
            </a:r>
            <a:r>
              <a:rPr lang="ar-IQ" dirty="0" smtClean="0">
                <a:solidFill>
                  <a:srgbClr val="000000"/>
                </a:solidFill>
                <a:latin typeface="Calibri"/>
                <a:ea typeface="Times New Roman"/>
                <a:cs typeface="Times New Roman"/>
              </a:rPr>
              <a:t>.</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283619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pPr algn="just">
              <a:lnSpc>
                <a:spcPct val="150000"/>
              </a:lnSpc>
              <a:spcAft>
                <a:spcPts val="1200"/>
              </a:spcAft>
            </a:pPr>
            <a:r>
              <a:rPr lang="ar-SA" b="1" u="sng" dirty="0">
                <a:solidFill>
                  <a:srgbClr val="000000"/>
                </a:solidFill>
                <a:latin typeface="Calibri"/>
                <a:ea typeface="Times New Roman"/>
                <a:cs typeface="Times New Roman"/>
              </a:rPr>
              <a:t>الاستتباع</a:t>
            </a:r>
            <a:r>
              <a:rPr lang="en-US" b="1" dirty="0">
                <a:solidFill>
                  <a:srgbClr val="000000"/>
                </a:solidFill>
                <a:latin typeface="Times New Roman"/>
                <a:ea typeface="Times New Roman"/>
                <a:cs typeface="Arial"/>
              </a:rPr>
              <a:t> :</a:t>
            </a:r>
            <a:r>
              <a:rPr lang="en-US" b="1" u="sng" dirty="0">
                <a:solidFill>
                  <a:srgbClr val="000000"/>
                </a:solidFill>
                <a:latin typeface="Times New Roman"/>
                <a:ea typeface="Times New Roman"/>
                <a:cs typeface="Arial"/>
              </a:rPr>
              <a:t> </a:t>
            </a:r>
            <a:endParaRPr lang="en-US" sz="2000" dirty="0">
              <a:latin typeface="Calibri"/>
              <a:ea typeface="Calibri"/>
              <a:cs typeface="Arial"/>
            </a:endParaRPr>
          </a:p>
          <a:p>
            <a:pPr marL="228600" algn="just">
              <a:lnSpc>
                <a:spcPct val="150000"/>
              </a:lnSpc>
              <a:spcAft>
                <a:spcPts val="1200"/>
              </a:spcAft>
            </a:pPr>
            <a:r>
              <a:rPr lang="ar-SA" dirty="0">
                <a:solidFill>
                  <a:srgbClr val="000000"/>
                </a:solidFill>
                <a:latin typeface="Calibri"/>
                <a:ea typeface="Times New Roman"/>
                <a:cs typeface="Times New Roman"/>
              </a:rPr>
              <a:t>انتقال أثر المثير الشرطي إلى مثير آخر يسبقه مباشرة , وتسمى الاستجابة في هذه الحالة استجابة من الدرجة الثانية  ويمكن أن ينتقل أثر المثير الشرطي إلى مثير ثالث فنحصل على استجابة من الدرجة الثالثة وهكذا.</a:t>
            </a:r>
            <a:endParaRPr lang="en-US" sz="2000" dirty="0">
              <a:latin typeface="Calibri"/>
              <a:ea typeface="Calibri"/>
              <a:cs typeface="Arial"/>
            </a:endParaRPr>
          </a:p>
          <a:p>
            <a:pPr marL="228600" algn="just">
              <a:lnSpc>
                <a:spcPct val="150000"/>
              </a:lnSpc>
              <a:spcAft>
                <a:spcPts val="1200"/>
              </a:spcAft>
            </a:pPr>
            <a:r>
              <a:rPr lang="ar-SA" dirty="0">
                <a:solidFill>
                  <a:srgbClr val="000000"/>
                </a:solidFill>
                <a:latin typeface="Calibri"/>
                <a:ea typeface="Times New Roman"/>
                <a:cs typeface="Times New Roman"/>
              </a:rPr>
              <a:t> </a:t>
            </a:r>
            <a:endParaRPr lang="en-US" sz="2000" dirty="0">
              <a:latin typeface="Calibri"/>
              <a:ea typeface="Calibri"/>
              <a:cs typeface="Arial"/>
            </a:endParaRPr>
          </a:p>
          <a:p>
            <a:pPr marL="228600" algn="just">
              <a:lnSpc>
                <a:spcPct val="150000"/>
              </a:lnSpc>
              <a:spcAft>
                <a:spcPts val="1200"/>
              </a:spcAft>
            </a:pPr>
            <a:r>
              <a:rPr lang="ar-SA" b="1" u="sng" dirty="0">
                <a:solidFill>
                  <a:srgbClr val="000000"/>
                </a:solidFill>
                <a:latin typeface="Calibri"/>
                <a:ea typeface="Times New Roman"/>
                <a:cs typeface="Times New Roman"/>
              </a:rPr>
              <a:t>الاكتساب</a:t>
            </a:r>
            <a:r>
              <a:rPr lang="en-US" b="1" dirty="0">
                <a:solidFill>
                  <a:srgbClr val="000000"/>
                </a:solidFill>
                <a:latin typeface="Times New Roman"/>
                <a:ea typeface="Times New Roman"/>
                <a:cs typeface="Arial"/>
              </a:rPr>
              <a:t> :</a:t>
            </a:r>
            <a:endParaRPr lang="en-US" sz="2000" dirty="0">
              <a:latin typeface="Calibri"/>
              <a:ea typeface="Calibri"/>
              <a:cs typeface="Arial"/>
            </a:endParaRPr>
          </a:p>
          <a:p>
            <a:r>
              <a:rPr lang="ar-SA" dirty="0">
                <a:solidFill>
                  <a:srgbClr val="000000"/>
                </a:solidFill>
                <a:ea typeface="Times New Roman"/>
                <a:cs typeface="Times New Roman"/>
              </a:rPr>
              <a:t> هو تعلم أولي للرابطة بين المثير والاستجابة , وهذا يعني أن المثير المحايد يبدأ بالاقتران بالاستجابة الغير شرطية</a:t>
            </a:r>
            <a:r>
              <a:rPr lang="en-US" dirty="0">
                <a:solidFill>
                  <a:srgbClr val="000000"/>
                </a:solidFill>
                <a:latin typeface="Times New Roman"/>
                <a:ea typeface="Times New Roman"/>
              </a:rPr>
              <a:t> </a:t>
            </a:r>
            <a:r>
              <a:rPr lang="ar-SA" dirty="0">
                <a:solidFill>
                  <a:srgbClr val="000000"/>
                </a:solidFill>
                <a:latin typeface="Times New Roman"/>
                <a:ea typeface="Times New Roman"/>
              </a:rPr>
              <a:t>ويصبح بذلك مثيرا شرطيا ينتزع الاستجابة الشرطية </a:t>
            </a:r>
            <a:endParaRPr lang="ar-IQ" dirty="0"/>
          </a:p>
        </p:txBody>
      </p:sp>
    </p:spTree>
    <p:extLst>
      <p:ext uri="{BB962C8B-B14F-4D97-AF65-F5344CB8AC3E}">
        <p14:creationId xmlns:p14="http://schemas.microsoft.com/office/powerpoint/2010/main" val="158895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pPr marL="228600" algn="just">
              <a:lnSpc>
                <a:spcPct val="150000"/>
              </a:lnSpc>
              <a:spcAft>
                <a:spcPts val="1200"/>
              </a:spcAft>
            </a:pPr>
            <a:r>
              <a:rPr lang="ar-SA" b="1" dirty="0">
                <a:solidFill>
                  <a:srgbClr val="000000"/>
                </a:solidFill>
                <a:latin typeface="Calibri"/>
                <a:ea typeface="Times New Roman"/>
                <a:cs typeface="Times New Roman"/>
              </a:rPr>
              <a:t>وهناك عوامل تؤثر في الاكتساب وهي</a:t>
            </a:r>
            <a:r>
              <a:rPr lang="en-US" b="1" dirty="0">
                <a:solidFill>
                  <a:srgbClr val="000000"/>
                </a:solidFill>
                <a:latin typeface="Times New Roman"/>
                <a:ea typeface="Times New Roman"/>
                <a:cs typeface="Arial"/>
              </a:rPr>
              <a:t>: </a:t>
            </a:r>
            <a:endParaRPr lang="en-US" sz="2000" dirty="0">
              <a:latin typeface="Calibri"/>
              <a:ea typeface="Calibri"/>
              <a:cs typeface="Arial"/>
            </a:endParaRPr>
          </a:p>
          <a:p>
            <a:pPr marL="228600" algn="just">
              <a:lnSpc>
                <a:spcPct val="150000"/>
              </a:lnSpc>
              <a:spcAft>
                <a:spcPts val="1200"/>
              </a:spcAft>
            </a:pPr>
            <a:r>
              <a:rPr lang="ar-SA" dirty="0">
                <a:solidFill>
                  <a:srgbClr val="000000"/>
                </a:solidFill>
                <a:latin typeface="Calibri"/>
                <a:ea typeface="Times New Roman"/>
                <a:cs typeface="Times New Roman"/>
              </a:rPr>
              <a:t>الفترة الزمنية بين المثير الشرطي والمثير الغير شرطي , حيث يلعب الترتيب الزمني لتقديم المثير الشرطي والمثير</a:t>
            </a:r>
            <a:r>
              <a:rPr lang="ar-SA" dirty="0">
                <a:latin typeface="Calibri"/>
                <a:ea typeface="Times New Roman"/>
                <a:cs typeface="Times New Roman"/>
              </a:rPr>
              <a:t> </a:t>
            </a:r>
            <a:r>
              <a:rPr lang="ar-SA" dirty="0">
                <a:solidFill>
                  <a:srgbClr val="000000"/>
                </a:solidFill>
                <a:latin typeface="Calibri"/>
                <a:ea typeface="Times New Roman"/>
                <a:cs typeface="Times New Roman"/>
              </a:rPr>
              <a:t>الغير شرطي دورا هاما في قوة الإشراط حيث إن التسلسل المثالي هو أن يسبق المثير الشرطي المثير الغير شرطي</a:t>
            </a:r>
            <a:r>
              <a:rPr lang="en-US" dirty="0">
                <a:latin typeface="Times New Roman"/>
                <a:ea typeface="Times New Roman"/>
                <a:cs typeface="Arial"/>
              </a:rPr>
              <a:t/>
            </a:r>
            <a:br>
              <a:rPr lang="en-US" dirty="0">
                <a:latin typeface="Times New Roman"/>
                <a:ea typeface="Times New Roman"/>
                <a:cs typeface="Arial"/>
              </a:rPr>
            </a:br>
            <a:r>
              <a:rPr lang="ar-SA" dirty="0">
                <a:solidFill>
                  <a:srgbClr val="000000"/>
                </a:solidFill>
                <a:latin typeface="Calibri"/>
                <a:ea typeface="Times New Roman"/>
                <a:cs typeface="Times New Roman"/>
              </a:rPr>
              <a:t>ويستمر حتى تقديم المثير الشرطي لوحد</a:t>
            </a:r>
            <a:r>
              <a:rPr lang="ar-IQ" dirty="0">
                <a:solidFill>
                  <a:srgbClr val="000000"/>
                </a:solidFill>
                <a:latin typeface="Calibri"/>
                <a:ea typeface="Times New Roman"/>
                <a:cs typeface="Times New Roman"/>
              </a:rPr>
              <a:t>ة </a:t>
            </a:r>
            <a:r>
              <a:rPr lang="ar-SA" dirty="0">
                <a:solidFill>
                  <a:srgbClr val="000000"/>
                </a:solidFill>
                <a:latin typeface="Calibri"/>
                <a:ea typeface="Times New Roman"/>
                <a:cs typeface="Times New Roman"/>
              </a:rPr>
              <a:t>شدة المثير الغير شرطي , حيث أن المثير الغير شرطي القوي هو الذي ينتج استجابة غير شرطية قوية فقد لاحظ بافلوف</a:t>
            </a:r>
            <a:r>
              <a:rPr lang="ar-SA" dirty="0">
                <a:latin typeface="Calibri"/>
                <a:ea typeface="Times New Roman"/>
                <a:cs typeface="Times New Roman"/>
              </a:rPr>
              <a:t> </a:t>
            </a:r>
            <a:r>
              <a:rPr lang="ar-SA" dirty="0">
                <a:solidFill>
                  <a:srgbClr val="000000"/>
                </a:solidFill>
                <a:latin typeface="Calibri"/>
                <a:ea typeface="Times New Roman"/>
                <a:cs typeface="Times New Roman"/>
              </a:rPr>
              <a:t>في تجربته على الكلب أن استجابة سيلان اللعاب كانت أقوى عندما قدم كمية أكبر من اللحم</a:t>
            </a:r>
            <a:r>
              <a:rPr lang="en-US" dirty="0">
                <a:solidFill>
                  <a:srgbClr val="000000"/>
                </a:solidFill>
                <a:latin typeface="Times New Roman"/>
                <a:ea typeface="Times New Roman"/>
                <a:cs typeface="Arial"/>
              </a:rPr>
              <a:t>  .</a:t>
            </a:r>
            <a:endParaRPr lang="en-US" sz="2000" dirty="0">
              <a:latin typeface="Calibri"/>
              <a:ea typeface="Calibri"/>
              <a:cs typeface="Arial"/>
            </a:endParaRPr>
          </a:p>
          <a:p>
            <a:r>
              <a:rPr lang="ar-IQ" dirty="0">
                <a:solidFill>
                  <a:srgbClr val="000000"/>
                </a:solidFill>
                <a:ea typeface="Times New Roman"/>
                <a:cs typeface="Times New Roman"/>
              </a:rPr>
              <a:t> </a:t>
            </a:r>
            <a:r>
              <a:rPr lang="ar-SA" dirty="0">
                <a:solidFill>
                  <a:srgbClr val="000000"/>
                </a:solidFill>
                <a:ea typeface="Times New Roman"/>
                <a:cs typeface="Times New Roman"/>
              </a:rPr>
              <a:t>وعليه فإن عدد مرات الاقتران بين المثير الشرطي والمثير الغير شرطي تكون, كلما زاد عدد مرات اقتران المثير الشرطي بالمثير</a:t>
            </a:r>
            <a:r>
              <a:rPr lang="ar-SA" dirty="0">
                <a:ea typeface="Times New Roman"/>
                <a:cs typeface="Times New Roman"/>
              </a:rPr>
              <a:t> </a:t>
            </a:r>
            <a:r>
              <a:rPr lang="ar-SA" dirty="0">
                <a:solidFill>
                  <a:srgbClr val="000000"/>
                </a:solidFill>
                <a:ea typeface="Times New Roman"/>
                <a:cs typeface="Times New Roman"/>
              </a:rPr>
              <a:t>الغير شرطي كلما كانت الاستجابة الشرطية أكثر قوة </a:t>
            </a:r>
            <a:endParaRPr lang="ar-IQ" dirty="0"/>
          </a:p>
        </p:txBody>
      </p:sp>
    </p:spTree>
    <p:extLst>
      <p:ext uri="{BB962C8B-B14F-4D97-AF65-F5344CB8AC3E}">
        <p14:creationId xmlns:p14="http://schemas.microsoft.com/office/powerpoint/2010/main" val="395583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nSpc>
                <a:spcPct val="150000"/>
              </a:lnSpc>
              <a:spcAft>
                <a:spcPts val="1000"/>
              </a:spcAft>
            </a:pPr>
            <a:r>
              <a:rPr lang="ar-SA" b="1" u="sng" dirty="0">
                <a:solidFill>
                  <a:srgbClr val="000000"/>
                </a:solidFill>
                <a:latin typeface="Calibri"/>
                <a:ea typeface="Times New Roman"/>
                <a:cs typeface="Times New Roman"/>
              </a:rPr>
              <a:t>الانطفاء</a:t>
            </a:r>
            <a:r>
              <a:rPr lang="en-US" b="1" u="sng" dirty="0">
                <a:solidFill>
                  <a:srgbClr val="000000"/>
                </a:solidFill>
                <a:latin typeface="Times New Roman"/>
                <a:ea typeface="Times New Roman"/>
                <a:cs typeface="Arial"/>
              </a:rPr>
              <a:t> :</a:t>
            </a: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r>
              <a:rPr lang="ar-SA" dirty="0">
                <a:solidFill>
                  <a:srgbClr val="000000"/>
                </a:solidFill>
                <a:latin typeface="Calibri"/>
                <a:ea typeface="Times New Roman"/>
                <a:cs typeface="Times New Roman"/>
              </a:rPr>
              <a:t>إضعاف الرابطة بين المثير الشرطي والاستجابة الشرطية </a:t>
            </a: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r>
              <a:rPr lang="ar-SA" b="1" u="sng" dirty="0">
                <a:solidFill>
                  <a:srgbClr val="000000"/>
                </a:solidFill>
                <a:latin typeface="Calibri"/>
                <a:ea typeface="Times New Roman"/>
                <a:cs typeface="Times New Roman"/>
              </a:rPr>
              <a:t>وللانطفاء نوعان هما :</a:t>
            </a: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r>
              <a:rPr lang="ar-SA" b="1" dirty="0">
                <a:solidFill>
                  <a:srgbClr val="000000"/>
                </a:solidFill>
                <a:latin typeface="Calibri"/>
                <a:ea typeface="Times New Roman"/>
                <a:cs typeface="Times New Roman"/>
              </a:rPr>
              <a:t>الانطفاء الداخلي</a:t>
            </a:r>
            <a:r>
              <a:rPr lang="ar-SA" dirty="0">
                <a:solidFill>
                  <a:srgbClr val="000000"/>
                </a:solidFill>
                <a:latin typeface="Calibri"/>
                <a:ea typeface="Times New Roman"/>
                <a:cs typeface="Times New Roman"/>
              </a:rPr>
              <a:t> : الناجم عن غياب تقديم الطعام</a:t>
            </a:r>
            <a:r>
              <a:rPr lang="en-US" dirty="0">
                <a:solidFill>
                  <a:srgbClr val="000000"/>
                </a:solidFill>
                <a:latin typeface="Times New Roman"/>
                <a:ea typeface="Times New Roman"/>
                <a:cs typeface="Arial"/>
              </a:rPr>
              <a:t> .</a:t>
            </a: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r>
              <a:rPr lang="ar-SA" b="1" dirty="0">
                <a:solidFill>
                  <a:srgbClr val="000000"/>
                </a:solidFill>
                <a:latin typeface="Calibri"/>
                <a:ea typeface="Times New Roman"/>
                <a:cs typeface="Times New Roman"/>
              </a:rPr>
              <a:t>الانطفاء الخارجي :</a:t>
            </a:r>
            <a:r>
              <a:rPr lang="ar-SA" dirty="0">
                <a:solidFill>
                  <a:srgbClr val="000000"/>
                </a:solidFill>
                <a:latin typeface="Calibri"/>
                <a:ea typeface="Times New Roman"/>
                <a:cs typeface="Times New Roman"/>
              </a:rPr>
              <a:t> الذي يعود إلى عوامل خارجية مثل سماع أصوات غريبة أثناء التجربة وبشكل مفاجئ</a:t>
            </a:r>
            <a:r>
              <a:rPr lang="en-US" dirty="0">
                <a:solidFill>
                  <a:srgbClr val="000000"/>
                </a:solidFill>
                <a:latin typeface="Times New Roman"/>
                <a:ea typeface="Times New Roman"/>
                <a:cs typeface="Arial"/>
              </a:rPr>
              <a:t> .</a:t>
            </a: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endParaRPr lang="en-US" sz="2000" dirty="0">
              <a:latin typeface="Calibri"/>
              <a:ea typeface="Calibri"/>
              <a:cs typeface="Arial"/>
            </a:endParaRPr>
          </a:p>
          <a:p>
            <a:r>
              <a:rPr lang="ar-SA" b="1" u="sng" dirty="0">
                <a:solidFill>
                  <a:srgbClr val="000000"/>
                </a:solidFill>
                <a:ea typeface="Times New Roman"/>
                <a:cs typeface="Times New Roman"/>
              </a:rPr>
              <a:t>الاسترجاع التلقائي </a:t>
            </a:r>
            <a:r>
              <a:rPr lang="ar-SA" b="1" u="sng" dirty="0" smtClean="0">
                <a:solidFill>
                  <a:srgbClr val="000000"/>
                </a:solidFill>
                <a:ea typeface="Times New Roman"/>
                <a:cs typeface="Times New Roman"/>
              </a:rPr>
              <a:t>:</a:t>
            </a:r>
            <a:endParaRPr lang="en-US" b="1" u="sng" dirty="0" smtClean="0">
              <a:solidFill>
                <a:srgbClr val="000000"/>
              </a:solidFill>
              <a:ea typeface="Times New Roman"/>
              <a:cs typeface="Times New Roman"/>
            </a:endParaRPr>
          </a:p>
          <a:p>
            <a:pPr marL="0" indent="0">
              <a:buNone/>
            </a:pP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r>
              <a:rPr lang="ar-SA" dirty="0">
                <a:solidFill>
                  <a:srgbClr val="000000"/>
                </a:solidFill>
                <a:ea typeface="Times New Roman"/>
                <a:cs typeface="Times New Roman"/>
              </a:rPr>
              <a:t>إن انطفاء الاستجابة لا يكون نهائيا , فقد وجد أنه عند تقديم المثير الشرطي م ش بعد انطفاء الاستجابة بفترة من الزمن</a:t>
            </a:r>
            <a:r>
              <a:rPr lang="en-US" dirty="0">
                <a:solidFill>
                  <a:srgbClr val="000000"/>
                </a:solidFill>
                <a:latin typeface="Times New Roman"/>
                <a:ea typeface="Times New Roman"/>
              </a:rPr>
              <a:t> </a:t>
            </a:r>
            <a:r>
              <a:rPr lang="en-US" dirty="0">
                <a:latin typeface="Times New Roman"/>
                <a:ea typeface="Times New Roman"/>
              </a:rPr>
              <a:t/>
            </a:r>
            <a:br>
              <a:rPr lang="en-US" dirty="0">
                <a:latin typeface="Times New Roman"/>
                <a:ea typeface="Times New Roman"/>
              </a:rPr>
            </a:br>
            <a:r>
              <a:rPr lang="ar-SA" dirty="0">
                <a:solidFill>
                  <a:srgbClr val="000000"/>
                </a:solidFill>
                <a:latin typeface="Times New Roman"/>
                <a:ea typeface="Times New Roman"/>
              </a:rPr>
              <a:t>فإن الاستجابة تعود للظهور من جديد ولكن ليس بنفس قوة الاستجابة السابقة</a:t>
            </a:r>
            <a:r>
              <a:rPr lang="en-US" dirty="0">
                <a:solidFill>
                  <a:srgbClr val="000000"/>
                </a:solidFill>
                <a:latin typeface="Times New Roman"/>
                <a:ea typeface="Times New Roman"/>
              </a:rPr>
              <a:t> </a:t>
            </a:r>
            <a:r>
              <a:rPr lang="en-US" dirty="0" smtClean="0">
                <a:solidFill>
                  <a:srgbClr val="000000"/>
                </a:solidFill>
                <a:latin typeface="Times New Roman"/>
                <a:ea typeface="Times New Roman"/>
              </a:rPr>
              <a:t>.</a:t>
            </a:r>
          </a:p>
          <a:p>
            <a:pPr marL="0" indent="0">
              <a:buNone/>
            </a:pPr>
            <a:r>
              <a:rPr lang="en-US" dirty="0">
                <a:solidFill>
                  <a:srgbClr val="000000"/>
                </a:solidFill>
                <a:latin typeface="Calibri"/>
                <a:ea typeface="Times New Roman"/>
                <a:cs typeface="Times New Roman"/>
              </a:rPr>
              <a:t/>
            </a:r>
            <a:br>
              <a:rPr lang="en-US" dirty="0">
                <a:solidFill>
                  <a:srgbClr val="000000"/>
                </a:solidFill>
                <a:latin typeface="Calibri"/>
                <a:ea typeface="Times New Roman"/>
                <a:cs typeface="Times New Roman"/>
              </a:rPr>
            </a:br>
            <a:r>
              <a:rPr lang="ar-SA" dirty="0">
                <a:solidFill>
                  <a:srgbClr val="000000"/>
                </a:solidFill>
                <a:ea typeface="Times New Roman"/>
                <a:cs typeface="Times New Roman"/>
              </a:rPr>
              <a:t>بعد حدوث الانطفاء ومعاودة إحداث المثير الشرطي بدون مثير طبيعي تعاود الاستجابة الشرطية الحدوث</a:t>
            </a:r>
            <a:r>
              <a:rPr lang="en-US" dirty="0">
                <a:solidFill>
                  <a:srgbClr val="000000"/>
                </a:solidFill>
                <a:latin typeface="Times New Roman"/>
                <a:ea typeface="Times New Roman"/>
              </a:rPr>
              <a:t> </a:t>
            </a:r>
            <a:r>
              <a:rPr lang="ar-SA" dirty="0">
                <a:solidFill>
                  <a:srgbClr val="000000"/>
                </a:solidFill>
                <a:latin typeface="Times New Roman"/>
                <a:ea typeface="Times New Roman"/>
              </a:rPr>
              <a:t>وتسمى بالاسترجاع التلقائي</a:t>
            </a:r>
            <a:r>
              <a:rPr lang="en-US" dirty="0">
                <a:solidFill>
                  <a:srgbClr val="000000"/>
                </a:solidFill>
                <a:latin typeface="Times New Roman"/>
                <a:ea typeface="Times New Roman"/>
              </a:rPr>
              <a:t> .</a:t>
            </a:r>
            <a:endParaRPr lang="ar-IQ" dirty="0"/>
          </a:p>
        </p:txBody>
      </p:sp>
    </p:spTree>
    <p:extLst>
      <p:ext uri="{BB962C8B-B14F-4D97-AF65-F5344CB8AC3E}">
        <p14:creationId xmlns:p14="http://schemas.microsoft.com/office/powerpoint/2010/main" val="1090328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nSpc>
                <a:spcPct val="150000"/>
              </a:lnSpc>
              <a:spcAft>
                <a:spcPts val="1000"/>
              </a:spcAft>
            </a:pPr>
            <a:r>
              <a:rPr lang="ar-IQ" sz="4400" b="1" u="sng" dirty="0">
                <a:latin typeface="Calibri"/>
                <a:ea typeface="Calibri"/>
                <a:cs typeface="Arial"/>
              </a:rPr>
              <a:t>التداخل :</a:t>
            </a:r>
            <a:endParaRPr lang="en-US" sz="2000" dirty="0">
              <a:latin typeface="Calibri"/>
              <a:ea typeface="Calibri"/>
              <a:cs typeface="Arial"/>
            </a:endParaRPr>
          </a:p>
          <a:p>
            <a:pPr>
              <a:lnSpc>
                <a:spcPct val="150000"/>
              </a:lnSpc>
              <a:spcAft>
                <a:spcPts val="1000"/>
              </a:spcAft>
            </a:pPr>
            <a:r>
              <a:rPr lang="ar-IQ" dirty="0">
                <a:latin typeface="Calibri"/>
                <a:ea typeface="Calibri"/>
                <a:cs typeface="Arial"/>
              </a:rPr>
              <a:t>تداخل الذاكرات مع بعضها (1)</a:t>
            </a:r>
            <a:endParaRPr lang="en-US" sz="2000" dirty="0">
              <a:latin typeface="Calibri"/>
              <a:ea typeface="Calibri"/>
              <a:cs typeface="Arial"/>
            </a:endParaRPr>
          </a:p>
          <a:p>
            <a:pPr>
              <a:lnSpc>
                <a:spcPct val="150000"/>
              </a:lnSpc>
              <a:spcAft>
                <a:spcPts val="1000"/>
              </a:spcAft>
            </a:pPr>
            <a:r>
              <a:rPr lang="ar-IQ" dirty="0">
                <a:latin typeface="Calibri"/>
                <a:ea typeface="Calibri"/>
                <a:cs typeface="Arial"/>
              </a:rPr>
              <a:t>تفترض نظرية التداخل ان بعض الذاكرات تتداخل مع ذاكرات اخرى ، فالتداخل يقترب من الحدوث،عندما تتشابه المعلومات مع معلومات اخرى احتفظت بها الذاكرة مسبقا .  وهناك نوعان اساسيان للتداخل :</a:t>
            </a:r>
            <a:endParaRPr lang="en-US" sz="2000" dirty="0">
              <a:latin typeface="Calibri"/>
              <a:ea typeface="Calibri"/>
              <a:cs typeface="Arial"/>
            </a:endParaRPr>
          </a:p>
          <a:p>
            <a:pPr>
              <a:lnSpc>
                <a:spcPct val="150000"/>
              </a:lnSpc>
              <a:spcAft>
                <a:spcPts val="1000"/>
              </a:spcAft>
            </a:pPr>
            <a:r>
              <a:rPr lang="ar-IQ" dirty="0">
                <a:latin typeface="Calibri"/>
                <a:ea typeface="Calibri"/>
                <a:cs typeface="Arial"/>
              </a:rPr>
              <a:t>1- التداخل الاستباقي :الذي يحدث عندما تصعب معلومة قديمة من تذكر معلومة جديدة .</a:t>
            </a:r>
            <a:endParaRPr lang="en-US" sz="2000" dirty="0">
              <a:latin typeface="Calibri"/>
              <a:ea typeface="Calibri"/>
              <a:cs typeface="Arial"/>
            </a:endParaRPr>
          </a:p>
          <a:p>
            <a:r>
              <a:rPr lang="ar-IQ" dirty="0">
                <a:latin typeface="Calibri"/>
                <a:ea typeface="Calibri"/>
                <a:cs typeface="Arial"/>
              </a:rPr>
              <a:t>2-التداخل بأثر رجعي : الذي تحدث عندما تتداخل معلومة جديدة مع قدراتك على تذكر معلومة قديمة تعلمتها مسبقا.</a:t>
            </a:r>
            <a:endParaRPr lang="ar-IQ" dirty="0"/>
          </a:p>
        </p:txBody>
      </p:sp>
    </p:spTree>
    <p:extLst>
      <p:ext uri="{BB962C8B-B14F-4D97-AF65-F5344CB8AC3E}">
        <p14:creationId xmlns:p14="http://schemas.microsoft.com/office/powerpoint/2010/main" val="1964256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62500" lnSpcReduction="20000"/>
          </a:bodyPr>
          <a:lstStyle/>
          <a:p>
            <a:pPr>
              <a:lnSpc>
                <a:spcPct val="150000"/>
              </a:lnSpc>
              <a:spcAft>
                <a:spcPts val="1000"/>
              </a:spcAft>
            </a:pPr>
            <a:r>
              <a:rPr lang="ar-IQ" sz="3600" b="1" u="sng" dirty="0">
                <a:latin typeface="Calibri"/>
                <a:ea typeface="Calibri"/>
                <a:cs typeface="Arial"/>
              </a:rPr>
              <a:t>التداخل :</a:t>
            </a:r>
            <a:endParaRPr lang="en-US" sz="2000" dirty="0">
              <a:latin typeface="Calibri"/>
              <a:ea typeface="Calibri"/>
              <a:cs typeface="Arial"/>
            </a:endParaRPr>
          </a:p>
          <a:p>
            <a:pPr lvl="0">
              <a:lnSpc>
                <a:spcPct val="150000"/>
              </a:lnSpc>
              <a:spcAft>
                <a:spcPts val="1000"/>
              </a:spcAft>
              <a:buFont typeface="Symbol"/>
              <a:buChar char=""/>
              <a:tabLst>
                <a:tab pos="457200" algn="l"/>
              </a:tabLst>
            </a:pPr>
            <a:r>
              <a:rPr lang="ar-SA" b="1" u="sng" dirty="0">
                <a:latin typeface="Calibri"/>
                <a:ea typeface="Calibri"/>
                <a:cs typeface="Arial"/>
              </a:rPr>
              <a:t>نظرية التداخل</a:t>
            </a:r>
            <a:r>
              <a:rPr lang="en-US" b="1" u="sng" dirty="0">
                <a:latin typeface="Calibri"/>
                <a:ea typeface="Calibri"/>
                <a:cs typeface="Arial"/>
              </a:rPr>
              <a:t>: </a:t>
            </a:r>
            <a:r>
              <a:rPr lang="en-US" b="1" u="sng" dirty="0">
                <a:latin typeface="Arial"/>
                <a:ea typeface="Calibri"/>
                <a:cs typeface="Arial"/>
              </a:rPr>
              <a:t> </a:t>
            </a:r>
            <a:endParaRPr lang="en-US" sz="2000" dirty="0">
              <a:latin typeface="Calibri"/>
              <a:ea typeface="Calibri"/>
              <a:cs typeface="Arial"/>
            </a:endParaRPr>
          </a:p>
          <a:p>
            <a:pPr algn="just">
              <a:lnSpc>
                <a:spcPct val="150000"/>
              </a:lnSpc>
              <a:spcAft>
                <a:spcPts val="1000"/>
              </a:spcAft>
            </a:pPr>
            <a:r>
              <a:rPr lang="ar-SA" dirty="0">
                <a:latin typeface="Calibri"/>
                <a:ea typeface="Calibri"/>
                <a:cs typeface="Arial"/>
              </a:rPr>
              <a:t> بموجب هذه النظرية فان النسيان يحدث عندما يحدث تشابه او تداخل الى حد ما بين مادتين او موضوعين لان تعلم المادة الاولى قد يؤدي الى حدوث تشوش في تعلم المادة الثانية اذا ماتوفرت درجة من التشابه بينهما فلو ان طالبا مثلا قد درس ماد التاريخ وأعقبها مباشرة بدراسة مادة الجغرافية فان هذا قد يؤدي الى نسيان بعض معلومات المادتين لوجود درجة درجة من التشابه بينهما ولو درس هذا الطالب مادة التاريخ وأعقبها بدراسة مادة اللغة الانكليزية او الرياضيات فان احتمال نسيان المعلومات يكون اقل من الحالة الاولى لعدم وجود التشابه فيما بين المادتين ومادة التاريخ فنقول انه قد حصل تداخل في الحالة الاولى ولم يحصل مثل هذا التداخل في الحالة الثانية 0</a:t>
            </a:r>
            <a:endParaRPr lang="en-US" sz="2000" dirty="0">
              <a:latin typeface="Calibri"/>
              <a:ea typeface="Calibri"/>
              <a:cs typeface="Arial"/>
            </a:endParaRPr>
          </a:p>
          <a:p>
            <a:pPr marL="0" indent="0">
              <a:buNone/>
            </a:pPr>
            <a:endParaRPr lang="en-US" sz="1600" dirty="0">
              <a:latin typeface="Calibri"/>
              <a:ea typeface="Calibri"/>
              <a:cs typeface="Arial"/>
            </a:endParaRPr>
          </a:p>
          <a:p>
            <a:endParaRPr lang="ar-IQ" dirty="0"/>
          </a:p>
        </p:txBody>
      </p:sp>
    </p:spTree>
    <p:extLst>
      <p:ext uri="{BB962C8B-B14F-4D97-AF65-F5344CB8AC3E}">
        <p14:creationId xmlns:p14="http://schemas.microsoft.com/office/powerpoint/2010/main" val="1443332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pPr algn="just">
              <a:lnSpc>
                <a:spcPct val="150000"/>
              </a:lnSpc>
              <a:spcAft>
                <a:spcPts val="1000"/>
              </a:spcAft>
            </a:pPr>
            <a:r>
              <a:rPr lang="ar-SA" dirty="0">
                <a:latin typeface="Calibri"/>
                <a:ea typeface="Calibri"/>
                <a:cs typeface="Arial"/>
              </a:rPr>
              <a:t>وتعتبر نظرية التداخل أكثر نظريات النسيان اهمية وأقدمها تفسيرا وأكثرها شيوعا وأوسعها ابحاثا ودراسة علمية ومن الامثلة التي تؤكد على ان التداخل يحصل فيس الذاكرة اننا لو أعطينا فردا رقما تلفونيا وطلبنا منه ان يديره في قرص تلفون لكن قبل ان يفعل ذلك أعطيناه رقما اخر فانه سوف لن يتذكر الرقم الاول اما اذا أعطيناه الرقم ثم قرأنا عليه عدد من الحروف فان كمية النسيان ستكون اقل</a:t>
            </a:r>
            <a:r>
              <a:rPr lang="en-US" dirty="0">
                <a:latin typeface="Calibri"/>
                <a:ea typeface="Calibri"/>
                <a:cs typeface="Arial"/>
              </a:rPr>
              <a:t/>
            </a:r>
            <a:br>
              <a:rPr lang="en-US" dirty="0">
                <a:latin typeface="Calibri"/>
                <a:ea typeface="Calibri"/>
                <a:cs typeface="Arial"/>
              </a:rPr>
            </a:br>
            <a:r>
              <a:rPr lang="ar-SA" dirty="0">
                <a:latin typeface="Calibri"/>
                <a:ea typeface="Calibri"/>
                <a:cs typeface="Arial"/>
              </a:rPr>
              <a:t>والتداخل يحصل في هذه الحالة يكون على نوعين هما </a:t>
            </a:r>
            <a:r>
              <a:rPr lang="en-US" dirty="0">
                <a:latin typeface="Calibri"/>
                <a:ea typeface="Calibri"/>
                <a:cs typeface="Arial"/>
              </a:rPr>
              <a:t>:</a:t>
            </a:r>
            <a:endParaRPr lang="en-US" sz="2000" dirty="0">
              <a:latin typeface="Calibri"/>
              <a:ea typeface="Calibri"/>
              <a:cs typeface="Arial"/>
            </a:endParaRPr>
          </a:p>
          <a:p>
            <a:pPr lvl="0" algn="just">
              <a:lnSpc>
                <a:spcPct val="150000"/>
              </a:lnSpc>
              <a:spcAft>
                <a:spcPts val="1000"/>
              </a:spcAft>
              <a:buFont typeface="+mj-lt"/>
              <a:buAutoNum type="arabicPeriod"/>
            </a:pPr>
            <a:r>
              <a:rPr lang="en-US" dirty="0">
                <a:latin typeface="Calibri"/>
                <a:ea typeface="Calibri"/>
                <a:cs typeface="Arial"/>
              </a:rPr>
              <a:t> </a:t>
            </a:r>
            <a:r>
              <a:rPr lang="ar-SA" b="1" dirty="0">
                <a:latin typeface="Calibri"/>
                <a:ea typeface="Calibri"/>
                <a:cs typeface="Arial"/>
              </a:rPr>
              <a:t>التداخل القبلي (الكف الرجعي) :</a:t>
            </a:r>
            <a:endParaRPr lang="en-US" sz="2000" dirty="0">
              <a:latin typeface="Calibri"/>
              <a:ea typeface="Calibri"/>
              <a:cs typeface="Arial"/>
            </a:endParaRPr>
          </a:p>
          <a:p>
            <a:pPr algn="just"/>
            <a:r>
              <a:rPr lang="ar-SA" dirty="0">
                <a:latin typeface="Calibri"/>
                <a:ea typeface="Calibri"/>
                <a:cs typeface="Arial"/>
              </a:rPr>
              <a:t> ان من العوامل التي تؤثر على مستوى الاحتفاظ والنسيان للأشياء المتعلمة هو كمية ونوع الخبرات التي تحدث بين التعلم الاصلي </a:t>
            </a:r>
            <a:r>
              <a:rPr lang="ar-SA" dirty="0" smtClean="0">
                <a:latin typeface="Calibri"/>
                <a:ea typeface="Calibri"/>
                <a:cs typeface="Arial"/>
              </a:rPr>
              <a:t>وزمن</a:t>
            </a:r>
            <a:endParaRPr lang="ar-IQ" dirty="0" smtClean="0">
              <a:latin typeface="Calibri"/>
              <a:ea typeface="Calibri"/>
              <a:cs typeface="Arial"/>
            </a:endParaRPr>
          </a:p>
          <a:p>
            <a:pPr marL="0" indent="0" algn="just">
              <a:buNone/>
            </a:pPr>
            <a:r>
              <a:rPr lang="ar-SA" dirty="0" smtClean="0">
                <a:latin typeface="Calibri"/>
                <a:ea typeface="Calibri"/>
                <a:cs typeface="Arial"/>
              </a:rPr>
              <a:t> </a:t>
            </a:r>
            <a:r>
              <a:rPr lang="ar-SA" dirty="0">
                <a:latin typeface="Calibri"/>
                <a:ea typeface="Calibri"/>
                <a:cs typeface="Arial"/>
              </a:rPr>
              <a:t>قياس الاحتفاظ وتميل بعض الدراسات التي أجراها (اوزبل )الى ان توضح بان الكف الرجعي يمكن ان يكون مشكلة من مستوى اقل في حالة التعلم الصفي مما هو عليه في حالة تعلم المقاطع عديمة المعنى وان اوزبل وأعوانه قد استخدموا مادة ذات معنى ليتم تعلمها في الاصل وكانت تدور حول نوع محدد من البوذية كما كانت المادة اللاحقة عن البوذية نفسها وقد وجدوا ان هذا النوع من التداخل ينشط الاحتفاظ بدلا من إعاقته وقد اعتقدوا بان التعلم الجديد كان بمثابة مراجعة وتوضيح المتعلم للأصل اما بوستمان وستارك فقد أوضحا ان ظهور بعض الآثار الكفية للعمل اللاحق قد يرجع الى ادوات القياس المستخدمة وحتى في حالة تعلم الازواج المترابطة فعندما يكون مقياس التداخل هو اختبار اختيار من متعدد فانه لن يوجد هناك كف رجعي باستثناء ماهو في حالة مجموعة قصد في حالتها تضخيم اثر التداخل 0</a:t>
            </a:r>
            <a:r>
              <a:rPr lang="en-US" dirty="0">
                <a:latin typeface="Calibri"/>
                <a:ea typeface="Calibri"/>
                <a:cs typeface="Arial"/>
              </a:rPr>
              <a:t/>
            </a:r>
            <a:br>
              <a:rPr lang="en-US" dirty="0">
                <a:latin typeface="Calibri"/>
                <a:ea typeface="Calibri"/>
                <a:cs typeface="Arial"/>
              </a:rPr>
            </a:br>
            <a:endParaRPr lang="ar-IQ" dirty="0"/>
          </a:p>
        </p:txBody>
      </p:sp>
    </p:spTree>
    <p:extLst>
      <p:ext uri="{BB962C8B-B14F-4D97-AF65-F5344CB8AC3E}">
        <p14:creationId xmlns:p14="http://schemas.microsoft.com/office/powerpoint/2010/main" val="136895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a:latin typeface="Calibri"/>
                <a:ea typeface="Calibri"/>
                <a:cs typeface="Arial"/>
              </a:rPr>
              <a:t>ان التجارب في حالة الحيوانات الدنيا تشير الى ان بعض الطيور غير النشطة كان مستوى احتفاظها اكثر من النشطة منها ان الطيور غير النشطة قد اظهرت فقدانا في الاحتفاظ خلال الساعتين الأوليتين بعد التعلم ولكن دون فقدان اضافي خلال الساعات الست اللاحقة (وهو طول الزمن الذي استغرقته الدراسة ) بينما المجموعة النشطة قد اظهرت فقدانا اكثر فاكثر مع مرور الزمن ويبدو انه من شبه المؤكد بأن كمية النشاط ونوعه هي محددات قوية لمستوى الاحتفاظ والنسيان0</a:t>
            </a:r>
            <a:endParaRPr lang="ar-IQ" dirty="0"/>
          </a:p>
        </p:txBody>
      </p:sp>
    </p:spTree>
    <p:extLst>
      <p:ext uri="{BB962C8B-B14F-4D97-AF65-F5344CB8AC3E}">
        <p14:creationId xmlns:p14="http://schemas.microsoft.com/office/powerpoint/2010/main" val="2587546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70000" lnSpcReduction="20000"/>
          </a:bodyPr>
          <a:lstStyle/>
          <a:p>
            <a:pPr algn="just">
              <a:lnSpc>
                <a:spcPct val="150000"/>
              </a:lnSpc>
              <a:spcAft>
                <a:spcPts val="1000"/>
              </a:spcAft>
            </a:pPr>
            <a:r>
              <a:rPr lang="en-US" dirty="0">
                <a:latin typeface="Calibri"/>
                <a:ea typeface="Calibri"/>
                <a:cs typeface="Arial"/>
              </a:rPr>
              <a:t> </a:t>
            </a:r>
            <a:endParaRPr lang="en-US" sz="2000" dirty="0">
              <a:latin typeface="Calibri"/>
              <a:ea typeface="Calibri"/>
              <a:cs typeface="Arial"/>
            </a:endParaRPr>
          </a:p>
          <a:p>
            <a:pPr algn="just">
              <a:lnSpc>
                <a:spcPct val="150000"/>
              </a:lnSpc>
              <a:spcAft>
                <a:spcPts val="1000"/>
              </a:spcAft>
            </a:pPr>
            <a:r>
              <a:rPr lang="ar-SA" b="1" dirty="0">
                <a:latin typeface="Calibri"/>
                <a:ea typeface="Calibri"/>
                <a:cs typeface="Arial"/>
              </a:rPr>
              <a:t>2- التداخل البعدي ( الكف التقدمي) :</a:t>
            </a:r>
            <a:endParaRPr lang="en-US" sz="2000" dirty="0">
              <a:latin typeface="Calibri"/>
              <a:ea typeface="Calibri"/>
              <a:cs typeface="Arial"/>
            </a:endParaRPr>
          </a:p>
          <a:p>
            <a:r>
              <a:rPr lang="ar-SA" dirty="0">
                <a:latin typeface="Calibri"/>
                <a:ea typeface="Calibri"/>
                <a:cs typeface="Arial"/>
              </a:rPr>
              <a:t> ان الكف التقدمي لم يتصد له الباحثون مثلما تصدوا للكف الرجعي وعلى اية حال فهناك دليل على ان بعض النسيان قد يكون بسببه ان الكف التقدمي هو تداخل تعلم سابق وتاثيره على استدعاء تعلم لاحق فان قامت مجموعة من الافراد بتعلم مجموعة من الكلمات (القائمة ا) ثم قاموا بعد ذلك بتعلم قائمة مماثلة </a:t>
            </a:r>
            <a:r>
              <a:rPr lang="en-US" dirty="0">
                <a:latin typeface="Calibri"/>
                <a:ea typeface="Calibri"/>
                <a:cs typeface="Arial"/>
              </a:rPr>
              <a:t>(</a:t>
            </a:r>
            <a:r>
              <a:rPr lang="ar-SA" dirty="0">
                <a:latin typeface="Calibri"/>
                <a:ea typeface="Calibri"/>
                <a:cs typeface="Arial"/>
              </a:rPr>
              <a:t>القائمة ب) فان الاستدعاء المباشر (القائمة ب) يكون اقل مما لو انهم لم يتعلموا القائمة(ا) ان هذا النقص في مستوى الاستدعاء يقال بسبب تدخل او تاثير القائمة (ا) على القائمة(ب) فعندما يتعلم الافراد قوائم من المقاطع عديمة المعنى فان التعلم السابق لقوائم من هذا النوع يكون معيقا لاستذكار القوائم التي تم تعلمها حديثا 0ان تاثير الكف التقدمي لايكون واضحا تماما عندما تكون المادة المتعلمة ذات معنى وهذا الموقف السائد ايضا في حالة الكف الرجعي وهذه ظروف جيدة لعملية التذكر والاحتفاظ لانه مالم تكن هناك ظروفا مخففة لهذه الانواع من الكف فان تعلم أي شيء جديد قد تصاحبه صعوبة كبيرة من نوع او اخر</a:t>
            </a:r>
            <a:r>
              <a:rPr lang="ar-IQ">
                <a:latin typeface="Calibri"/>
                <a:ea typeface="Calibri"/>
                <a:cs typeface="Arial"/>
              </a:rPr>
              <a:t>.</a:t>
            </a:r>
            <a:endParaRPr lang="ar-IQ" dirty="0"/>
          </a:p>
        </p:txBody>
      </p:sp>
    </p:spTree>
    <p:extLst>
      <p:ext uri="{BB962C8B-B14F-4D97-AF65-F5344CB8AC3E}">
        <p14:creationId xmlns:p14="http://schemas.microsoft.com/office/powerpoint/2010/main" val="316423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lgn="just">
              <a:lnSpc>
                <a:spcPct val="150000"/>
              </a:lnSpc>
              <a:spcAft>
                <a:spcPts val="1000"/>
              </a:spcAft>
            </a:pPr>
            <a:r>
              <a:rPr lang="ar-SA" dirty="0">
                <a:latin typeface="Calibri"/>
                <a:ea typeface="Calibri"/>
                <a:cs typeface="Arial"/>
              </a:rPr>
              <a:t>وعليه فلا بد لنا من توضيح كيفية عمل هذا الانتقال بشكل عام ليتسنى لنا تسليط الضوء على شرط مهم من شروط هذا الانتقال الا وهو التعميم والذي  يعد احد مرتكزات منظومة انتقال اثر التعلم حيث سوف يتم توضيح دور هذا الشرط لاهميته الكبيرة ودوره الفعال في ترسيخ عمل البرامج الحركية في الدماغ و القيام بتنفيذ تلك البرامج في الاداء المطلوب بالشكل الذي تكونت عليه.</a:t>
            </a:r>
            <a:endParaRPr lang="en-US" sz="2000" dirty="0">
              <a:latin typeface="Calibri"/>
              <a:ea typeface="Calibri"/>
              <a:cs typeface="Arial"/>
            </a:endParaRPr>
          </a:p>
          <a:p>
            <a:pPr marL="0" indent="0" algn="l">
              <a:lnSpc>
                <a:spcPct val="115000"/>
              </a:lnSpc>
              <a:spcAft>
                <a:spcPts val="1000"/>
              </a:spcAft>
              <a:buNone/>
            </a:pPr>
            <a:endParaRPr lang="ar-IQ" b="1" dirty="0" smtClean="0">
              <a:latin typeface="Calibri"/>
              <a:ea typeface="Calibri"/>
              <a:cs typeface="PT Bold Mirror"/>
            </a:endParaRPr>
          </a:p>
          <a:p>
            <a:pPr marL="0" indent="0" algn="l">
              <a:lnSpc>
                <a:spcPct val="115000"/>
              </a:lnSpc>
              <a:spcAft>
                <a:spcPts val="1000"/>
              </a:spcAft>
              <a:buNone/>
            </a:pPr>
            <a:endParaRPr lang="ar-IQ" b="1" dirty="0" smtClean="0">
              <a:latin typeface="Calibri"/>
              <a:ea typeface="Calibri"/>
              <a:cs typeface="PT Bold Mirror"/>
            </a:endParaRPr>
          </a:p>
          <a:p>
            <a:pPr marL="0" indent="0" algn="l">
              <a:lnSpc>
                <a:spcPct val="115000"/>
              </a:lnSpc>
              <a:spcAft>
                <a:spcPts val="1000"/>
              </a:spcAft>
              <a:buNone/>
            </a:pPr>
            <a:r>
              <a:rPr lang="ar-SA" b="1" dirty="0" smtClean="0">
                <a:latin typeface="Calibri"/>
                <a:ea typeface="Calibri"/>
                <a:cs typeface="PT Bold Mirror"/>
              </a:rPr>
              <a:t>الباحثة</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2881721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2849961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pPr algn="just">
              <a:lnSpc>
                <a:spcPct val="150000"/>
              </a:lnSpc>
              <a:spcAft>
                <a:spcPts val="1000"/>
              </a:spcAft>
            </a:pPr>
            <a:r>
              <a:rPr lang="ar-SA" b="1" dirty="0">
                <a:latin typeface="Calibri"/>
                <a:ea typeface="Calibri"/>
                <a:cs typeface="Arial"/>
              </a:rPr>
              <a:t>انتقال اثر التعلم :</a:t>
            </a:r>
            <a:endParaRPr lang="en-US" sz="2000" dirty="0">
              <a:latin typeface="Calibri"/>
              <a:ea typeface="Calibri"/>
              <a:cs typeface="Arial"/>
            </a:endParaRPr>
          </a:p>
          <a:p>
            <a:pPr algn="just">
              <a:lnSpc>
                <a:spcPct val="150000"/>
              </a:lnSpc>
              <a:spcAft>
                <a:spcPts val="1000"/>
              </a:spcAft>
            </a:pPr>
            <a:r>
              <a:rPr lang="ar-SA" b="1" dirty="0">
                <a:latin typeface="Calibri"/>
                <a:ea typeface="Calibri"/>
                <a:cs typeface="Arial"/>
              </a:rPr>
              <a:t>مفهوم انتقال اثر التعلم :</a:t>
            </a:r>
            <a:endParaRPr lang="en-US" sz="2000" dirty="0">
              <a:latin typeface="Calibri"/>
              <a:ea typeface="Calibri"/>
              <a:cs typeface="Arial"/>
            </a:endParaRPr>
          </a:p>
          <a:p>
            <a:pPr algn="just">
              <a:lnSpc>
                <a:spcPct val="150000"/>
              </a:lnSpc>
              <a:spcAft>
                <a:spcPts val="1000"/>
              </a:spcAft>
            </a:pPr>
            <a:r>
              <a:rPr lang="ar-SA" dirty="0">
                <a:latin typeface="Calibri"/>
                <a:ea typeface="Calibri"/>
                <a:cs typeface="Arial"/>
              </a:rPr>
              <a:t>من المعروف أن تعلم واكتساب الفرد لنواحي السلوك المختلفة يتأسس، في كثير من الأحيان على ما سبق أن تعلمه واكتسبه في الماضي. إذ أن الفرد قد لا يبدأ في تعلمه لناحية معينة من درجة الصفر. ففي مجال النشاط الرياضي نجد أن الفرد قد مر بكثير من الخبرات الحركية التي تؤثر بصورة معينة في الخبرات التي يسعى لتعلمها واكتسابها ولا تؤثر الخبرات السابقة على عملية التعلم بصورة إيجابية بل تؤثر أحياناً بصورة سلبية في بعض الأحيان نجد أن بعض الخبرات التي سبق للفرد تعلمها تسهم في العمل على سرعة عملية تعلم بعض النواحي الأخرى وفي حالات أخرى نجد أنها تقف حجر عثرة في سبيل تقدمه.</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206044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lgn="just">
              <a:lnSpc>
                <a:spcPct val="150000"/>
              </a:lnSpc>
              <a:spcAft>
                <a:spcPts val="1000"/>
              </a:spcAft>
            </a:pPr>
            <a:r>
              <a:rPr lang="ar-SA" dirty="0">
                <a:latin typeface="Calibri"/>
                <a:ea typeface="Calibri"/>
                <a:cs typeface="Arial"/>
              </a:rPr>
              <a:t>وبذلك نستطيع أن نميز بين ناحيتين من نواحي انتقال أثر التدريب هما:</a:t>
            </a:r>
            <a:endParaRPr lang="en-US" sz="2000" dirty="0">
              <a:latin typeface="Calibri"/>
              <a:ea typeface="Calibri"/>
              <a:cs typeface="Arial"/>
            </a:endParaRPr>
          </a:p>
          <a:p>
            <a:pPr lvl="0" algn="just">
              <a:lnSpc>
                <a:spcPct val="150000"/>
              </a:lnSpc>
              <a:spcAft>
                <a:spcPts val="1000"/>
              </a:spcAft>
              <a:buFont typeface="Symbol"/>
              <a:buChar char=""/>
              <a:tabLst>
                <a:tab pos="685800" algn="l"/>
              </a:tabLst>
            </a:pPr>
            <a:r>
              <a:rPr lang="ar-SA" b="1" dirty="0">
                <a:latin typeface="Calibri"/>
                <a:ea typeface="Calibri"/>
                <a:cs typeface="Arial"/>
              </a:rPr>
              <a:t>الانتقال الإيجابي</a:t>
            </a:r>
            <a:r>
              <a:rPr lang="ar-SA" dirty="0">
                <a:latin typeface="Calibri"/>
                <a:ea typeface="Calibri"/>
                <a:cs typeface="Arial"/>
              </a:rPr>
              <a:t> : وهو عبارة عن إسهام مهارة معينة سبق تعلمها واكتسابها في تكوين أو تطوير مهارات أخرى والعمل على سرعة وسهولة تعلمها وإتقانها.</a:t>
            </a:r>
            <a:endParaRPr lang="en-US" sz="2000" dirty="0">
              <a:latin typeface="Calibri"/>
              <a:ea typeface="Calibri"/>
              <a:cs typeface="Arial"/>
            </a:endParaRPr>
          </a:p>
          <a:p>
            <a:r>
              <a:rPr lang="ar-SA" b="1" dirty="0">
                <a:latin typeface="Calibri"/>
                <a:ea typeface="Calibri"/>
                <a:cs typeface="Arial"/>
              </a:rPr>
              <a:t>الانتقال السلبي :</a:t>
            </a:r>
            <a:r>
              <a:rPr lang="ar-SA" dirty="0">
                <a:latin typeface="Calibri"/>
                <a:ea typeface="Calibri"/>
                <a:cs typeface="Arial"/>
              </a:rPr>
              <a:t> وهو عبارة عن تعارض مهارة معينة سبق تعلمها مع مهارات أخرى مما تعمل على الإقلال من تعلم وإتقان تلك المهارات وتؤدي إلى بطء وصعوبة تعلمها واكتسابها. ويطلق على ذلك في بعض الأحيان مصطلح "تداخل" أو "تعارض المهارات" كما هو الحال عند القيام بتعليم مهارتي رمي الرمح ورمي القرص في وقت واحد أو بصورة </a:t>
            </a:r>
            <a:r>
              <a:rPr lang="ar-SA" dirty="0" smtClean="0">
                <a:latin typeface="Calibri"/>
                <a:ea typeface="Calibri"/>
                <a:cs typeface="Arial"/>
              </a:rPr>
              <a:t>متعاقبة</a:t>
            </a:r>
            <a:r>
              <a:rPr lang="ar-IQ" dirty="0" smtClean="0">
                <a:latin typeface="Calibri"/>
                <a:ea typeface="Calibri"/>
                <a:cs typeface="Arial"/>
              </a:rPr>
              <a:t>.</a:t>
            </a:r>
            <a:endParaRPr lang="ar-IQ" dirty="0"/>
          </a:p>
        </p:txBody>
      </p:sp>
    </p:spTree>
    <p:extLst>
      <p:ext uri="{BB962C8B-B14F-4D97-AF65-F5344CB8AC3E}">
        <p14:creationId xmlns:p14="http://schemas.microsoft.com/office/powerpoint/2010/main" val="190725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pPr marL="0" indent="0" algn="just">
              <a:lnSpc>
                <a:spcPct val="150000"/>
              </a:lnSpc>
              <a:spcAft>
                <a:spcPts val="1000"/>
              </a:spcAft>
              <a:buNone/>
            </a:pPr>
            <a:r>
              <a:rPr lang="ar-SA" sz="3400" b="1" dirty="0">
                <a:latin typeface="Calibri"/>
                <a:ea typeface="Calibri"/>
                <a:cs typeface="Arial"/>
              </a:rPr>
              <a:t>شروط انتقال الأثر الإيجابي للتدريب : </a:t>
            </a:r>
            <a:endParaRPr lang="en-US" sz="3400" dirty="0">
              <a:latin typeface="Calibri"/>
              <a:ea typeface="Calibri"/>
              <a:cs typeface="Arial"/>
            </a:endParaRPr>
          </a:p>
          <a:p>
            <a:pPr marL="0" indent="0" algn="just">
              <a:lnSpc>
                <a:spcPct val="150000"/>
              </a:lnSpc>
              <a:spcAft>
                <a:spcPts val="1000"/>
              </a:spcAft>
              <a:buNone/>
            </a:pPr>
            <a:r>
              <a:rPr lang="ar-SA" sz="3400" dirty="0">
                <a:latin typeface="Calibri"/>
                <a:ea typeface="Calibri"/>
                <a:cs typeface="Arial"/>
              </a:rPr>
              <a:t>	وأشارت العديد من التجارب المختلفة على أن هناك بعض الشروط الهامة التي يجب على المربي الرياضي مراعاتها حتى يمكن الاستفادة من انتقال أثر التدريب بصورة إيجابية وبالتالي القدرة على التحكم في عملية التعلم وتوجيهها.</a:t>
            </a:r>
            <a:endParaRPr lang="en-US" sz="3400" dirty="0">
              <a:latin typeface="Calibri"/>
              <a:ea typeface="Calibri"/>
              <a:cs typeface="Arial"/>
            </a:endParaRPr>
          </a:p>
          <a:p>
            <a:pPr marL="0" indent="0" algn="just">
              <a:lnSpc>
                <a:spcPct val="150000"/>
              </a:lnSpc>
              <a:spcAft>
                <a:spcPts val="1000"/>
              </a:spcAft>
              <a:buNone/>
            </a:pPr>
            <a:r>
              <a:rPr lang="ar-SA" sz="3400" dirty="0">
                <a:latin typeface="Calibri"/>
                <a:ea typeface="Calibri"/>
                <a:cs typeface="Arial"/>
              </a:rPr>
              <a:t>وتتلخص أهم تلك العوامل فيما يلي :</a:t>
            </a:r>
            <a:endParaRPr lang="en-US" sz="3400" dirty="0">
              <a:latin typeface="Calibri"/>
              <a:ea typeface="Calibri"/>
              <a:cs typeface="Arial"/>
            </a:endParaRPr>
          </a:p>
          <a:p>
            <a:pPr marL="0" lvl="0" indent="0">
              <a:lnSpc>
                <a:spcPct val="150000"/>
              </a:lnSpc>
              <a:spcAft>
                <a:spcPts val="1000"/>
              </a:spcAft>
              <a:buNone/>
              <a:tabLst>
                <a:tab pos="457200" algn="l"/>
              </a:tabLst>
            </a:pPr>
            <a:r>
              <a:rPr lang="ar-SA" sz="3400" b="1" u="sng" dirty="0">
                <a:latin typeface="Calibri"/>
                <a:ea typeface="Calibri"/>
                <a:cs typeface="Arial"/>
              </a:rPr>
              <a:t>عامل التشابه : </a:t>
            </a:r>
            <a:endParaRPr lang="en-US" sz="3400" dirty="0">
              <a:latin typeface="Calibri"/>
              <a:ea typeface="Calibri"/>
              <a:cs typeface="Arial"/>
            </a:endParaRPr>
          </a:p>
          <a:p>
            <a:pPr marL="0" indent="0">
              <a:lnSpc>
                <a:spcPct val="150000"/>
              </a:lnSpc>
              <a:spcAft>
                <a:spcPts val="1000"/>
              </a:spcAft>
              <a:buNone/>
            </a:pPr>
            <a:r>
              <a:rPr lang="ar-SA" sz="3400" dirty="0">
                <a:latin typeface="Calibri"/>
                <a:ea typeface="Calibri"/>
                <a:cs typeface="Arial"/>
              </a:rPr>
              <a:t>ينتقل أثر التدريب بصورة إيجابية في حالة تشابه مكونات المهارة الحركية المطلوب تعلمها مع مهارة حركية سبق تعلمها فتعلم العدو مثلاً ينتقل أثره بدرجة إيجابية في حالة تعلم الاقتراب للوثب الطويل أو الوثبة الثلاثة، وكذلك يسهم تعلم مهارة السباحة في القدرة على ممارسة لعبة كرة الماء، وكذلك الجمباز بالنسبة لمهارة الغطس. وقد يكون التشابه في طريقة التعلم والتدريب كما هو الحال في تعلم خطط اللعب في كرة القدم مما يسهل تعلم خطط اللعب في الهوكي مثلاً. </a:t>
            </a:r>
            <a:endParaRPr lang="en-US" sz="3400" dirty="0">
              <a:latin typeface="Calibri"/>
              <a:ea typeface="Calibri"/>
              <a:cs typeface="Arial"/>
            </a:endParaRPr>
          </a:p>
          <a:p>
            <a:endParaRPr lang="ar-IQ" dirty="0"/>
          </a:p>
        </p:txBody>
      </p:sp>
    </p:spTree>
    <p:extLst>
      <p:ext uri="{BB962C8B-B14F-4D97-AF65-F5344CB8AC3E}">
        <p14:creationId xmlns:p14="http://schemas.microsoft.com/office/powerpoint/2010/main" val="12253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lvl="0">
              <a:lnSpc>
                <a:spcPct val="150000"/>
              </a:lnSpc>
              <a:spcAft>
                <a:spcPts val="1000"/>
              </a:spcAft>
              <a:buFont typeface="Symbol"/>
              <a:buChar char=""/>
              <a:tabLst>
                <a:tab pos="457200" algn="l"/>
              </a:tabLst>
            </a:pPr>
            <a:r>
              <a:rPr lang="ar-SA" b="1" u="sng" dirty="0">
                <a:latin typeface="Calibri"/>
                <a:ea typeface="Calibri"/>
                <a:cs typeface="Arial"/>
              </a:rPr>
              <a:t>عامل التعميم :</a:t>
            </a:r>
            <a:endParaRPr lang="en-US" sz="2000" dirty="0">
              <a:latin typeface="Calibri"/>
              <a:ea typeface="Calibri"/>
              <a:cs typeface="Arial"/>
            </a:endParaRPr>
          </a:p>
          <a:p>
            <a:pPr>
              <a:lnSpc>
                <a:spcPct val="150000"/>
              </a:lnSpc>
              <a:spcAft>
                <a:spcPts val="1000"/>
              </a:spcAft>
            </a:pPr>
            <a:r>
              <a:rPr lang="ar-SA" dirty="0">
                <a:latin typeface="Calibri"/>
                <a:ea typeface="Calibri"/>
                <a:cs typeface="Arial"/>
              </a:rPr>
              <a:t>عندما يستطيع الفرد اكتشاف العلاقات الأساسية والمبادئ العامة في المادة المتعلمة يستطيع بذلك تعميمها على كثير من المواقف المماثلة، فحركات الخداع التي يستخدمها الطفل في الألعاب الصغيرة بطريقة تساعد الطفل على الإدراك والفهم لنوع التشابه بين الاستجابات والمثيرات فبذلك يستطيع الفرد تعميم الاستجابة للمواقف المتعددة المختلفة طبقاً لمقدار ما بينها من تشابه وبين المواقف التي سبق تعلمها. </a:t>
            </a:r>
            <a:endParaRPr lang="en-US" sz="2000" dirty="0">
              <a:latin typeface="Calibri"/>
              <a:ea typeface="Calibri"/>
              <a:cs typeface="Arial"/>
            </a:endParaRPr>
          </a:p>
          <a:p>
            <a:pPr>
              <a:lnSpc>
                <a:spcPct val="150000"/>
              </a:lnSpc>
              <a:spcAft>
                <a:spcPts val="1000"/>
              </a:spcAft>
            </a:pPr>
            <a:r>
              <a:rPr lang="ar-SA" dirty="0">
                <a:latin typeface="Calibri"/>
                <a:ea typeface="Calibri"/>
                <a:cs typeface="Arial"/>
              </a:rPr>
              <a:t>وعلى ذلك يجب على المربي الرياضي في حالة قيامه بتعليم المهارات والمعارف ألا يكتفي بأنها نواح مستقلة، بل يجب عليه إرشاد اللاعب إلى أن هذه النواحي يمكن تطبيقها في مواقف أخرى متعددة كما يجب عليه عدم الاكتفاء بتقديم المهارة وشرحها ومحاولة إكسابها للأفراد، بل عليه أيضاً محاولة إقناعهم بأن ما تعلموه واكتسبوه يمكن تطبيقه في مواقف أخرى وأن يدعم ذلك ببعض الأمثلة العملية. </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230987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pPr lvl="0">
              <a:lnSpc>
                <a:spcPct val="150000"/>
              </a:lnSpc>
              <a:spcAft>
                <a:spcPts val="1000"/>
              </a:spcAft>
              <a:buFont typeface="Symbol"/>
              <a:buChar char=""/>
              <a:tabLst>
                <a:tab pos="457200" algn="l"/>
              </a:tabLst>
            </a:pPr>
            <a:r>
              <a:rPr lang="ar-SA" b="1" u="sng" dirty="0">
                <a:latin typeface="Calibri"/>
                <a:ea typeface="Calibri"/>
                <a:cs typeface="Arial"/>
              </a:rPr>
              <a:t>عامل الإتقان : </a:t>
            </a:r>
            <a:endParaRPr lang="en-US" sz="2000" dirty="0">
              <a:latin typeface="Calibri"/>
              <a:ea typeface="Calibri"/>
              <a:cs typeface="Arial"/>
            </a:endParaRPr>
          </a:p>
          <a:p>
            <a:pPr>
              <a:lnSpc>
                <a:spcPct val="150000"/>
              </a:lnSpc>
              <a:spcAft>
                <a:spcPts val="1000"/>
              </a:spcAft>
            </a:pPr>
            <a:r>
              <a:rPr lang="ar-SA" dirty="0">
                <a:latin typeface="Calibri"/>
                <a:ea typeface="Calibri"/>
                <a:cs typeface="Arial"/>
              </a:rPr>
              <a:t>لا يستطيع الفرد الاستفادة من المهارات التي سبق له تعلمها واستخدامها في المواقف الأخرى إلا إذا تميزت تلك المهارات بالإتقان مما يسمح له بحسن استخدامها في المواقف الجديدة. فلاعب كرة السلة الذي لا يتقن الدفاع بطريقة "رجل لرجل" لن يستطيع تعلم طريقة الدفاع عن المنطقة كما ينبغي، وكذلك الحال بالنسبة للسباح الذي ليتقن حركات القدمين في السباحة الأولية على الظهر فإنه لذلك لا يستطيع تعلم وإتقان سباحة الزحف على الظهر. </a:t>
            </a:r>
            <a:endParaRPr lang="en-US" sz="2000" dirty="0">
              <a:latin typeface="Calibri"/>
              <a:ea typeface="Calibri"/>
              <a:cs typeface="Arial"/>
            </a:endParaRPr>
          </a:p>
          <a:p>
            <a:endParaRPr lang="ar-IQ" dirty="0"/>
          </a:p>
        </p:txBody>
      </p:sp>
    </p:spTree>
    <p:extLst>
      <p:ext uri="{BB962C8B-B14F-4D97-AF65-F5344CB8AC3E}">
        <p14:creationId xmlns:p14="http://schemas.microsoft.com/office/powerpoint/2010/main" val="13843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lvl="0">
              <a:lnSpc>
                <a:spcPct val="150000"/>
              </a:lnSpc>
              <a:spcAft>
                <a:spcPts val="1000"/>
              </a:spcAft>
              <a:buFont typeface="Symbol"/>
              <a:buChar char=""/>
              <a:tabLst>
                <a:tab pos="457200" algn="l"/>
              </a:tabLst>
            </a:pPr>
            <a:r>
              <a:rPr lang="ar-SA" b="1" u="sng" dirty="0">
                <a:latin typeface="Calibri"/>
                <a:ea typeface="Calibri"/>
                <a:cs typeface="Arial"/>
              </a:rPr>
              <a:t>عامل اتساع المعرفة :</a:t>
            </a:r>
            <a:endParaRPr lang="en-US" sz="2000" dirty="0">
              <a:latin typeface="Calibri"/>
              <a:ea typeface="Calibri"/>
              <a:cs typeface="Arial"/>
            </a:endParaRPr>
          </a:p>
          <a:p>
            <a:r>
              <a:rPr lang="ar-SA" dirty="0">
                <a:latin typeface="Calibri"/>
                <a:ea typeface="Calibri"/>
                <a:cs typeface="Arial"/>
              </a:rPr>
              <a:t>ضرورة تعلم المبتدئين لأحدث الطرق الفنية للأداء وكذلك اكتسابهم لأحدث المعارف والمعلومات نظراً لأن ذلك يسهم بقدر كبير في تعلمهم الكثير من النواحي الأخرى التي يتأسس عليها الوصول لأعلى المستويات. فالمبتدئ الذي يتعلم الوثب العالي بالطريقة " المقصيه" لن يكتب له أن يصل إلى درجة عالية نظراً لأن الأسلوب الحديث في الوثب العالي هو "كريقة فوسبري" التي يستخدمها أبطال الوثب العالميين. فإذا ما حاولنا أن نعلمه تلك الطريقة فسوف نصادف الكثير من الصعوبات نظراً لسابق إتقانه للطريقة المقصية. فمن المعروف أن التعلم من جديد أسرع وأسهل من التعلم الذي يبنى على مهارة قديمة خاطئة إذ لابد أولاً أن نعمل على إزالتها قبل بداية التعلم. </a:t>
            </a:r>
            <a:endParaRPr lang="ar-IQ" dirty="0"/>
          </a:p>
        </p:txBody>
      </p:sp>
    </p:spTree>
    <p:extLst>
      <p:ext uri="{BB962C8B-B14F-4D97-AF65-F5344CB8AC3E}">
        <p14:creationId xmlns:p14="http://schemas.microsoft.com/office/powerpoint/2010/main" val="2437626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TotalTime>
  <Words>1564</Words>
  <Application>Microsoft Office PowerPoint</Application>
  <PresentationFormat>On-screen Show (4:3)</PresentationFormat>
  <Paragraphs>97</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Trek</vt:lpstr>
      <vt:lpstr>التعميم و التداخل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التعميم و التداخل</dc:title>
  <dc:creator>ALI SAHIUNY</dc:creator>
  <cp:lastModifiedBy>ALI SAHIUNY</cp:lastModifiedBy>
  <cp:revision>6</cp:revision>
  <dcterms:created xsi:type="dcterms:W3CDTF">2015-05-18T11:49:28Z</dcterms:created>
  <dcterms:modified xsi:type="dcterms:W3CDTF">2015-05-19T05:35:49Z</dcterms:modified>
</cp:coreProperties>
</file>