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1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64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6531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792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8435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516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4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5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92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6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9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6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17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52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9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74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13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3164" y="4156363"/>
            <a:ext cx="6518563" cy="2424545"/>
          </a:xfrm>
        </p:spPr>
        <p:txBody>
          <a:bodyPr>
            <a:normAutofit fontScale="25000" lnSpcReduction="20000"/>
          </a:bodyPr>
          <a:lstStyle/>
          <a:p>
            <a:pPr rtl="1"/>
            <a:endParaRPr lang="ar-IQ" sz="4300" b="1" dirty="0" smtClean="0">
              <a:solidFill>
                <a:srgbClr val="FF0000"/>
              </a:solidFill>
            </a:endParaRPr>
          </a:p>
          <a:p>
            <a:pPr algn="ctr" rtl="1">
              <a:lnSpc>
                <a:spcPct val="120000"/>
              </a:lnSpc>
            </a:pPr>
            <a:r>
              <a:rPr sz="1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ورشة</a:t>
            </a:r>
            <a:r>
              <a:rPr sz="1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sz="1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تدريبية</a:t>
            </a:r>
            <a:r>
              <a:rPr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sz="1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لطلبة</a:t>
            </a:r>
            <a:r>
              <a:rPr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sz="1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المرحلة</a:t>
            </a:r>
            <a:r>
              <a:rPr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sz="1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الرابعة</a:t>
            </a:r>
            <a:endParaRPr sz="1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ctr" rtl="1">
              <a:lnSpc>
                <a:spcPct val="120000"/>
              </a:lnSpc>
            </a:pPr>
            <a:r>
              <a:rPr sz="1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مادة</a:t>
            </a:r>
            <a:r>
              <a:rPr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sz="1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التربية</a:t>
            </a:r>
            <a:r>
              <a:rPr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sz="1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العملية</a:t>
            </a:r>
            <a:r>
              <a:rPr sz="1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endParaRPr lang="ar-IQ" sz="1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lvl="0" algn="ctr" rtl="1">
              <a:lnSpc>
                <a:spcPct val="120000"/>
              </a:lnSpc>
              <a:spcBef>
                <a:spcPts val="0"/>
              </a:spcBef>
              <a:defRPr sz="2000">
                <a:solidFill>
                  <a:srgbClr val="000000"/>
                </a:solidFill>
              </a:defRPr>
            </a:pPr>
            <a:r>
              <a:rPr lang="ar-IQ" sz="8000" b="1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إعداد</a:t>
            </a:r>
            <a:r>
              <a:rPr lang="ar-IQ" sz="8000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: </a:t>
            </a:r>
          </a:p>
          <a:p>
            <a:pPr lvl="0" algn="r" rtl="1">
              <a:lnSpc>
                <a:spcPct val="120000"/>
              </a:lnSpc>
              <a:spcBef>
                <a:spcPts val="0"/>
              </a:spcBef>
              <a:defRPr sz="2000">
                <a:solidFill>
                  <a:srgbClr val="000000"/>
                </a:solidFill>
              </a:defRPr>
            </a:pPr>
            <a:r>
              <a:rPr lang="ar-IQ" sz="8000" b="1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أ.م </a:t>
            </a:r>
            <a:r>
              <a:rPr lang="ar-IQ" sz="8000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نور عبد الملك </a:t>
            </a:r>
            <a:r>
              <a:rPr lang="ar-IQ" sz="8000" b="1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                        أ.م </a:t>
            </a:r>
            <a:r>
              <a:rPr lang="ar-IQ" sz="8000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رواء إبراهيم </a:t>
            </a:r>
          </a:p>
          <a:p>
            <a:pPr lvl="0" algn="ctr" rtl="1">
              <a:lnSpc>
                <a:spcPct val="120000"/>
              </a:lnSpc>
              <a:spcBef>
                <a:spcPts val="0"/>
              </a:spcBef>
              <a:defRPr sz="2000">
                <a:solidFill>
                  <a:srgbClr val="000000"/>
                </a:solidFill>
              </a:defRPr>
            </a:pPr>
            <a:r>
              <a:rPr lang="ar-IQ" sz="8000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م. بلسم وليد</a:t>
            </a:r>
            <a:endParaRPr lang="ar-IQ" sz="8000" b="1" dirty="0">
              <a:ln>
                <a:solidFill>
                  <a:srgbClr val="C0504D">
                    <a:lumMod val="75000"/>
                  </a:srgbClr>
                </a:solidFill>
              </a:ln>
              <a:pattFill prst="dkUpDiag">
                <a:fgClr>
                  <a:prstClr val="white">
                    <a:lumMod val="50000"/>
                  </a:prstClr>
                </a:fgClr>
                <a:bgClr>
                  <a:prstClr val="black">
                    <a:lumMod val="75000"/>
                    <a:lumOff val="25000"/>
                  </a:prstClr>
                </a:bgClr>
              </a:pattFill>
              <a:effectLst>
                <a:outerShdw blurRad="38100" dist="19050" dir="2700000" algn="tl" rotWithShape="0">
                  <a:prstClr val="black">
                    <a:lumMod val="50000"/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  <a:p>
            <a:pPr algn="r" rtl="1"/>
            <a:endParaRPr sz="2400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5320145" y="209260"/>
            <a:ext cx="36576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1">
              <a:spcBef>
                <a:spcPct val="20000"/>
              </a:spcBef>
            </a:pPr>
            <a:r>
              <a:rPr lang="ar-IQ" sz="2500" b="1" dirty="0">
                <a:solidFill>
                  <a:schemeClr val="bg1">
                    <a:lumMod val="50000"/>
                  </a:schemeClr>
                </a:solidFill>
              </a:rPr>
              <a:t>الجامعة المستنصرية </a:t>
            </a:r>
            <a:endParaRPr lang="ar-IQ" sz="25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0" algn="ctr" rtl="1">
              <a:spcBef>
                <a:spcPct val="20000"/>
              </a:spcBef>
            </a:pPr>
            <a:r>
              <a:rPr lang="ar-IQ" sz="2500" b="1" dirty="0" smtClean="0">
                <a:solidFill>
                  <a:schemeClr val="bg1">
                    <a:lumMod val="50000"/>
                  </a:schemeClr>
                </a:solidFill>
              </a:rPr>
              <a:t>كلية </a:t>
            </a:r>
            <a:r>
              <a:rPr lang="ar-IQ" sz="2500" b="1" dirty="0">
                <a:solidFill>
                  <a:schemeClr val="bg1">
                    <a:lumMod val="50000"/>
                  </a:schemeClr>
                </a:solidFill>
              </a:rPr>
              <a:t>التربية الأساسية </a:t>
            </a:r>
            <a:endParaRPr lang="ar-IQ" sz="25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0" algn="ctr" rtl="1">
              <a:spcBef>
                <a:spcPct val="20000"/>
              </a:spcBef>
            </a:pPr>
            <a:r>
              <a:rPr lang="ar-IQ" sz="2500" b="1" dirty="0" smtClean="0">
                <a:solidFill>
                  <a:schemeClr val="bg1">
                    <a:lumMod val="50000"/>
                  </a:schemeClr>
                </a:solidFill>
              </a:rPr>
              <a:t>قسم </a:t>
            </a:r>
            <a:r>
              <a:rPr lang="ar-IQ" sz="2500" b="1" dirty="0">
                <a:solidFill>
                  <a:schemeClr val="bg1">
                    <a:lumMod val="50000"/>
                  </a:schemeClr>
                </a:solidFill>
              </a:rPr>
              <a:t>الحاسبات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394364" y="1889909"/>
            <a:ext cx="5472546" cy="1986188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ctr"/>
            <a:r>
              <a:rPr sz="4000" dirty="0"/>
              <a:t>المعلم الذكي </a:t>
            </a:r>
            <a:r>
              <a:rPr sz="4000" dirty="0" err="1"/>
              <a:t>وتوظيف</a:t>
            </a:r>
            <a:r>
              <a:rPr sz="4000" dirty="0"/>
              <a:t> </a:t>
            </a:r>
            <a:r>
              <a:rPr sz="4000" dirty="0" err="1"/>
              <a:t>الذكاء</a:t>
            </a:r>
            <a:r>
              <a:rPr sz="4000" dirty="0"/>
              <a:t> </a:t>
            </a:r>
            <a:r>
              <a:rPr sz="4000" dirty="0" err="1"/>
              <a:t>الاصطناعي</a:t>
            </a:r>
            <a:r>
              <a:rPr sz="4000" dirty="0"/>
              <a:t> في </a:t>
            </a:r>
            <a:r>
              <a:rPr sz="4000" dirty="0" err="1"/>
              <a:t>الإعداد</a:t>
            </a:r>
            <a:r>
              <a:rPr sz="4000" dirty="0"/>
              <a:t> </a:t>
            </a:r>
            <a:r>
              <a:rPr sz="4000" dirty="0" err="1"/>
              <a:t>والتخطيط</a:t>
            </a:r>
            <a:r>
              <a:rPr sz="4000" dirty="0"/>
              <a:t> </a:t>
            </a:r>
            <a:r>
              <a:rPr sz="4000" dirty="0" err="1"/>
              <a:t>لدرس</a:t>
            </a:r>
            <a:r>
              <a:rPr sz="4000" dirty="0"/>
              <a:t> </a:t>
            </a:r>
            <a:r>
              <a:rPr sz="4000" dirty="0" err="1" smtClean="0"/>
              <a:t>فعال</a:t>
            </a:r>
            <a:r>
              <a:rPr lang="ar-IQ" sz="4000" dirty="0" smtClean="0"/>
              <a:t>   </a:t>
            </a:r>
            <a:endParaRPr sz="4000" dirty="0"/>
          </a:p>
        </p:txBody>
      </p:sp>
      <p:sp>
        <p:nvSpPr>
          <p:cNvPr id="9" name="AutoShape 2" descr="‫1,300,000+ صورة معلمة الصور PNG &amp; Psd تصميم تحميل مجاني - Pikbest‬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4" descr="‫1,300,000+ صورة معلمة الصور PNG &amp; Psd تصميم تحميل مجاني - Pikbest‬‎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صورة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45" y="465138"/>
            <a:ext cx="2479964" cy="358962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947" y="271146"/>
            <a:ext cx="6589199" cy="892635"/>
          </a:xfrm>
          <a:solidFill>
            <a:schemeClr val="accent3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b="1" dirty="0" err="1"/>
              <a:t>أدوات</a:t>
            </a:r>
            <a:r>
              <a:rPr b="1" dirty="0"/>
              <a:t> </a:t>
            </a:r>
            <a:r>
              <a:rPr b="1" dirty="0" err="1"/>
              <a:t>ذكاء</a:t>
            </a:r>
            <a:r>
              <a:rPr b="1" dirty="0"/>
              <a:t> </a:t>
            </a:r>
            <a:r>
              <a:rPr b="1" dirty="0" err="1"/>
              <a:t>اصطناعي</a:t>
            </a:r>
            <a:r>
              <a:rPr b="1" dirty="0"/>
              <a:t> </a:t>
            </a:r>
            <a:r>
              <a:rPr b="1" dirty="0" err="1"/>
              <a:t>مقترحة</a:t>
            </a:r>
            <a:r>
              <a:rPr b="1" dirty="0"/>
              <a:t> </a:t>
            </a:r>
            <a:r>
              <a:rPr b="1" dirty="0" err="1"/>
              <a:t>للمعلم</a:t>
            </a:r>
            <a:r>
              <a:rPr b="1" dirty="0"/>
              <a:t> الذكي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2" y="1565563"/>
            <a:ext cx="6456218" cy="5126181"/>
          </a:xfrm>
        </p:spPr>
        <p:txBody>
          <a:bodyPr>
            <a:noAutofit/>
          </a:bodyPr>
          <a:lstStyle/>
          <a:p>
            <a:pPr algn="r" rtl="1">
              <a:spcAft>
                <a:spcPts val="800"/>
              </a:spcAft>
            </a:pPr>
            <a:r>
              <a:rPr sz="2800" b="1" dirty="0" smtClean="0"/>
              <a:t>• </a:t>
            </a:r>
            <a:r>
              <a:rPr sz="2800" b="1" dirty="0" err="1"/>
              <a:t>ChatGPT</a:t>
            </a:r>
            <a:r>
              <a:rPr sz="2800" b="1" dirty="0"/>
              <a:t> – </a:t>
            </a:r>
            <a:r>
              <a:rPr lang="ar-IQ" sz="2800" b="1" dirty="0" smtClean="0"/>
              <a:t> </a:t>
            </a:r>
            <a:r>
              <a:rPr sz="2800" b="1" dirty="0" err="1" smtClean="0"/>
              <a:t>لتوليد</a:t>
            </a:r>
            <a:r>
              <a:rPr sz="2800" b="1" dirty="0" smtClean="0"/>
              <a:t> </a:t>
            </a:r>
            <a:r>
              <a:rPr sz="2800" b="1" dirty="0" err="1"/>
              <a:t>الأفكار</a:t>
            </a:r>
            <a:r>
              <a:rPr sz="2800" b="1" dirty="0"/>
              <a:t> </a:t>
            </a:r>
            <a:r>
              <a:rPr sz="2800" b="1" dirty="0" err="1"/>
              <a:t>وصياغة</a:t>
            </a:r>
            <a:r>
              <a:rPr sz="2800" b="1" dirty="0"/>
              <a:t> </a:t>
            </a:r>
            <a:r>
              <a:rPr sz="2800" b="1" dirty="0" err="1"/>
              <a:t>الأهداف</a:t>
            </a:r>
            <a:r>
              <a:rPr sz="28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lang="ar-IQ" sz="2800" b="1" dirty="0" smtClean="0"/>
              <a:t> </a:t>
            </a:r>
            <a:r>
              <a:rPr sz="2800" b="1" dirty="0" smtClean="0"/>
              <a:t>• </a:t>
            </a:r>
            <a:r>
              <a:rPr sz="2800" b="1" dirty="0" err="1"/>
              <a:t>Canva</a:t>
            </a:r>
            <a:r>
              <a:rPr sz="2800" b="1" dirty="0"/>
              <a:t> Magic Studio – </a:t>
            </a:r>
            <a:r>
              <a:rPr sz="2800" b="1" dirty="0" err="1"/>
              <a:t>لتصميم</a:t>
            </a:r>
            <a:r>
              <a:rPr sz="2800" b="1" dirty="0"/>
              <a:t> </a:t>
            </a:r>
            <a:r>
              <a:rPr sz="2800" b="1" dirty="0" err="1"/>
              <a:t>عروض</a:t>
            </a:r>
            <a:r>
              <a:rPr sz="2800" b="1" dirty="0"/>
              <a:t> </a:t>
            </a:r>
            <a:r>
              <a:rPr sz="2800" b="1" dirty="0" err="1"/>
              <a:t>وأنشطة</a:t>
            </a:r>
            <a:r>
              <a:rPr sz="28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2800" b="1" dirty="0"/>
              <a:t>• LessonPlans.AI – </a:t>
            </a:r>
            <a:r>
              <a:rPr sz="2800" b="1" dirty="0" err="1"/>
              <a:t>لتخطيط</a:t>
            </a:r>
            <a:r>
              <a:rPr sz="2800" b="1" dirty="0"/>
              <a:t> </a:t>
            </a:r>
            <a:r>
              <a:rPr sz="2800" b="1" dirty="0" err="1"/>
              <a:t>الدروس</a:t>
            </a:r>
            <a:r>
              <a:rPr sz="2800" b="1" dirty="0"/>
              <a:t> </a:t>
            </a:r>
            <a:r>
              <a:rPr sz="2800" b="1" dirty="0" err="1"/>
              <a:t>تلقائيًا</a:t>
            </a:r>
            <a:r>
              <a:rPr sz="28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2800" b="1" dirty="0"/>
              <a:t>• </a:t>
            </a:r>
            <a:r>
              <a:rPr sz="2800" b="1" dirty="0" err="1"/>
              <a:t>Quillbot</a:t>
            </a:r>
            <a:r>
              <a:rPr sz="2800" b="1" dirty="0"/>
              <a:t> / </a:t>
            </a:r>
            <a:r>
              <a:rPr sz="2800" b="1" dirty="0" err="1"/>
              <a:t>Grammarly</a:t>
            </a:r>
            <a:r>
              <a:rPr sz="2800" b="1" dirty="0"/>
              <a:t> – </a:t>
            </a:r>
            <a:r>
              <a:rPr sz="2800" b="1" dirty="0" err="1"/>
              <a:t>لتحسين</a:t>
            </a:r>
            <a:r>
              <a:rPr sz="2800" b="1" dirty="0"/>
              <a:t> </a:t>
            </a:r>
            <a:r>
              <a:rPr sz="2800" b="1" dirty="0" err="1"/>
              <a:t>الصياغة</a:t>
            </a:r>
            <a:r>
              <a:rPr sz="2800" b="1" dirty="0"/>
              <a:t> </a:t>
            </a:r>
            <a:r>
              <a:rPr sz="2800" b="1" dirty="0" err="1"/>
              <a:t>اللغوية</a:t>
            </a:r>
            <a:r>
              <a:rPr sz="28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2800" b="1" dirty="0"/>
              <a:t>• Google Gemini / Microsoft Copilot – </a:t>
            </a:r>
            <a:r>
              <a:rPr sz="2800" b="1" dirty="0" err="1"/>
              <a:t>للبحث</a:t>
            </a:r>
            <a:r>
              <a:rPr sz="2800" b="1" dirty="0"/>
              <a:t> </a:t>
            </a:r>
            <a:r>
              <a:rPr sz="2800" b="1" dirty="0" err="1"/>
              <a:t>والتحليل</a:t>
            </a:r>
            <a:r>
              <a:rPr sz="2800" b="1" dirty="0"/>
              <a:t>.</a:t>
            </a: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658" y="2313710"/>
            <a:ext cx="2078616" cy="42710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275" y="360119"/>
            <a:ext cx="4677272" cy="858326"/>
          </a:xfr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ctr" rtl="1"/>
            <a:r>
              <a:rPr sz="4800" b="1" dirty="0"/>
              <a:t>توصيات </a:t>
            </a:r>
            <a:r>
              <a:rPr sz="4800" b="1" dirty="0" smtClean="0"/>
              <a:t>و</a:t>
            </a:r>
            <a:r>
              <a:rPr lang="ar-IQ" sz="4800" b="1" dirty="0" smtClean="0"/>
              <a:t> </a:t>
            </a:r>
            <a:r>
              <a:rPr sz="4800" b="1" dirty="0" err="1" smtClean="0"/>
              <a:t>خاتمة</a:t>
            </a:r>
            <a:endParaRPr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3091" y="1607127"/>
            <a:ext cx="5971309" cy="4267200"/>
          </a:xfrm>
        </p:spPr>
        <p:txBody>
          <a:bodyPr>
            <a:noAutofit/>
          </a:bodyPr>
          <a:lstStyle/>
          <a:p>
            <a:pPr algn="r" rtl="1">
              <a:spcAft>
                <a:spcPts val="800"/>
              </a:spcAft>
            </a:pPr>
            <a:r>
              <a:rPr sz="2800" dirty="0" smtClean="0"/>
              <a:t>• </a:t>
            </a:r>
            <a:r>
              <a:rPr sz="3600" b="1" dirty="0" err="1"/>
              <a:t>تعزيز</a:t>
            </a:r>
            <a:r>
              <a:rPr sz="3600" b="1" dirty="0"/>
              <a:t> </a:t>
            </a:r>
            <a:r>
              <a:rPr sz="3600" b="1" dirty="0" err="1"/>
              <a:t>ثقافة</a:t>
            </a:r>
            <a:r>
              <a:rPr sz="3600" b="1" dirty="0"/>
              <a:t> </a:t>
            </a:r>
            <a:r>
              <a:rPr sz="3600" b="1" dirty="0" err="1"/>
              <a:t>الدمج</a:t>
            </a:r>
            <a:r>
              <a:rPr sz="3600" b="1" dirty="0"/>
              <a:t> </a:t>
            </a:r>
            <a:r>
              <a:rPr sz="3600" b="1" dirty="0" err="1"/>
              <a:t>بين</a:t>
            </a:r>
            <a:r>
              <a:rPr sz="3600" b="1" dirty="0"/>
              <a:t> </a:t>
            </a:r>
            <a:r>
              <a:rPr sz="3600" b="1" dirty="0" err="1"/>
              <a:t>الذكاء</a:t>
            </a:r>
            <a:r>
              <a:rPr sz="3600" b="1" dirty="0"/>
              <a:t> </a:t>
            </a:r>
            <a:r>
              <a:rPr sz="3600" b="1" dirty="0" err="1"/>
              <a:t>البشري</a:t>
            </a:r>
            <a:r>
              <a:rPr sz="3600" b="1" dirty="0"/>
              <a:t> </a:t>
            </a:r>
            <a:r>
              <a:rPr sz="3600" b="1" dirty="0" err="1"/>
              <a:t>والاصطناعي</a:t>
            </a:r>
            <a:r>
              <a:rPr sz="36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3600" b="1" dirty="0"/>
              <a:t>• </a:t>
            </a:r>
            <a:r>
              <a:rPr sz="3600" b="1" dirty="0" err="1"/>
              <a:t>تطوير</a:t>
            </a:r>
            <a:r>
              <a:rPr sz="3600" b="1" dirty="0"/>
              <a:t> </a:t>
            </a:r>
            <a:r>
              <a:rPr sz="3600" b="1" dirty="0" err="1"/>
              <a:t>مهارات</a:t>
            </a:r>
            <a:r>
              <a:rPr sz="3600" b="1" dirty="0"/>
              <a:t> </a:t>
            </a:r>
            <a:r>
              <a:rPr sz="3600" b="1" dirty="0" err="1"/>
              <a:t>الطلبة</a:t>
            </a:r>
            <a:r>
              <a:rPr sz="3600" b="1" dirty="0"/>
              <a:t> في </a:t>
            </a:r>
            <a:r>
              <a:rPr sz="3600" b="1" dirty="0" err="1"/>
              <a:t>استخدام</a:t>
            </a:r>
            <a:r>
              <a:rPr sz="3600" b="1" dirty="0"/>
              <a:t> </a:t>
            </a:r>
            <a:r>
              <a:rPr sz="3600" b="1" dirty="0" err="1"/>
              <a:t>أدوات</a:t>
            </a:r>
            <a:r>
              <a:rPr sz="3600" b="1" dirty="0"/>
              <a:t> </a:t>
            </a:r>
            <a:r>
              <a:rPr sz="3600" b="1" dirty="0" err="1"/>
              <a:t>الذكاء</a:t>
            </a:r>
            <a:r>
              <a:rPr sz="3600" b="1" dirty="0"/>
              <a:t> </a:t>
            </a:r>
            <a:r>
              <a:rPr sz="3600" b="1" dirty="0" err="1"/>
              <a:t>الأخلاقية</a:t>
            </a:r>
            <a:r>
              <a:rPr sz="36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3600" b="1" dirty="0"/>
              <a:t>• </a:t>
            </a:r>
            <a:r>
              <a:rPr sz="3600" b="1" dirty="0" err="1"/>
              <a:t>تشجيع</a:t>
            </a:r>
            <a:r>
              <a:rPr sz="3600" b="1" dirty="0"/>
              <a:t> </a:t>
            </a:r>
            <a:r>
              <a:rPr sz="3600" b="1" dirty="0" err="1"/>
              <a:t>التعلم</a:t>
            </a:r>
            <a:r>
              <a:rPr sz="3600" b="1" dirty="0"/>
              <a:t> </a:t>
            </a:r>
            <a:r>
              <a:rPr sz="3600" b="1" dirty="0" err="1"/>
              <a:t>المستمر</a:t>
            </a:r>
            <a:r>
              <a:rPr sz="3600" b="1" dirty="0"/>
              <a:t> </a:t>
            </a:r>
            <a:r>
              <a:rPr sz="3600" b="1" dirty="0" err="1"/>
              <a:t>والانفتاح</a:t>
            </a:r>
            <a:r>
              <a:rPr sz="3600" b="1" dirty="0"/>
              <a:t> </a:t>
            </a:r>
            <a:r>
              <a:rPr sz="3600" b="1" dirty="0" err="1"/>
              <a:t>على</a:t>
            </a:r>
            <a:r>
              <a:rPr sz="3600" b="1" dirty="0"/>
              <a:t> </a:t>
            </a:r>
            <a:r>
              <a:rPr sz="3600" b="1" dirty="0" err="1"/>
              <a:t>التقنيات</a:t>
            </a:r>
            <a:r>
              <a:rPr sz="3600" b="1" dirty="0"/>
              <a:t> </a:t>
            </a:r>
            <a:r>
              <a:rPr sz="3600" b="1" dirty="0" err="1"/>
              <a:t>الجديدة</a:t>
            </a:r>
            <a:r>
              <a:rPr sz="3600" b="1" dirty="0"/>
              <a:t>.</a:t>
            </a:r>
          </a:p>
        </p:txBody>
      </p:sp>
      <p:sp>
        <p:nvSpPr>
          <p:cNvPr id="4" name="AutoShape 2" descr="امتلك خطة (أ) وخطة (ب) – أفكار الكتب من أخض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375" y="1609290"/>
            <a:ext cx="2102716" cy="36692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شكل بيضاوي 5"/>
          <p:cNvSpPr/>
          <p:nvPr/>
        </p:nvSpPr>
        <p:spPr>
          <a:xfrm>
            <a:off x="4876800" y="1967345"/>
            <a:ext cx="4267199" cy="4364182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spcBef>
                <a:spcPts val="1000"/>
              </a:spcBef>
              <a:spcAft>
                <a:spcPts val="800"/>
              </a:spcAft>
              <a:buClr>
                <a:srgbClr val="A53010"/>
              </a:buClr>
            </a:pPr>
            <a:r>
              <a:rPr lang="ar-IQ" sz="32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مع تمنياتنا لكم بالتوفيق في رحلتكم نحو أن تكونوا معلمين أذكياء.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309" y="1814946"/>
            <a:ext cx="4045527" cy="451658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9018" y="624109"/>
            <a:ext cx="4488873" cy="983017"/>
          </a:xfrm>
          <a:solidFill>
            <a:schemeClr val="accent1">
              <a:tint val="66000"/>
              <a:satMod val="16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Autofit/>
          </a:bodyPr>
          <a:lstStyle/>
          <a:p>
            <a:pPr algn="ctr" rtl="1"/>
            <a:r>
              <a:rPr sz="4800" b="1" dirty="0" err="1"/>
              <a:t>شكر</a:t>
            </a:r>
            <a:r>
              <a:rPr sz="4800" b="1" dirty="0"/>
              <a:t> </a:t>
            </a:r>
            <a:r>
              <a:rPr sz="4800" b="1" dirty="0" err="1"/>
              <a:t>وتقدير</a:t>
            </a:r>
            <a:endParaRPr sz="4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7819" y="388583"/>
            <a:ext cx="5273018" cy="1024581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 rtl="1"/>
            <a:r>
              <a:rPr sz="5400" b="1" dirty="0" err="1"/>
              <a:t>مقدمة</a:t>
            </a:r>
            <a:r>
              <a:rPr sz="5400" b="1" dirty="0"/>
              <a:t> </a:t>
            </a:r>
            <a:r>
              <a:rPr sz="5400" b="1" dirty="0" err="1"/>
              <a:t>الورشة</a:t>
            </a:r>
            <a:endParaRPr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648691"/>
            <a:ext cx="6591985" cy="4876800"/>
          </a:xfrm>
        </p:spPr>
        <p:txBody>
          <a:bodyPr>
            <a:normAutofit/>
          </a:bodyPr>
          <a:lstStyle/>
          <a:p>
            <a:pPr algn="r" rtl="1">
              <a:spcAft>
                <a:spcPts val="800"/>
              </a:spcAft>
            </a:pPr>
            <a:r>
              <a:rPr sz="4300" b="1" dirty="0" smtClean="0"/>
              <a:t>• </a:t>
            </a:r>
            <a:r>
              <a:rPr sz="4300" b="1" dirty="0" err="1" smtClean="0"/>
              <a:t>أهمية</a:t>
            </a:r>
            <a:r>
              <a:rPr sz="4300" b="1" dirty="0" smtClean="0"/>
              <a:t> </a:t>
            </a:r>
            <a:r>
              <a:rPr sz="4300" b="1" dirty="0" err="1" smtClean="0"/>
              <a:t>الذكاء</a:t>
            </a:r>
            <a:r>
              <a:rPr sz="4300" b="1" dirty="0" smtClean="0"/>
              <a:t> </a:t>
            </a:r>
            <a:r>
              <a:rPr sz="4300" b="1" dirty="0" err="1" smtClean="0"/>
              <a:t>الاصطناعي</a:t>
            </a:r>
            <a:r>
              <a:rPr sz="4300" b="1" dirty="0" smtClean="0"/>
              <a:t> في </a:t>
            </a:r>
            <a:r>
              <a:rPr sz="4300" b="1" dirty="0" err="1" smtClean="0"/>
              <a:t>تطوير</a:t>
            </a:r>
            <a:r>
              <a:rPr sz="4300" b="1" dirty="0" smtClean="0"/>
              <a:t> </a:t>
            </a:r>
            <a:r>
              <a:rPr sz="4300" b="1" dirty="0" err="1" smtClean="0"/>
              <a:t>أداء</a:t>
            </a:r>
            <a:r>
              <a:rPr sz="4300" b="1" dirty="0" smtClean="0"/>
              <a:t> المعلم.</a:t>
            </a:r>
          </a:p>
          <a:p>
            <a:pPr algn="r" rtl="1">
              <a:spcAft>
                <a:spcPts val="800"/>
              </a:spcAft>
            </a:pPr>
            <a:r>
              <a:rPr sz="4300" b="1" dirty="0" smtClean="0"/>
              <a:t>• </a:t>
            </a:r>
            <a:r>
              <a:rPr sz="4300" b="1" dirty="0" err="1" smtClean="0"/>
              <a:t>العلاقة</a:t>
            </a:r>
            <a:r>
              <a:rPr sz="4300" b="1" dirty="0" smtClean="0"/>
              <a:t> </a:t>
            </a:r>
            <a:r>
              <a:rPr sz="4300" b="1" dirty="0" err="1" smtClean="0"/>
              <a:t>بين</a:t>
            </a:r>
            <a:r>
              <a:rPr sz="4300" b="1" dirty="0" smtClean="0"/>
              <a:t> المعلم الذكي </a:t>
            </a:r>
            <a:r>
              <a:rPr sz="4300" b="1" dirty="0" err="1" smtClean="0"/>
              <a:t>والتقنيات</a:t>
            </a:r>
            <a:r>
              <a:rPr sz="4300" b="1" dirty="0" smtClean="0"/>
              <a:t> </a:t>
            </a:r>
            <a:r>
              <a:rPr sz="4300" b="1" dirty="0" err="1" smtClean="0"/>
              <a:t>الحديثة</a:t>
            </a:r>
            <a:r>
              <a:rPr sz="4300" b="1" dirty="0" smtClean="0"/>
              <a:t>.</a:t>
            </a:r>
          </a:p>
          <a:p>
            <a:pPr algn="r" rtl="1">
              <a:spcAft>
                <a:spcPts val="800"/>
              </a:spcAft>
            </a:pPr>
            <a:r>
              <a:rPr sz="4300" b="1" dirty="0" smtClean="0"/>
              <a:t>• </a:t>
            </a:r>
            <a:r>
              <a:rPr sz="4300" b="1" dirty="0" err="1" smtClean="0"/>
              <a:t>تمهيد</a:t>
            </a:r>
            <a:r>
              <a:rPr sz="4300" b="1" dirty="0" smtClean="0"/>
              <a:t> </a:t>
            </a:r>
            <a:r>
              <a:rPr sz="4300" b="1" dirty="0" err="1" smtClean="0"/>
              <a:t>لمفهوم</a:t>
            </a:r>
            <a:r>
              <a:rPr sz="4300" b="1" dirty="0" smtClean="0"/>
              <a:t> </a:t>
            </a:r>
            <a:r>
              <a:rPr sz="4300" b="1" dirty="0" err="1" smtClean="0"/>
              <a:t>الدرس</a:t>
            </a:r>
            <a:r>
              <a:rPr sz="4300" b="1" dirty="0" smtClean="0"/>
              <a:t> </a:t>
            </a:r>
            <a:r>
              <a:rPr sz="4300" b="1" dirty="0" err="1" smtClean="0"/>
              <a:t>الفعّال</a:t>
            </a:r>
            <a:r>
              <a:rPr sz="4300" b="1" dirty="0" smtClean="0"/>
              <a:t> في </a:t>
            </a:r>
            <a:r>
              <a:rPr sz="4300" b="1" dirty="0" err="1" smtClean="0"/>
              <a:t>بيئة</a:t>
            </a:r>
            <a:r>
              <a:rPr sz="4300" b="1" dirty="0" smtClean="0"/>
              <a:t> </a:t>
            </a:r>
            <a:r>
              <a:rPr sz="4300" b="1" dirty="0" err="1" smtClean="0"/>
              <a:t>التعلم</a:t>
            </a:r>
            <a:r>
              <a:rPr sz="4300" b="1" dirty="0" smtClean="0"/>
              <a:t> </a:t>
            </a:r>
            <a:r>
              <a:rPr sz="4300" b="1" dirty="0" err="1" smtClean="0"/>
              <a:t>الرقمية</a:t>
            </a:r>
            <a:r>
              <a:rPr sz="4300" b="1" dirty="0" smtClean="0"/>
              <a:t>.</a:t>
            </a:r>
            <a:endParaRPr sz="43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9745" y="458511"/>
            <a:ext cx="5112327" cy="1093198"/>
          </a:xfrm>
          <a:solidFill>
            <a:schemeClr val="accent2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rmAutofit/>
          </a:bodyPr>
          <a:lstStyle/>
          <a:p>
            <a:pPr algn="ctr"/>
            <a:r>
              <a:rPr sz="4800" b="1" dirty="0"/>
              <a:t>مفهوم المعلم الذكي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7875" y="1828800"/>
            <a:ext cx="5535179" cy="4904509"/>
          </a:xfrm>
        </p:spPr>
        <p:txBody>
          <a:bodyPr>
            <a:normAutofit/>
          </a:bodyPr>
          <a:lstStyle/>
          <a:p>
            <a:pPr algn="r" rtl="1"/>
            <a:endParaRPr sz="3200" b="1" dirty="0"/>
          </a:p>
          <a:p>
            <a:pPr algn="r" rtl="1">
              <a:spcAft>
                <a:spcPts val="800"/>
              </a:spcAft>
            </a:pPr>
            <a:r>
              <a:rPr sz="3200" b="1" dirty="0"/>
              <a:t>• المعلم الذكي: </a:t>
            </a:r>
            <a:r>
              <a:rPr sz="3200" b="1" dirty="0" err="1"/>
              <a:t>هو</a:t>
            </a:r>
            <a:r>
              <a:rPr sz="3200" b="1" dirty="0"/>
              <a:t> </a:t>
            </a:r>
            <a:r>
              <a:rPr sz="3200" b="1" dirty="0" err="1"/>
              <a:t>الذي</a:t>
            </a:r>
            <a:r>
              <a:rPr sz="3200" b="1" dirty="0"/>
              <a:t> </a:t>
            </a:r>
            <a:r>
              <a:rPr sz="3200" b="1" dirty="0" err="1"/>
              <a:t>يوظف</a:t>
            </a:r>
            <a:r>
              <a:rPr sz="3200" b="1" dirty="0"/>
              <a:t> </a:t>
            </a:r>
            <a:r>
              <a:rPr sz="3200" b="1" dirty="0" err="1"/>
              <a:t>الذكاء</a:t>
            </a:r>
            <a:r>
              <a:rPr sz="3200" b="1" dirty="0"/>
              <a:t> </a:t>
            </a:r>
            <a:r>
              <a:rPr sz="3200" b="1" dirty="0" err="1"/>
              <a:t>الاصطناعي</a:t>
            </a:r>
            <a:r>
              <a:rPr sz="3200" b="1" dirty="0"/>
              <a:t> </a:t>
            </a:r>
            <a:r>
              <a:rPr sz="3200" b="1" dirty="0" err="1"/>
              <a:t>بوعي</a:t>
            </a:r>
            <a:r>
              <a:rPr sz="3200" b="1" dirty="0"/>
              <a:t> </a:t>
            </a:r>
            <a:r>
              <a:rPr sz="3200" b="1" dirty="0" err="1"/>
              <a:t>لتطوير</a:t>
            </a:r>
            <a:r>
              <a:rPr sz="3200" b="1" dirty="0"/>
              <a:t> </a:t>
            </a:r>
            <a:r>
              <a:rPr sz="3200" b="1" dirty="0" err="1"/>
              <a:t>تعلم</a:t>
            </a:r>
            <a:r>
              <a:rPr sz="3200" b="1" dirty="0"/>
              <a:t> </a:t>
            </a:r>
            <a:r>
              <a:rPr sz="3200" b="1" dirty="0" err="1"/>
              <a:t>طلبته</a:t>
            </a:r>
            <a:r>
              <a:rPr sz="32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3200" b="1" dirty="0"/>
              <a:t>• </a:t>
            </a:r>
            <a:r>
              <a:rPr sz="3200" b="1" dirty="0" err="1"/>
              <a:t>السمات</a:t>
            </a:r>
            <a:r>
              <a:rPr sz="3200" b="1" dirty="0"/>
              <a:t>: </a:t>
            </a:r>
            <a:r>
              <a:rPr sz="3200" b="1" dirty="0" err="1"/>
              <a:t>مرن</a:t>
            </a:r>
            <a:r>
              <a:rPr sz="3200" b="1" dirty="0"/>
              <a:t>، </a:t>
            </a:r>
            <a:r>
              <a:rPr sz="3200" b="1" dirty="0" err="1"/>
              <a:t>محلل</a:t>
            </a:r>
            <a:r>
              <a:rPr sz="3200" b="1" dirty="0"/>
              <a:t> </a:t>
            </a:r>
            <a:r>
              <a:rPr sz="3200" b="1" dirty="0" err="1"/>
              <a:t>بيانات</a:t>
            </a:r>
            <a:r>
              <a:rPr sz="3200" b="1" dirty="0"/>
              <a:t>، </a:t>
            </a:r>
            <a:r>
              <a:rPr sz="3200" b="1" dirty="0" err="1"/>
              <a:t>مبدع</a:t>
            </a:r>
            <a:r>
              <a:rPr sz="3200" b="1" dirty="0"/>
              <a:t>، </a:t>
            </a:r>
            <a:r>
              <a:rPr sz="3200" b="1" dirty="0" err="1"/>
              <a:t>يستخدم</a:t>
            </a:r>
            <a:r>
              <a:rPr sz="3200" b="1" dirty="0"/>
              <a:t> </a:t>
            </a:r>
            <a:r>
              <a:rPr sz="3200" b="1" dirty="0" err="1"/>
              <a:t>التقنية</a:t>
            </a:r>
            <a:r>
              <a:rPr sz="3200" b="1" dirty="0"/>
              <a:t> </a:t>
            </a:r>
            <a:r>
              <a:rPr sz="3200" b="1" dirty="0" err="1"/>
              <a:t>بفاعلية</a:t>
            </a:r>
            <a:r>
              <a:rPr sz="32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3200" b="1" dirty="0"/>
              <a:t>• </a:t>
            </a:r>
            <a:r>
              <a:rPr sz="3200" b="1" dirty="0" err="1"/>
              <a:t>مقارنة</a:t>
            </a:r>
            <a:r>
              <a:rPr sz="3200" b="1" dirty="0"/>
              <a:t>: المعلم </a:t>
            </a:r>
            <a:r>
              <a:rPr sz="3200" b="1" dirty="0" err="1"/>
              <a:t>التقليدي</a:t>
            </a:r>
            <a:r>
              <a:rPr sz="3200" b="1" dirty="0"/>
              <a:t> </a:t>
            </a:r>
            <a:r>
              <a:rPr sz="3200" b="1" dirty="0" err="1"/>
              <a:t>مقابل</a:t>
            </a:r>
            <a:r>
              <a:rPr sz="3200" b="1" dirty="0"/>
              <a:t> المعلم الذكي.</a:t>
            </a:r>
          </a:p>
        </p:txBody>
      </p:sp>
      <p:sp>
        <p:nvSpPr>
          <p:cNvPr id="5" name="AutoShape 2" descr="معلم الذكاء الاصطناعي».. منافس جديد في الدروس الخصوصية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معلم الذكاء الاصطناعي».. منافس جديد في الدروس الخصوصية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91" y="1828800"/>
            <a:ext cx="2583584" cy="392083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2" y="624109"/>
            <a:ext cx="5508544" cy="1648035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algn="ctr"/>
            <a:r>
              <a:rPr sz="4800" b="1" dirty="0"/>
              <a:t>مفهوم </a:t>
            </a:r>
            <a:r>
              <a:rPr sz="4800" b="1" dirty="0" err="1"/>
              <a:t>الذكاء</a:t>
            </a:r>
            <a:r>
              <a:rPr sz="4800" b="1" dirty="0"/>
              <a:t> </a:t>
            </a:r>
            <a:r>
              <a:rPr sz="4800" b="1" dirty="0" err="1"/>
              <a:t>الاصطناعي</a:t>
            </a:r>
            <a:r>
              <a:rPr sz="4800" b="1" dirty="0"/>
              <a:t> في </a:t>
            </a:r>
            <a:r>
              <a:rPr sz="4800" b="1" dirty="0" err="1"/>
              <a:t>التعليم</a:t>
            </a:r>
            <a:endParaRPr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9927" y="2479964"/>
            <a:ext cx="7495309" cy="3837710"/>
          </a:xfrm>
        </p:spPr>
        <p:txBody>
          <a:bodyPr>
            <a:normAutofit lnSpcReduction="10000"/>
          </a:bodyPr>
          <a:lstStyle/>
          <a:p>
            <a:pPr algn="r" rtl="1">
              <a:spcAft>
                <a:spcPts val="800"/>
              </a:spcAft>
            </a:pPr>
            <a:r>
              <a:rPr sz="2800" b="1" dirty="0" smtClean="0"/>
              <a:t>• </a:t>
            </a:r>
            <a:r>
              <a:rPr sz="3600" b="1" dirty="0" err="1"/>
              <a:t>الذكاء</a:t>
            </a:r>
            <a:r>
              <a:rPr sz="3600" b="1" dirty="0"/>
              <a:t> </a:t>
            </a:r>
            <a:r>
              <a:rPr sz="3600" b="1" dirty="0" err="1"/>
              <a:t>الاصطناعي</a:t>
            </a:r>
            <a:r>
              <a:rPr sz="3600" b="1" dirty="0"/>
              <a:t>: </a:t>
            </a:r>
            <a:r>
              <a:rPr sz="3600" b="1" dirty="0" err="1"/>
              <a:t>قدرة</a:t>
            </a:r>
            <a:r>
              <a:rPr sz="3600" b="1" dirty="0"/>
              <a:t> </a:t>
            </a:r>
            <a:r>
              <a:rPr sz="3600" b="1" dirty="0" err="1"/>
              <a:t>الأنظمة</a:t>
            </a:r>
            <a:r>
              <a:rPr sz="3600" b="1" dirty="0"/>
              <a:t> </a:t>
            </a:r>
            <a:r>
              <a:rPr sz="3600" b="1" dirty="0" err="1"/>
              <a:t>الرقمية</a:t>
            </a:r>
            <a:r>
              <a:rPr sz="3600" b="1" dirty="0"/>
              <a:t> </a:t>
            </a:r>
            <a:r>
              <a:rPr sz="3600" b="1" dirty="0" err="1"/>
              <a:t>على</a:t>
            </a:r>
            <a:r>
              <a:rPr sz="3600" b="1" dirty="0"/>
              <a:t> </a:t>
            </a:r>
            <a:r>
              <a:rPr sz="3600" b="1" dirty="0" err="1"/>
              <a:t>أداء</a:t>
            </a:r>
            <a:r>
              <a:rPr sz="3600" b="1" dirty="0"/>
              <a:t> </a:t>
            </a:r>
            <a:r>
              <a:rPr sz="3600" b="1" dirty="0" err="1"/>
              <a:t>مهام</a:t>
            </a:r>
            <a:r>
              <a:rPr sz="3600" b="1" dirty="0"/>
              <a:t> </a:t>
            </a:r>
            <a:r>
              <a:rPr sz="3600" b="1" dirty="0" err="1"/>
              <a:t>تتطلب</a:t>
            </a:r>
            <a:r>
              <a:rPr sz="3600" b="1" dirty="0"/>
              <a:t> </a:t>
            </a:r>
            <a:r>
              <a:rPr sz="3600" b="1" dirty="0" err="1"/>
              <a:t>ذكاء</a:t>
            </a:r>
            <a:r>
              <a:rPr sz="3600" b="1" dirty="0"/>
              <a:t> </a:t>
            </a:r>
            <a:r>
              <a:rPr sz="3600" b="1" dirty="0" err="1"/>
              <a:t>بشري</a:t>
            </a:r>
            <a:r>
              <a:rPr sz="36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3600" b="1" dirty="0"/>
              <a:t>• </a:t>
            </a:r>
            <a:r>
              <a:rPr sz="3600" b="1" dirty="0" err="1"/>
              <a:t>مجالات</a:t>
            </a:r>
            <a:r>
              <a:rPr sz="3600" b="1" dirty="0"/>
              <a:t> </a:t>
            </a:r>
            <a:r>
              <a:rPr sz="3600" b="1" dirty="0" err="1"/>
              <a:t>الاستخدام</a:t>
            </a:r>
            <a:r>
              <a:rPr sz="3600" b="1" dirty="0"/>
              <a:t>: </a:t>
            </a:r>
            <a:r>
              <a:rPr sz="3600" b="1" dirty="0" err="1"/>
              <a:t>الإعداد</a:t>
            </a:r>
            <a:r>
              <a:rPr sz="3600" b="1" dirty="0"/>
              <a:t>، </a:t>
            </a:r>
            <a:r>
              <a:rPr sz="3600" b="1" dirty="0" err="1"/>
              <a:t>التدريس</a:t>
            </a:r>
            <a:r>
              <a:rPr sz="3600" b="1" dirty="0"/>
              <a:t>، </a:t>
            </a:r>
            <a:r>
              <a:rPr sz="3600" b="1" dirty="0" err="1"/>
              <a:t>التقويم</a:t>
            </a:r>
            <a:r>
              <a:rPr sz="3600" b="1" dirty="0"/>
              <a:t>، </a:t>
            </a:r>
            <a:r>
              <a:rPr sz="3600" b="1" dirty="0" err="1"/>
              <a:t>تحليل</a:t>
            </a:r>
            <a:r>
              <a:rPr sz="3600" b="1" dirty="0"/>
              <a:t> </a:t>
            </a:r>
            <a:r>
              <a:rPr sz="3600" b="1" dirty="0" err="1"/>
              <a:t>البيانات</a:t>
            </a:r>
            <a:r>
              <a:rPr sz="36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3600" b="1" dirty="0"/>
              <a:t>• </a:t>
            </a:r>
            <a:r>
              <a:rPr sz="3600" b="1" dirty="0" err="1"/>
              <a:t>دوره</a:t>
            </a:r>
            <a:r>
              <a:rPr sz="3600" b="1" dirty="0"/>
              <a:t>: </a:t>
            </a:r>
            <a:r>
              <a:rPr sz="3600" b="1" dirty="0" err="1"/>
              <a:t>دعم</a:t>
            </a:r>
            <a:r>
              <a:rPr sz="3600" b="1" dirty="0"/>
              <a:t> </a:t>
            </a:r>
            <a:r>
              <a:rPr sz="3600" b="1" dirty="0" err="1"/>
              <a:t>القرار</a:t>
            </a:r>
            <a:r>
              <a:rPr sz="3600" b="1" dirty="0"/>
              <a:t> </a:t>
            </a:r>
            <a:r>
              <a:rPr sz="3600" b="1" dirty="0" err="1"/>
              <a:t>التعليمي</a:t>
            </a:r>
            <a:r>
              <a:rPr sz="3600" b="1" dirty="0"/>
              <a:t> </a:t>
            </a:r>
            <a:r>
              <a:rPr sz="3600" b="1" dirty="0" err="1"/>
              <a:t>وتحسين</a:t>
            </a:r>
            <a:r>
              <a:rPr sz="3600" b="1" dirty="0"/>
              <a:t> </a:t>
            </a:r>
            <a:r>
              <a:rPr sz="3600" b="1" dirty="0" err="1"/>
              <a:t>جودة</a:t>
            </a:r>
            <a:r>
              <a:rPr sz="3600" b="1" dirty="0"/>
              <a:t> </a:t>
            </a:r>
            <a:r>
              <a:rPr sz="3600" b="1" dirty="0" err="1"/>
              <a:t>التعليم</a:t>
            </a:r>
            <a:r>
              <a:rPr sz="2000" b="1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4364" y="277746"/>
            <a:ext cx="6589199" cy="1551053"/>
          </a:xfrm>
          <a:solidFill>
            <a:schemeClr val="accent1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pPr algn="ctr" rtl="1"/>
            <a:r>
              <a:rPr sz="4400" b="1" dirty="0" err="1"/>
              <a:t>أهمية</a:t>
            </a:r>
            <a:r>
              <a:rPr sz="4400" b="1" dirty="0"/>
              <a:t> </a:t>
            </a:r>
            <a:r>
              <a:rPr sz="4400" b="1" dirty="0" err="1"/>
              <a:t>توظيف</a:t>
            </a:r>
            <a:r>
              <a:rPr sz="4400" b="1" dirty="0"/>
              <a:t> </a:t>
            </a:r>
            <a:r>
              <a:rPr sz="4400" b="1" dirty="0" err="1"/>
              <a:t>الذكاء</a:t>
            </a:r>
            <a:r>
              <a:rPr sz="4400" b="1" dirty="0"/>
              <a:t> </a:t>
            </a:r>
            <a:r>
              <a:rPr sz="4400" b="1" dirty="0" err="1"/>
              <a:t>الاصطناعي</a:t>
            </a:r>
            <a:r>
              <a:rPr sz="4400" b="1" dirty="0"/>
              <a:t> في </a:t>
            </a:r>
            <a:r>
              <a:rPr sz="4400" b="1" dirty="0" err="1"/>
              <a:t>إعداد</a:t>
            </a:r>
            <a:r>
              <a:rPr sz="4400" b="1" dirty="0"/>
              <a:t> </a:t>
            </a:r>
            <a:r>
              <a:rPr sz="4400" b="1" dirty="0" err="1"/>
              <a:t>الدرس</a:t>
            </a:r>
            <a:endParaRPr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599"/>
            <a:ext cx="6591985" cy="4488873"/>
          </a:xfrm>
        </p:spPr>
        <p:txBody>
          <a:bodyPr>
            <a:noAutofit/>
          </a:bodyPr>
          <a:lstStyle/>
          <a:p>
            <a:pPr algn="r" rtl="1">
              <a:spcAft>
                <a:spcPts val="800"/>
              </a:spcAft>
            </a:pPr>
            <a:r>
              <a:rPr sz="4000" b="1" dirty="0" smtClean="0"/>
              <a:t>• </a:t>
            </a:r>
            <a:r>
              <a:rPr sz="4000" b="1" dirty="0" err="1"/>
              <a:t>تسهيل</a:t>
            </a:r>
            <a:r>
              <a:rPr sz="4000" b="1" dirty="0"/>
              <a:t> </a:t>
            </a:r>
            <a:r>
              <a:rPr sz="4000" b="1" dirty="0" err="1"/>
              <a:t>جمع</a:t>
            </a:r>
            <a:r>
              <a:rPr sz="4000" b="1" dirty="0"/>
              <a:t> </a:t>
            </a:r>
            <a:r>
              <a:rPr sz="4000" b="1" dirty="0" err="1"/>
              <a:t>المحتوى</a:t>
            </a:r>
            <a:r>
              <a:rPr sz="4000" b="1" dirty="0"/>
              <a:t> </a:t>
            </a:r>
            <a:r>
              <a:rPr sz="4000" b="1" dirty="0" err="1"/>
              <a:t>والمصادر</a:t>
            </a:r>
            <a:r>
              <a:rPr sz="4000" b="1" dirty="0"/>
              <a:t> </a:t>
            </a:r>
            <a:r>
              <a:rPr sz="4000" b="1" dirty="0" err="1"/>
              <a:t>التعليمية</a:t>
            </a:r>
            <a:r>
              <a:rPr sz="40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4000" b="1" dirty="0"/>
              <a:t>• </a:t>
            </a:r>
            <a:r>
              <a:rPr sz="4000" b="1" dirty="0" err="1"/>
              <a:t>تحليل</a:t>
            </a:r>
            <a:r>
              <a:rPr sz="4000" b="1" dirty="0"/>
              <a:t> </a:t>
            </a:r>
            <a:r>
              <a:rPr sz="4000" b="1" dirty="0" err="1"/>
              <a:t>احتياجات</a:t>
            </a:r>
            <a:r>
              <a:rPr sz="4000" b="1" dirty="0"/>
              <a:t> </a:t>
            </a:r>
            <a:r>
              <a:rPr sz="4000" b="1" dirty="0" err="1"/>
              <a:t>الطلبة</a:t>
            </a:r>
            <a:r>
              <a:rPr sz="4000" b="1" dirty="0"/>
              <a:t> </a:t>
            </a:r>
            <a:r>
              <a:rPr sz="4000" b="1" dirty="0" err="1"/>
              <a:t>وتصميم</a:t>
            </a:r>
            <a:r>
              <a:rPr sz="4000" b="1" dirty="0"/>
              <a:t> </a:t>
            </a:r>
            <a:r>
              <a:rPr sz="4000" b="1" dirty="0" err="1"/>
              <a:t>أنشطة</a:t>
            </a:r>
            <a:r>
              <a:rPr sz="4000" b="1" dirty="0"/>
              <a:t> </a:t>
            </a:r>
            <a:r>
              <a:rPr sz="4000" b="1" dirty="0" err="1"/>
              <a:t>مخصصة</a:t>
            </a:r>
            <a:r>
              <a:rPr sz="40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4000" b="1" dirty="0"/>
              <a:t>• </a:t>
            </a:r>
            <a:r>
              <a:rPr sz="4000" b="1" dirty="0" err="1"/>
              <a:t>تحسين</a:t>
            </a:r>
            <a:r>
              <a:rPr sz="4000" b="1" dirty="0"/>
              <a:t> </a:t>
            </a:r>
            <a:r>
              <a:rPr sz="4000" b="1" dirty="0" err="1"/>
              <a:t>جودة</a:t>
            </a:r>
            <a:r>
              <a:rPr sz="4000" b="1" dirty="0"/>
              <a:t> </a:t>
            </a:r>
            <a:r>
              <a:rPr sz="4000" b="1" dirty="0" err="1"/>
              <a:t>التخطيط</a:t>
            </a:r>
            <a:r>
              <a:rPr sz="4000" b="1" dirty="0"/>
              <a:t> </a:t>
            </a:r>
            <a:r>
              <a:rPr sz="4000" b="1" dirty="0" err="1"/>
              <a:t>وتوفير</a:t>
            </a:r>
            <a:r>
              <a:rPr sz="4000" b="1" dirty="0"/>
              <a:t> </a:t>
            </a:r>
            <a:r>
              <a:rPr sz="3200" b="1" dirty="0" err="1"/>
              <a:t>الوقت</a:t>
            </a:r>
            <a:r>
              <a:rPr sz="3200" b="1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algn="ctr" rtl="1"/>
            <a:r>
              <a:rPr sz="4400" b="1" dirty="0" err="1"/>
              <a:t>مراحل</a:t>
            </a:r>
            <a:r>
              <a:rPr sz="4400" b="1" dirty="0"/>
              <a:t> </a:t>
            </a:r>
            <a:r>
              <a:rPr sz="4400" b="1" dirty="0" err="1"/>
              <a:t>الإعداد</a:t>
            </a:r>
            <a:r>
              <a:rPr sz="4400" b="1" dirty="0"/>
              <a:t> </a:t>
            </a:r>
            <a:r>
              <a:rPr sz="4400" b="1" dirty="0" err="1"/>
              <a:t>والتخطيط</a:t>
            </a:r>
            <a:r>
              <a:rPr sz="4400" b="1" dirty="0"/>
              <a:t> </a:t>
            </a:r>
            <a:r>
              <a:rPr sz="4400" b="1" dirty="0" err="1"/>
              <a:t>لدرس</a:t>
            </a:r>
            <a:r>
              <a:rPr sz="4400" b="1" dirty="0"/>
              <a:t> </a:t>
            </a:r>
            <a:r>
              <a:rPr sz="4400" b="1" dirty="0" err="1"/>
              <a:t>فعال</a:t>
            </a:r>
            <a:endParaRPr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>
              <a:spcAft>
                <a:spcPts val="800"/>
              </a:spcAft>
            </a:pPr>
            <a:r>
              <a:rPr sz="3600" dirty="0" smtClean="0"/>
              <a:t>• </a:t>
            </a:r>
            <a:r>
              <a:rPr sz="4000" b="1" dirty="0" err="1"/>
              <a:t>تحديد</a:t>
            </a:r>
            <a:r>
              <a:rPr sz="4000" b="1" dirty="0"/>
              <a:t> </a:t>
            </a:r>
            <a:r>
              <a:rPr sz="4000" b="1" dirty="0" err="1"/>
              <a:t>الأهداف</a:t>
            </a:r>
            <a:r>
              <a:rPr sz="4000" b="1" dirty="0"/>
              <a:t> </a:t>
            </a:r>
            <a:r>
              <a:rPr sz="4000" b="1" dirty="0" err="1"/>
              <a:t>التعليمية</a:t>
            </a:r>
            <a:r>
              <a:rPr sz="40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4000" b="1" dirty="0"/>
              <a:t>• </a:t>
            </a:r>
            <a:r>
              <a:rPr sz="4000" b="1" dirty="0" err="1"/>
              <a:t>تحليل</a:t>
            </a:r>
            <a:r>
              <a:rPr sz="4000" b="1" dirty="0"/>
              <a:t> </a:t>
            </a:r>
            <a:r>
              <a:rPr sz="4000" b="1" dirty="0" err="1"/>
              <a:t>المحتوى</a:t>
            </a:r>
            <a:r>
              <a:rPr sz="40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4000" b="1" dirty="0"/>
              <a:t>• </a:t>
            </a:r>
            <a:r>
              <a:rPr sz="4000" b="1" dirty="0" err="1"/>
              <a:t>اختيار</a:t>
            </a:r>
            <a:r>
              <a:rPr sz="4000" b="1" dirty="0"/>
              <a:t> </a:t>
            </a:r>
            <a:r>
              <a:rPr sz="4000" b="1" dirty="0" err="1"/>
              <a:t>الاستراتيجيات</a:t>
            </a:r>
            <a:r>
              <a:rPr sz="4000" b="1" dirty="0"/>
              <a:t> </a:t>
            </a:r>
            <a:r>
              <a:rPr sz="4000" b="1" dirty="0" err="1"/>
              <a:t>التعليمية</a:t>
            </a:r>
            <a:r>
              <a:rPr sz="4000" b="1" dirty="0"/>
              <a:t> </a:t>
            </a:r>
            <a:r>
              <a:rPr sz="4000" b="1" dirty="0" err="1"/>
              <a:t>المناسبة</a:t>
            </a:r>
            <a:r>
              <a:rPr sz="40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4000" b="1" dirty="0"/>
              <a:t>• </a:t>
            </a:r>
            <a:r>
              <a:rPr sz="4000" b="1" dirty="0" err="1"/>
              <a:t>إعداد</a:t>
            </a:r>
            <a:r>
              <a:rPr sz="4000" b="1" dirty="0"/>
              <a:t> </a:t>
            </a:r>
            <a:r>
              <a:rPr sz="4000" b="1" dirty="0" err="1"/>
              <a:t>الأنشطة</a:t>
            </a:r>
            <a:r>
              <a:rPr sz="4000" b="1" dirty="0"/>
              <a:t> </a:t>
            </a:r>
            <a:r>
              <a:rPr sz="4000" b="1" dirty="0" err="1"/>
              <a:t>وأساليب</a:t>
            </a:r>
            <a:r>
              <a:rPr sz="4000" b="1" dirty="0"/>
              <a:t> </a:t>
            </a:r>
            <a:r>
              <a:rPr sz="4000" b="1" dirty="0" err="1"/>
              <a:t>التقويم</a:t>
            </a:r>
            <a:r>
              <a:rPr sz="4000" b="1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279" y="2313709"/>
            <a:ext cx="2259157" cy="362989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1746" y="302320"/>
            <a:ext cx="4862946" cy="1280890"/>
          </a:xfr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  <a:prstDash val="dash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sz="4000" b="1" dirty="0" err="1"/>
              <a:t>توظيف</a:t>
            </a:r>
            <a:r>
              <a:rPr sz="4000" b="1" dirty="0"/>
              <a:t> </a:t>
            </a:r>
            <a:r>
              <a:rPr sz="4000" b="1" dirty="0" err="1"/>
              <a:t>أدوات</a:t>
            </a:r>
            <a:r>
              <a:rPr sz="4000" b="1" dirty="0"/>
              <a:t> </a:t>
            </a:r>
            <a:r>
              <a:rPr sz="4000" b="1" dirty="0" err="1"/>
              <a:t>الذكاء</a:t>
            </a:r>
            <a:r>
              <a:rPr sz="4000" b="1" dirty="0"/>
              <a:t> </a:t>
            </a:r>
            <a:r>
              <a:rPr sz="4000" b="1" dirty="0" err="1"/>
              <a:t>الاصطناعي</a:t>
            </a:r>
            <a:r>
              <a:rPr sz="4000" b="1" dirty="0"/>
              <a:t> في </a:t>
            </a:r>
            <a:r>
              <a:rPr sz="4000" b="1" dirty="0" err="1"/>
              <a:t>كل</a:t>
            </a:r>
            <a:r>
              <a:rPr sz="4000" b="1" dirty="0"/>
              <a:t> </a:t>
            </a:r>
            <a:r>
              <a:rPr sz="4000" b="1" dirty="0" err="1"/>
              <a:t>مرحلة</a:t>
            </a:r>
            <a:endParaRPr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6436" y="2133600"/>
            <a:ext cx="6040582" cy="4253345"/>
          </a:xfrm>
        </p:spPr>
        <p:txBody>
          <a:bodyPr>
            <a:noAutofit/>
          </a:bodyPr>
          <a:lstStyle/>
          <a:p>
            <a:pPr algn="r" rtl="1">
              <a:spcAft>
                <a:spcPts val="800"/>
              </a:spcAft>
            </a:pPr>
            <a:r>
              <a:rPr sz="3600" b="1" dirty="0" smtClean="0"/>
              <a:t>• </a:t>
            </a:r>
            <a:r>
              <a:rPr sz="3600" b="1" dirty="0" err="1"/>
              <a:t>تحديد</a:t>
            </a:r>
            <a:r>
              <a:rPr sz="3600" b="1" dirty="0"/>
              <a:t> </a:t>
            </a:r>
            <a:r>
              <a:rPr sz="3600" b="1" dirty="0" err="1"/>
              <a:t>الأهداف</a:t>
            </a:r>
            <a:r>
              <a:rPr sz="3600" b="1" dirty="0"/>
              <a:t>: </a:t>
            </a:r>
            <a:r>
              <a:rPr sz="3600" b="1" dirty="0" err="1"/>
              <a:t>ChatGPT</a:t>
            </a:r>
            <a:r>
              <a:rPr sz="36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3600" b="1" dirty="0"/>
              <a:t>• </a:t>
            </a:r>
            <a:r>
              <a:rPr sz="3600" b="1" dirty="0" err="1"/>
              <a:t>تصميم</a:t>
            </a:r>
            <a:r>
              <a:rPr sz="3600" b="1" dirty="0"/>
              <a:t> </a:t>
            </a:r>
            <a:r>
              <a:rPr sz="3600" b="1" dirty="0" err="1"/>
              <a:t>الأنشطة</a:t>
            </a:r>
            <a:r>
              <a:rPr sz="3600" b="1" dirty="0"/>
              <a:t>: </a:t>
            </a:r>
            <a:r>
              <a:rPr sz="3600" b="1" dirty="0" err="1"/>
              <a:t>Canva</a:t>
            </a:r>
            <a:r>
              <a:rPr sz="3600" b="1" dirty="0"/>
              <a:t> AI.</a:t>
            </a:r>
          </a:p>
          <a:p>
            <a:pPr algn="r" rtl="1">
              <a:spcAft>
                <a:spcPts val="800"/>
              </a:spcAft>
            </a:pPr>
            <a:r>
              <a:rPr sz="3600" b="1" dirty="0"/>
              <a:t>• </a:t>
            </a:r>
            <a:r>
              <a:rPr sz="3600" b="1" dirty="0" err="1"/>
              <a:t>التقويم</a:t>
            </a:r>
            <a:r>
              <a:rPr sz="3600" b="1" dirty="0"/>
              <a:t> </a:t>
            </a:r>
            <a:r>
              <a:rPr sz="3600" b="1" dirty="0" err="1"/>
              <a:t>التفاعلي</a:t>
            </a:r>
            <a:r>
              <a:rPr sz="3600" b="1" dirty="0"/>
              <a:t>: </a:t>
            </a:r>
            <a:r>
              <a:rPr sz="3600" b="1" dirty="0" err="1"/>
              <a:t>Quizizz</a:t>
            </a:r>
            <a:r>
              <a:rPr sz="3600" b="1" dirty="0"/>
              <a:t> </a:t>
            </a:r>
            <a:r>
              <a:rPr sz="3600" b="1" dirty="0" err="1"/>
              <a:t>وGoogle</a:t>
            </a:r>
            <a:r>
              <a:rPr sz="3600" b="1" dirty="0"/>
              <a:t> Forms.</a:t>
            </a:r>
          </a:p>
          <a:p>
            <a:pPr algn="r" rtl="1">
              <a:spcAft>
                <a:spcPts val="800"/>
              </a:spcAft>
            </a:pPr>
            <a:r>
              <a:rPr sz="3600" b="1" dirty="0"/>
              <a:t>• </a:t>
            </a:r>
            <a:r>
              <a:rPr sz="3600" b="1" dirty="0" err="1"/>
              <a:t>تنظيم</a:t>
            </a:r>
            <a:r>
              <a:rPr sz="3600" b="1" dirty="0"/>
              <a:t> </a:t>
            </a:r>
            <a:r>
              <a:rPr sz="3600" b="1" dirty="0" err="1"/>
              <a:t>المحتوى</a:t>
            </a:r>
            <a:r>
              <a:rPr sz="3600" b="1" dirty="0"/>
              <a:t>: Copilot </a:t>
            </a:r>
            <a:r>
              <a:rPr sz="3600" b="1" dirty="0" err="1"/>
              <a:t>وGemini</a:t>
            </a:r>
            <a:r>
              <a:rPr sz="3600" b="1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2873" y="250038"/>
            <a:ext cx="5818909" cy="1509490"/>
          </a:xfr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Autofit/>
          </a:bodyPr>
          <a:lstStyle/>
          <a:p>
            <a:pPr algn="ctr" rtl="1"/>
            <a:r>
              <a:rPr sz="4400" b="1" dirty="0" err="1"/>
              <a:t>نموذج</a:t>
            </a:r>
            <a:r>
              <a:rPr sz="4400" b="1" dirty="0"/>
              <a:t> </a:t>
            </a:r>
            <a:r>
              <a:rPr sz="4400" b="1" dirty="0" err="1"/>
              <a:t>عملي</a:t>
            </a:r>
            <a:r>
              <a:rPr sz="4400" b="1" dirty="0"/>
              <a:t>: </a:t>
            </a:r>
            <a:r>
              <a:rPr sz="4400" b="1" dirty="0" err="1"/>
              <a:t>إعداد</a:t>
            </a:r>
            <a:r>
              <a:rPr sz="4400" b="1" dirty="0"/>
              <a:t> </a:t>
            </a:r>
            <a:r>
              <a:rPr sz="4400" b="1" dirty="0" err="1"/>
              <a:t>درس</a:t>
            </a:r>
            <a:r>
              <a:rPr sz="4400" b="1" dirty="0"/>
              <a:t> </a:t>
            </a:r>
            <a:r>
              <a:rPr sz="4400" b="1" dirty="0" err="1"/>
              <a:t>فعّال</a:t>
            </a:r>
            <a:r>
              <a:rPr sz="4400" b="1" dirty="0"/>
              <a:t> </a:t>
            </a:r>
            <a:r>
              <a:rPr sz="4400" b="1" dirty="0" err="1"/>
              <a:t>بمساعدة</a:t>
            </a:r>
            <a:r>
              <a:rPr sz="4400" b="1" dirty="0"/>
              <a:t> </a:t>
            </a:r>
            <a:r>
              <a:rPr sz="4400" b="1" dirty="0" err="1"/>
              <a:t>الذكاء</a:t>
            </a:r>
            <a:r>
              <a:rPr sz="4400" b="1" dirty="0"/>
              <a:t> </a:t>
            </a:r>
            <a:r>
              <a:rPr sz="4400" b="1" dirty="0" err="1"/>
              <a:t>الاصطناعي</a:t>
            </a:r>
            <a:endParaRPr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9055" y="1953490"/>
            <a:ext cx="5195454" cy="4405745"/>
          </a:xfrm>
        </p:spPr>
        <p:txBody>
          <a:bodyPr>
            <a:normAutofit lnSpcReduction="10000"/>
          </a:bodyPr>
          <a:lstStyle/>
          <a:p>
            <a:pPr algn="r" rtl="1">
              <a:spcAft>
                <a:spcPts val="800"/>
              </a:spcAft>
            </a:pPr>
            <a:r>
              <a:rPr sz="3600" b="1" dirty="0" smtClean="0"/>
              <a:t>• </a:t>
            </a:r>
            <a:r>
              <a:rPr sz="4000" b="1" dirty="0" err="1"/>
              <a:t>اختيار</a:t>
            </a:r>
            <a:r>
              <a:rPr sz="4000" b="1" dirty="0"/>
              <a:t> </a:t>
            </a:r>
            <a:r>
              <a:rPr sz="4000" b="1" dirty="0" err="1"/>
              <a:t>موضوع</a:t>
            </a:r>
            <a:r>
              <a:rPr sz="4000" b="1" dirty="0"/>
              <a:t> </a:t>
            </a:r>
            <a:r>
              <a:rPr sz="4000" b="1" dirty="0" err="1"/>
              <a:t>الدرس</a:t>
            </a:r>
            <a:r>
              <a:rPr sz="40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4000" b="1" dirty="0"/>
              <a:t>• </a:t>
            </a:r>
            <a:r>
              <a:rPr sz="4000" b="1" dirty="0" err="1"/>
              <a:t>استخدام</a:t>
            </a:r>
            <a:r>
              <a:rPr sz="4000" b="1" dirty="0"/>
              <a:t> </a:t>
            </a:r>
            <a:r>
              <a:rPr sz="4000" b="1" dirty="0" err="1"/>
              <a:t>أدوات</a:t>
            </a:r>
            <a:r>
              <a:rPr sz="4000" b="1" dirty="0"/>
              <a:t> </a:t>
            </a:r>
            <a:r>
              <a:rPr sz="4000" b="1" dirty="0" err="1"/>
              <a:t>الذكاء</a:t>
            </a:r>
            <a:r>
              <a:rPr sz="4000" b="1" dirty="0"/>
              <a:t> </a:t>
            </a:r>
            <a:r>
              <a:rPr sz="4000" b="1" dirty="0" err="1"/>
              <a:t>الاصطناعي</a:t>
            </a:r>
            <a:r>
              <a:rPr sz="4000" b="1" dirty="0"/>
              <a:t> </a:t>
            </a:r>
            <a:r>
              <a:rPr sz="4000" b="1" dirty="0" err="1"/>
              <a:t>لتوليد</a:t>
            </a:r>
            <a:r>
              <a:rPr sz="4000" b="1" dirty="0"/>
              <a:t> </a:t>
            </a:r>
            <a:r>
              <a:rPr sz="4000" b="1" dirty="0" err="1"/>
              <a:t>الأهداف</a:t>
            </a:r>
            <a:r>
              <a:rPr sz="4000" b="1" dirty="0"/>
              <a:t> </a:t>
            </a:r>
            <a:r>
              <a:rPr sz="4000" b="1" dirty="0" err="1"/>
              <a:t>والأنشطة</a:t>
            </a:r>
            <a:r>
              <a:rPr sz="40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4000" b="1" dirty="0"/>
              <a:t>• </a:t>
            </a:r>
            <a:r>
              <a:rPr sz="4000" b="1" dirty="0" err="1"/>
              <a:t>دمج</a:t>
            </a:r>
            <a:r>
              <a:rPr sz="4000" b="1" dirty="0"/>
              <a:t> </a:t>
            </a:r>
            <a:r>
              <a:rPr sz="4000" b="1" dirty="0" err="1"/>
              <a:t>موارد</a:t>
            </a:r>
            <a:r>
              <a:rPr sz="4000" b="1" dirty="0"/>
              <a:t> </a:t>
            </a:r>
            <a:r>
              <a:rPr sz="4000" b="1" dirty="0" err="1"/>
              <a:t>متعددة</a:t>
            </a:r>
            <a:r>
              <a:rPr sz="4000" b="1" dirty="0"/>
              <a:t> </a:t>
            </a:r>
            <a:r>
              <a:rPr sz="4000" b="1" dirty="0" err="1"/>
              <a:t>وتخصيصها</a:t>
            </a:r>
            <a:r>
              <a:rPr sz="4000" b="1" dirty="0"/>
              <a:t> </a:t>
            </a:r>
            <a:r>
              <a:rPr sz="4000" b="1" dirty="0" err="1"/>
              <a:t>وفق</a:t>
            </a:r>
            <a:r>
              <a:rPr sz="4000" b="1" dirty="0"/>
              <a:t> </a:t>
            </a:r>
            <a:r>
              <a:rPr sz="4000" b="1" dirty="0" err="1"/>
              <a:t>الفروق</a:t>
            </a:r>
            <a:r>
              <a:rPr sz="4000" b="1" dirty="0"/>
              <a:t> </a:t>
            </a:r>
            <a:r>
              <a:rPr sz="4000" b="1" dirty="0" err="1"/>
              <a:t>الفردية</a:t>
            </a:r>
            <a:r>
              <a:rPr sz="4000" b="1" dirty="0"/>
              <a:t>.</a:t>
            </a:r>
          </a:p>
        </p:txBody>
      </p:sp>
      <p:pic>
        <p:nvPicPr>
          <p:cNvPr id="3076" name="Picture 4" descr="كيف يمكنني استخدام الذكاء الاصطناعي في عملي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691" y="2382982"/>
            <a:ext cx="2632364" cy="315479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969163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 rtl="1"/>
            <a:r>
              <a:rPr sz="5400" b="1" dirty="0" err="1"/>
              <a:t>التحديات</a:t>
            </a:r>
            <a:r>
              <a:rPr sz="5400" b="1" dirty="0"/>
              <a:t> </a:t>
            </a:r>
            <a:r>
              <a:rPr sz="5400" b="1" dirty="0" err="1"/>
              <a:t>والضوابط</a:t>
            </a:r>
            <a:r>
              <a:rPr sz="5400" b="1" dirty="0"/>
              <a:t> </a:t>
            </a:r>
            <a:r>
              <a:rPr sz="5400" b="1" dirty="0" err="1"/>
              <a:t>الأخلاقية</a:t>
            </a:r>
            <a:endParaRPr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4031674"/>
          </a:xfrm>
        </p:spPr>
        <p:txBody>
          <a:bodyPr>
            <a:noAutofit/>
          </a:bodyPr>
          <a:lstStyle/>
          <a:p>
            <a:pPr algn="r" rtl="1">
              <a:spcAft>
                <a:spcPts val="800"/>
              </a:spcAft>
            </a:pPr>
            <a:r>
              <a:rPr sz="4000" b="1" dirty="0" smtClean="0"/>
              <a:t>• </a:t>
            </a:r>
            <a:r>
              <a:rPr sz="4000" b="1" dirty="0" err="1"/>
              <a:t>الاعتماد</a:t>
            </a:r>
            <a:r>
              <a:rPr sz="4000" b="1" dirty="0"/>
              <a:t> </a:t>
            </a:r>
            <a:r>
              <a:rPr sz="4000" b="1" dirty="0" err="1"/>
              <a:t>الزائد</a:t>
            </a:r>
            <a:r>
              <a:rPr sz="4000" b="1" dirty="0"/>
              <a:t> </a:t>
            </a:r>
            <a:r>
              <a:rPr sz="4000" b="1" dirty="0" err="1"/>
              <a:t>على</a:t>
            </a:r>
            <a:r>
              <a:rPr sz="4000" b="1" dirty="0"/>
              <a:t> </a:t>
            </a:r>
            <a:r>
              <a:rPr sz="4000" b="1" dirty="0" err="1"/>
              <a:t>الذكاء</a:t>
            </a:r>
            <a:r>
              <a:rPr sz="4000" b="1" dirty="0"/>
              <a:t> </a:t>
            </a:r>
            <a:r>
              <a:rPr sz="4000" b="1" dirty="0" err="1"/>
              <a:t>الاصطناعي</a:t>
            </a:r>
            <a:r>
              <a:rPr sz="40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4000" b="1" dirty="0"/>
              <a:t>• </a:t>
            </a:r>
            <a:r>
              <a:rPr sz="4000" b="1" dirty="0" err="1"/>
              <a:t>أهمية</a:t>
            </a:r>
            <a:r>
              <a:rPr sz="4000" b="1" dirty="0"/>
              <a:t> </a:t>
            </a:r>
            <a:r>
              <a:rPr sz="4000" b="1" dirty="0" err="1"/>
              <a:t>التفكير</a:t>
            </a:r>
            <a:r>
              <a:rPr sz="4000" b="1" dirty="0"/>
              <a:t> </a:t>
            </a:r>
            <a:r>
              <a:rPr sz="4000" b="1" dirty="0" err="1"/>
              <a:t>النقدي</a:t>
            </a:r>
            <a:r>
              <a:rPr sz="4000" b="1" dirty="0"/>
              <a:t> </a:t>
            </a:r>
            <a:r>
              <a:rPr sz="4000" b="1" dirty="0" err="1"/>
              <a:t>والتحقق</a:t>
            </a:r>
            <a:r>
              <a:rPr sz="4000" b="1" dirty="0"/>
              <a:t> </a:t>
            </a:r>
            <a:r>
              <a:rPr sz="4000" b="1" dirty="0" err="1"/>
              <a:t>من</a:t>
            </a:r>
            <a:r>
              <a:rPr sz="4000" b="1" dirty="0"/>
              <a:t> </a:t>
            </a:r>
            <a:r>
              <a:rPr sz="4000" b="1" dirty="0" err="1"/>
              <a:t>المعلومات</a:t>
            </a:r>
            <a:r>
              <a:rPr sz="4000" b="1" dirty="0"/>
              <a:t>.</a:t>
            </a:r>
          </a:p>
          <a:p>
            <a:pPr algn="r" rtl="1">
              <a:spcAft>
                <a:spcPts val="800"/>
              </a:spcAft>
            </a:pPr>
            <a:r>
              <a:rPr sz="4000" b="1" dirty="0"/>
              <a:t>• </a:t>
            </a:r>
            <a:r>
              <a:rPr sz="4000" b="1" dirty="0" err="1"/>
              <a:t>حماية</a:t>
            </a:r>
            <a:r>
              <a:rPr sz="4000" b="1" dirty="0"/>
              <a:t> </a:t>
            </a:r>
            <a:r>
              <a:rPr sz="4000" b="1" dirty="0" err="1"/>
              <a:t>الخصوصية</a:t>
            </a:r>
            <a:r>
              <a:rPr sz="4000" b="1" dirty="0"/>
              <a:t> </a:t>
            </a:r>
            <a:r>
              <a:rPr sz="4000" b="1" dirty="0" err="1"/>
              <a:t>والبيانات</a:t>
            </a:r>
            <a:r>
              <a:rPr sz="4000" b="1" dirty="0"/>
              <a:t> </a:t>
            </a:r>
            <a:r>
              <a:rPr sz="4000" b="1" dirty="0" err="1"/>
              <a:t>الطلابية</a:t>
            </a:r>
            <a:r>
              <a:rPr sz="4000" b="1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ربطة">
  <a:themeElements>
    <a:clrScheme name="ربطة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ربطة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ربطة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82</TotalTime>
  <Words>391</Words>
  <Application>Microsoft Office PowerPoint</Application>
  <PresentationFormat>عرض على الشاشة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Century Gothic</vt:lpstr>
      <vt:lpstr>Tahoma</vt:lpstr>
      <vt:lpstr>Wingdings 3</vt:lpstr>
      <vt:lpstr>ربطة</vt:lpstr>
      <vt:lpstr>المعلم الذكي وتوظيف الذكاء الاصطناعي في الإعداد والتخطيط لدرس فعال   </vt:lpstr>
      <vt:lpstr>مقدمة الورشة</vt:lpstr>
      <vt:lpstr>مفهوم المعلم الذكي</vt:lpstr>
      <vt:lpstr>مفهوم الذكاء الاصطناعي في التعليم</vt:lpstr>
      <vt:lpstr>أهمية توظيف الذكاء الاصطناعي في إعداد الدرس</vt:lpstr>
      <vt:lpstr>مراحل الإعداد والتخطيط لدرس فعال</vt:lpstr>
      <vt:lpstr>توظيف أدوات الذكاء الاصطناعي في كل مرحلة</vt:lpstr>
      <vt:lpstr>نموذج عملي: إعداد درس فعّال بمساعدة الذكاء الاصطناعي</vt:lpstr>
      <vt:lpstr>التحديات والضوابط الأخلاقية</vt:lpstr>
      <vt:lpstr>أدوات ذكاء اصطناعي مقترحة للمعلم الذكي</vt:lpstr>
      <vt:lpstr>توصيات و خاتمة</vt:lpstr>
      <vt:lpstr>شكر وتقدير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المعلم الذكي وتوظيف الذكاء الاصطناعي في الإعداد والتخطيط لدرس فعال</dc:title>
  <dc:subject/>
  <dc:creator/>
  <cp:keywords/>
  <dc:description>generated using python-pptx</dc:description>
  <cp:lastModifiedBy>Maher</cp:lastModifiedBy>
  <cp:revision>13</cp:revision>
  <dcterms:created xsi:type="dcterms:W3CDTF">2013-01-27T09:14:16Z</dcterms:created>
  <dcterms:modified xsi:type="dcterms:W3CDTF">2025-10-31T22:07:55Z</dcterms:modified>
  <cp:category/>
</cp:coreProperties>
</file>