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3EBD1887-9BAA-4586-ADA0-C20335106B46}" type="datetimeFigureOut">
              <a:rPr lang="en-US" smtClean="0"/>
              <a:t>10/23/2025</a:t>
            </a:fld>
            <a:endParaRPr lang="en-US"/>
          </a:p>
        </p:txBody>
      </p:sp>
      <p:sp>
        <p:nvSpPr>
          <p:cNvPr id="4" name="عنصر نائب لصورة الشريحة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7F6D8F0B-7DF9-402C-BC91-303CB2AF72AD}" type="slidenum">
              <a:rPr lang="en-US" smtClean="0"/>
              <a:t>‹#›</a:t>
            </a:fld>
            <a:endParaRPr lang="en-US"/>
          </a:p>
        </p:txBody>
      </p:sp>
    </p:spTree>
    <p:extLst>
      <p:ext uri="{BB962C8B-B14F-4D97-AF65-F5344CB8AC3E}">
        <p14:creationId xmlns:p14="http://schemas.microsoft.com/office/powerpoint/2010/main" val="40847769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7F6D8F0B-7DF9-402C-BC91-303CB2AF72AD}" type="slidenum">
              <a:rPr lang="en-US" smtClean="0"/>
              <a:t>11</a:t>
            </a:fld>
            <a:endParaRPr lang="en-US"/>
          </a:p>
        </p:txBody>
      </p:sp>
    </p:spTree>
    <p:extLst>
      <p:ext uri="{BB962C8B-B14F-4D97-AF65-F5344CB8AC3E}">
        <p14:creationId xmlns:p14="http://schemas.microsoft.com/office/powerpoint/2010/main" val="162272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10/23/2025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10/23/2025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10/23/2025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10/23/2025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10/23/2025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10/23/2025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4156364"/>
          </a:xfrm>
          <a:prstGeom prst="rect">
            <a:avLst/>
          </a:prstGeom>
        </p:spPr>
      </p:pic>
      <p:sp>
        <p:nvSpPr>
          <p:cNvPr id="6" name="TextBox 2"/>
          <p:cNvSpPr txBox="1"/>
          <p:nvPr/>
        </p:nvSpPr>
        <p:spPr>
          <a:xfrm>
            <a:off x="180108" y="3103418"/>
            <a:ext cx="4959927" cy="3693319"/>
          </a:xfrm>
          <a:prstGeom prst="rect">
            <a:avLst/>
          </a:prstGeom>
          <a:noFill/>
        </p:spPr>
        <p:txBody>
          <a:bodyPr wrap="square">
            <a:spAutoFit/>
          </a:bodyPr>
          <a:lstStyle/>
          <a:p>
            <a:pPr algn="ctr" rtl="1"/>
            <a:endParaRPr dirty="0"/>
          </a:p>
          <a:p>
            <a:pPr algn="ctr" rtl="1">
              <a:defRPr sz="2000">
                <a:solidFill>
                  <a:srgbClr val="000000"/>
                </a:solidFill>
              </a:defRPr>
            </a:pPr>
            <a:r>
              <a:rPr lang="ar-IQ" sz="3600" dirty="0">
                <a:ln w="0"/>
                <a:effectLst>
                  <a:outerShdw blurRad="38100" dist="19050" dir="2700000" algn="tl" rotWithShape="0">
                    <a:schemeClr val="dk1">
                      <a:alpha val="40000"/>
                    </a:schemeClr>
                  </a:outerShdw>
                </a:effectLst>
              </a:rPr>
              <a:t>محاضرة المشاهدة </a:t>
            </a:r>
            <a:endParaRPr lang="ar-IQ" sz="3600" dirty="0" smtClean="0">
              <a:ln w="0"/>
              <a:effectLst>
                <a:outerShdw blurRad="38100" dist="19050" dir="2700000" algn="tl" rotWithShape="0">
                  <a:schemeClr val="dk1">
                    <a:alpha val="40000"/>
                  </a:schemeClr>
                </a:outerShdw>
              </a:effectLst>
            </a:endParaRPr>
          </a:p>
          <a:p>
            <a:pPr algn="ctr" rtl="1">
              <a:defRPr sz="2000">
                <a:solidFill>
                  <a:srgbClr val="000000"/>
                </a:solidFill>
              </a:defRPr>
            </a:pPr>
            <a:r>
              <a:rPr lang="ar-IQ" sz="3600" dirty="0" smtClean="0">
                <a:ln w="0"/>
                <a:effectLst>
                  <a:outerShdw blurRad="38100" dist="19050" dir="2700000" algn="tl" rotWithShape="0">
                    <a:schemeClr val="dk1">
                      <a:alpha val="40000"/>
                    </a:schemeClr>
                  </a:outerShdw>
                </a:effectLst>
              </a:rPr>
              <a:t>( </a:t>
            </a:r>
            <a:r>
              <a:rPr lang="ar-IQ" sz="3600" dirty="0">
                <a:ln w="0"/>
                <a:effectLst>
                  <a:outerShdw blurRad="38100" dist="19050" dir="2700000" algn="tl" rotWithShape="0">
                    <a:schemeClr val="dk1">
                      <a:alpha val="40000"/>
                    </a:schemeClr>
                  </a:outerShdw>
                </a:effectLst>
              </a:rPr>
              <a:t>التربية العملية )</a:t>
            </a:r>
            <a:r>
              <a:rPr sz="3600" dirty="0">
                <a:ln w="0"/>
                <a:effectLst>
                  <a:outerShdw blurRad="38100" dist="19050" dir="2700000" algn="tl" rotWithShape="0">
                    <a:schemeClr val="dk1">
                      <a:alpha val="40000"/>
                    </a:schemeClr>
                  </a:outerShdw>
                </a:effectLst>
              </a:rPr>
              <a:t/>
            </a:r>
            <a:br>
              <a:rPr sz="3600" dirty="0">
                <a:ln w="0"/>
                <a:effectLst>
                  <a:outerShdw blurRad="38100" dist="19050" dir="2700000" algn="tl" rotWithShape="0">
                    <a:schemeClr val="dk1">
                      <a:alpha val="40000"/>
                    </a:schemeClr>
                  </a:outerShdw>
                </a:effectLst>
              </a:rPr>
            </a:br>
            <a:r>
              <a:rPr sz="3600" dirty="0">
                <a:ln w="0"/>
                <a:effectLst>
                  <a:outerShdw blurRad="38100" dist="19050" dir="2700000" algn="tl" rotWithShape="0">
                    <a:schemeClr val="dk1">
                      <a:alpha val="40000"/>
                    </a:schemeClr>
                  </a:outerShdw>
                </a:effectLst>
              </a:rPr>
              <a:t>إعداد: </a:t>
            </a:r>
            <a:endParaRPr lang="ar-IQ" sz="3600" dirty="0">
              <a:ln w="0"/>
              <a:effectLst>
                <a:outerShdw blurRad="38100" dist="19050" dir="2700000" algn="tl" rotWithShape="0">
                  <a:schemeClr val="dk1">
                    <a:alpha val="40000"/>
                  </a:schemeClr>
                </a:outerShdw>
              </a:effectLst>
            </a:endParaRPr>
          </a:p>
          <a:p>
            <a:pPr algn="ctr" rtl="1">
              <a:defRPr sz="2000">
                <a:solidFill>
                  <a:srgbClr val="000000"/>
                </a:solidFill>
              </a:defRPr>
            </a:pPr>
            <a:r>
              <a:rPr sz="3600" dirty="0" err="1" smtClean="0">
                <a:ln w="0"/>
                <a:effectLst>
                  <a:outerShdw blurRad="38100" dist="19050" dir="2700000" algn="tl" rotWithShape="0">
                    <a:schemeClr val="dk1">
                      <a:alpha val="40000"/>
                    </a:schemeClr>
                  </a:outerShdw>
                </a:effectLst>
              </a:rPr>
              <a:t>أ.م</a:t>
            </a:r>
            <a:r>
              <a:rPr lang="ar-IQ" sz="3600" dirty="0" smtClean="0">
                <a:ln w="0"/>
                <a:effectLst>
                  <a:outerShdw blurRad="38100" dist="19050" dir="2700000" algn="tl" rotWithShape="0">
                    <a:schemeClr val="dk1">
                      <a:alpha val="40000"/>
                    </a:schemeClr>
                  </a:outerShdw>
                </a:effectLst>
              </a:rPr>
              <a:t> </a:t>
            </a:r>
            <a:r>
              <a:rPr sz="3600" dirty="0" err="1" smtClean="0">
                <a:ln w="0"/>
                <a:effectLst>
                  <a:outerShdw blurRad="38100" dist="19050" dir="2700000" algn="tl" rotWithShape="0">
                    <a:schemeClr val="dk1">
                      <a:alpha val="40000"/>
                    </a:schemeClr>
                  </a:outerShdw>
                </a:effectLst>
              </a:rPr>
              <a:t>رواء</a:t>
            </a:r>
            <a:r>
              <a:rPr sz="3600" dirty="0" smtClean="0">
                <a:ln w="0"/>
                <a:effectLst>
                  <a:outerShdw blurRad="38100" dist="19050" dir="2700000" algn="tl" rotWithShape="0">
                    <a:schemeClr val="dk1">
                      <a:alpha val="40000"/>
                    </a:schemeClr>
                  </a:outerShdw>
                </a:effectLst>
              </a:rPr>
              <a:t> </a:t>
            </a:r>
            <a:r>
              <a:rPr lang="ar-IQ" sz="3600" dirty="0" smtClean="0">
                <a:ln w="0"/>
                <a:effectLst>
                  <a:outerShdw blurRad="38100" dist="19050" dir="2700000" algn="tl" rotWithShape="0">
                    <a:schemeClr val="dk1">
                      <a:alpha val="40000"/>
                    </a:schemeClr>
                  </a:outerShdw>
                </a:effectLst>
              </a:rPr>
              <a:t>ابراهيم</a:t>
            </a:r>
            <a:endParaRPr lang="ar-IQ" sz="3600" dirty="0">
              <a:ln w="0"/>
              <a:effectLst>
                <a:outerShdw blurRad="38100" dist="19050" dir="2700000" algn="tl" rotWithShape="0">
                  <a:schemeClr val="dk1">
                    <a:alpha val="40000"/>
                  </a:schemeClr>
                </a:outerShdw>
              </a:effectLst>
            </a:endParaRPr>
          </a:p>
          <a:p>
            <a:pPr algn="ctr" rtl="1">
              <a:defRPr sz="2000">
                <a:solidFill>
                  <a:srgbClr val="000000"/>
                </a:solidFill>
              </a:defRPr>
            </a:pPr>
            <a:r>
              <a:rPr sz="3600" dirty="0">
                <a:ln w="0"/>
                <a:effectLst>
                  <a:outerShdw blurRad="38100" dist="19050" dir="2700000" algn="tl" rotWithShape="0">
                    <a:schemeClr val="dk1">
                      <a:alpha val="40000"/>
                    </a:schemeClr>
                  </a:outerShdw>
                </a:effectLst>
              </a:rPr>
              <a:t> </a:t>
            </a:r>
            <a:r>
              <a:rPr sz="3600" dirty="0" err="1" smtClean="0">
                <a:ln w="0"/>
                <a:effectLst>
                  <a:outerShdw blurRad="38100" dist="19050" dir="2700000" algn="tl" rotWithShape="0">
                    <a:schemeClr val="dk1">
                      <a:alpha val="40000"/>
                    </a:schemeClr>
                  </a:outerShdw>
                </a:effectLst>
              </a:rPr>
              <a:t>أ.م</a:t>
            </a:r>
            <a:r>
              <a:rPr lang="ar-IQ" sz="3600" dirty="0" smtClean="0">
                <a:ln w="0"/>
                <a:effectLst>
                  <a:outerShdw blurRad="38100" dist="19050" dir="2700000" algn="tl" rotWithShape="0">
                    <a:schemeClr val="dk1">
                      <a:alpha val="40000"/>
                    </a:schemeClr>
                  </a:outerShdw>
                </a:effectLst>
              </a:rPr>
              <a:t> </a:t>
            </a:r>
            <a:r>
              <a:rPr sz="3600" dirty="0" err="1" smtClean="0">
                <a:ln w="0"/>
                <a:effectLst>
                  <a:outerShdw blurRad="38100" dist="19050" dir="2700000" algn="tl" rotWithShape="0">
                    <a:schemeClr val="dk1">
                      <a:alpha val="40000"/>
                    </a:schemeClr>
                  </a:outerShdw>
                </a:effectLst>
              </a:rPr>
              <a:t>نور</a:t>
            </a:r>
            <a:r>
              <a:rPr sz="3600" dirty="0" smtClean="0">
                <a:ln w="0"/>
                <a:effectLst>
                  <a:outerShdw blurRad="38100" dist="19050" dir="2700000" algn="tl" rotWithShape="0">
                    <a:schemeClr val="dk1">
                      <a:alpha val="40000"/>
                    </a:schemeClr>
                  </a:outerShdw>
                </a:effectLst>
              </a:rPr>
              <a:t> </a:t>
            </a:r>
            <a:r>
              <a:rPr sz="3600" dirty="0">
                <a:ln w="0"/>
                <a:effectLst>
                  <a:outerShdw blurRad="38100" dist="19050" dir="2700000" algn="tl" rotWithShape="0">
                    <a:schemeClr val="dk1">
                      <a:alpha val="40000"/>
                    </a:schemeClr>
                  </a:outerShdw>
                </a:effectLst>
              </a:rPr>
              <a:t>عبد </a:t>
            </a:r>
            <a:r>
              <a:rPr sz="3600" dirty="0" err="1">
                <a:ln w="0"/>
                <a:effectLst>
                  <a:outerShdw blurRad="38100" dist="19050" dir="2700000" algn="tl" rotWithShape="0">
                    <a:schemeClr val="dk1">
                      <a:alpha val="40000"/>
                    </a:schemeClr>
                  </a:outerShdw>
                </a:effectLst>
              </a:rPr>
              <a:t>الملك</a:t>
            </a:r>
            <a:r>
              <a:rPr sz="3600" dirty="0">
                <a:ln w="0"/>
                <a:effectLst>
                  <a:outerShdw blurRad="38100" dist="19050" dir="2700000" algn="tl" rotWithShape="0">
                    <a:schemeClr val="dk1">
                      <a:alpha val="40000"/>
                    </a:schemeClr>
                  </a:outerShdw>
                </a:effectLst>
              </a:rPr>
              <a:t> ناجي </a:t>
            </a:r>
            <a:endParaRPr lang="ar-IQ" sz="3600" dirty="0">
              <a:ln w="0"/>
              <a:effectLst>
                <a:outerShdw blurRad="38100" dist="19050" dir="2700000" algn="tl" rotWithShape="0">
                  <a:schemeClr val="dk1">
                    <a:alpha val="40000"/>
                  </a:schemeClr>
                </a:outerShdw>
              </a:effectLst>
            </a:endParaRPr>
          </a:p>
          <a:p>
            <a:pPr algn="ctr" rtl="1">
              <a:defRPr sz="2000">
                <a:solidFill>
                  <a:srgbClr val="000000"/>
                </a:solidFill>
              </a:defRPr>
            </a:pPr>
            <a:r>
              <a:rPr sz="3600" dirty="0">
                <a:ln w="0"/>
                <a:effectLst>
                  <a:outerShdw blurRad="38100" dist="19050" dir="2700000" algn="tl" rotWithShape="0">
                    <a:schemeClr val="dk1">
                      <a:alpha val="40000"/>
                    </a:schemeClr>
                  </a:outerShdw>
                </a:effectLst>
              </a:rPr>
              <a:t> م. </a:t>
            </a:r>
            <a:r>
              <a:rPr sz="3600" dirty="0">
                <a:ln w="0"/>
                <a:effectLst>
                  <a:outerShdw blurRad="38100" dist="19050" dir="2700000" algn="tl" rotWithShape="0">
                    <a:schemeClr val="dk1">
                      <a:alpha val="40000"/>
                    </a:schemeClr>
                  </a:outerShdw>
                </a:effectLst>
              </a:rPr>
              <a:t>بلسم </a:t>
            </a:r>
            <a:r>
              <a:rPr sz="3600" dirty="0" err="1">
                <a:ln w="0"/>
                <a:effectLst>
                  <a:outerShdw blurRad="38100" dist="19050" dir="2700000" algn="tl" rotWithShape="0">
                    <a:schemeClr val="dk1">
                      <a:alpha val="40000"/>
                    </a:schemeClr>
                  </a:outerShdw>
                </a:effectLst>
              </a:rPr>
              <a:t>وليد</a:t>
            </a:r>
            <a:endParaRPr sz="3600" b="1" dirty="0">
              <a:ln>
                <a:solidFill>
                  <a:schemeClr val="accent2">
                    <a:lumMod val="75000"/>
                  </a:schemeClr>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10" name="مستطيل مستدير الزوايا 9"/>
          <p:cNvSpPr/>
          <p:nvPr/>
        </p:nvSpPr>
        <p:spPr>
          <a:xfrm>
            <a:off x="304800" y="1967345"/>
            <a:ext cx="2937164" cy="4267200"/>
          </a:xfrm>
          <a:prstGeom prst="round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241964" y="1645920"/>
            <a:ext cx="4987636" cy="4975721"/>
          </a:xfrm>
          <a:prstGeom prst="rect">
            <a:avLst/>
          </a:prstGeom>
          <a:noFill/>
        </p:spPr>
        <p:txBody>
          <a:bodyPr wrap="square">
            <a:spAutoFit/>
          </a:bodyPr>
          <a:lstStyle/>
          <a:p>
            <a:pPr algn="r" rtl="1"/>
            <a:endParaRPr sz="3200" dirty="0"/>
          </a:p>
          <a:p>
            <a:pPr algn="r" rtl="1">
              <a:spcBef>
                <a:spcPts val="1000"/>
              </a:spcBef>
              <a:defRPr sz="2200">
                <a:solidFill>
                  <a:srgbClr val="000000"/>
                </a:solidFill>
              </a:defRPr>
            </a:pPr>
            <a:r>
              <a:rPr sz="3600" dirty="0"/>
              <a:t>• </a:t>
            </a:r>
            <a:r>
              <a:rPr sz="3600" dirty="0" err="1"/>
              <a:t>توظيف</a:t>
            </a:r>
            <a:r>
              <a:rPr sz="3600" dirty="0"/>
              <a:t> </a:t>
            </a:r>
            <a:r>
              <a:rPr sz="3600" dirty="0" err="1"/>
              <a:t>النظريات</a:t>
            </a:r>
            <a:r>
              <a:rPr sz="3600" dirty="0"/>
              <a:t> </a:t>
            </a:r>
            <a:r>
              <a:rPr sz="3600" dirty="0" err="1"/>
              <a:t>النفسية</a:t>
            </a:r>
            <a:r>
              <a:rPr sz="3600" dirty="0"/>
              <a:t> في </a:t>
            </a:r>
            <a:r>
              <a:rPr sz="3600" dirty="0" err="1"/>
              <a:t>تخطيط</a:t>
            </a:r>
            <a:r>
              <a:rPr sz="3600" dirty="0"/>
              <a:t> </a:t>
            </a:r>
            <a:r>
              <a:rPr sz="3600" dirty="0" err="1"/>
              <a:t>الدروس</a:t>
            </a:r>
            <a:r>
              <a:rPr sz="3600" dirty="0"/>
              <a:t>.</a:t>
            </a:r>
          </a:p>
          <a:p>
            <a:pPr algn="r" rtl="1">
              <a:spcBef>
                <a:spcPts val="1000"/>
              </a:spcBef>
              <a:defRPr sz="2200">
                <a:solidFill>
                  <a:srgbClr val="000000"/>
                </a:solidFill>
              </a:defRPr>
            </a:pPr>
            <a:r>
              <a:rPr sz="3600" dirty="0"/>
              <a:t>• </a:t>
            </a:r>
            <a:r>
              <a:rPr sz="3600" dirty="0" err="1"/>
              <a:t>تعزيز</a:t>
            </a:r>
            <a:r>
              <a:rPr sz="3600" dirty="0"/>
              <a:t> </a:t>
            </a:r>
            <a:r>
              <a:rPr sz="3600" dirty="0" err="1"/>
              <a:t>التعلم</a:t>
            </a:r>
            <a:r>
              <a:rPr sz="3600" dirty="0"/>
              <a:t> </a:t>
            </a:r>
            <a:r>
              <a:rPr sz="3600" dirty="0" err="1"/>
              <a:t>الذاتي</a:t>
            </a:r>
            <a:r>
              <a:rPr sz="3600" dirty="0"/>
              <a:t> </a:t>
            </a:r>
            <a:r>
              <a:rPr sz="3600" dirty="0" err="1"/>
              <a:t>والتعاوني</a:t>
            </a:r>
            <a:r>
              <a:rPr sz="3600" dirty="0"/>
              <a:t>.</a:t>
            </a:r>
          </a:p>
          <a:p>
            <a:pPr algn="r" rtl="1">
              <a:spcBef>
                <a:spcPts val="1000"/>
              </a:spcBef>
              <a:defRPr sz="2200">
                <a:solidFill>
                  <a:srgbClr val="000000"/>
                </a:solidFill>
              </a:defRPr>
            </a:pPr>
            <a:r>
              <a:rPr sz="3600" dirty="0"/>
              <a:t>• </a:t>
            </a:r>
            <a:r>
              <a:rPr sz="3600" dirty="0" err="1"/>
              <a:t>استخدام</a:t>
            </a:r>
            <a:r>
              <a:rPr sz="3600" dirty="0"/>
              <a:t> </a:t>
            </a:r>
            <a:r>
              <a:rPr sz="3600" dirty="0" err="1"/>
              <a:t>التغذية</a:t>
            </a:r>
            <a:r>
              <a:rPr sz="3600" dirty="0"/>
              <a:t> </a:t>
            </a:r>
            <a:r>
              <a:rPr sz="3600" dirty="0" err="1"/>
              <a:t>الراجعة</a:t>
            </a:r>
            <a:r>
              <a:rPr sz="3600" dirty="0"/>
              <a:t> </a:t>
            </a:r>
            <a:r>
              <a:rPr sz="3600" dirty="0" err="1"/>
              <a:t>لتحسين</a:t>
            </a:r>
            <a:r>
              <a:rPr sz="3600" dirty="0"/>
              <a:t> </a:t>
            </a:r>
            <a:r>
              <a:rPr sz="3600" dirty="0" err="1"/>
              <a:t>الأداء</a:t>
            </a:r>
            <a:r>
              <a:rPr sz="3600" dirty="0"/>
              <a:t>.</a:t>
            </a:r>
          </a:p>
          <a:p>
            <a:pPr algn="r" rtl="1">
              <a:spcBef>
                <a:spcPts val="1000"/>
              </a:spcBef>
              <a:defRPr sz="2200">
                <a:solidFill>
                  <a:srgbClr val="000000"/>
                </a:solidFill>
              </a:defRPr>
            </a:pPr>
            <a:r>
              <a:rPr sz="3600" dirty="0"/>
              <a:t>• </a:t>
            </a:r>
            <a:r>
              <a:rPr sz="3600" dirty="0" err="1"/>
              <a:t>تحفيز</a:t>
            </a:r>
            <a:r>
              <a:rPr sz="3600" dirty="0"/>
              <a:t> </a:t>
            </a:r>
            <a:r>
              <a:rPr sz="3600" dirty="0" err="1"/>
              <a:t>الطلبة</a:t>
            </a:r>
            <a:r>
              <a:rPr sz="3600" dirty="0"/>
              <a:t> </a:t>
            </a:r>
            <a:r>
              <a:rPr sz="3600" dirty="0" err="1"/>
              <a:t>عبر</a:t>
            </a:r>
            <a:r>
              <a:rPr sz="3600" dirty="0"/>
              <a:t> </a:t>
            </a:r>
            <a:r>
              <a:rPr sz="3600" dirty="0" err="1"/>
              <a:t>استراتيجيات</a:t>
            </a:r>
            <a:r>
              <a:rPr sz="3600" dirty="0"/>
              <a:t> </a:t>
            </a:r>
            <a:r>
              <a:rPr sz="3600" dirty="0" err="1"/>
              <a:t>تشجيعية</a:t>
            </a:r>
            <a:r>
              <a:rPr sz="3600" dirty="0"/>
              <a:t> </a:t>
            </a:r>
            <a:r>
              <a:rPr sz="3600" dirty="0" err="1"/>
              <a:t>متنوعة</a:t>
            </a:r>
            <a:r>
              <a:rPr sz="3600" dirty="0"/>
              <a:t>.</a:t>
            </a:r>
          </a:p>
        </p:txBody>
      </p:sp>
      <p:pic>
        <p:nvPicPr>
          <p:cNvPr id="6" name="صورة 5"/>
          <p:cNvPicPr>
            <a:picLocks noChangeAspect="1"/>
          </p:cNvPicPr>
          <p:nvPr/>
        </p:nvPicPr>
        <p:blipFill>
          <a:blip r:embed="rId2"/>
          <a:stretch>
            <a:fillRect/>
          </a:stretch>
        </p:blipFill>
        <p:spPr>
          <a:xfrm>
            <a:off x="1330036" y="0"/>
            <a:ext cx="10155382" cy="1645920"/>
          </a:xfrm>
          <a:prstGeom prst="rect">
            <a:avLst/>
          </a:prstGeom>
        </p:spPr>
      </p:pic>
      <p:pic>
        <p:nvPicPr>
          <p:cNvPr id="9" name="صورة 8"/>
          <p:cNvPicPr>
            <a:picLocks noChangeAspect="1"/>
          </p:cNvPicPr>
          <p:nvPr/>
        </p:nvPicPr>
        <p:blipFill>
          <a:blip r:embed="rId3"/>
          <a:stretch>
            <a:fillRect/>
          </a:stretch>
        </p:blipFill>
        <p:spPr>
          <a:xfrm>
            <a:off x="401782" y="2202872"/>
            <a:ext cx="2759609" cy="379614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pic>
        <p:nvPicPr>
          <p:cNvPr id="6" name="صورة 5"/>
          <p:cNvPicPr>
            <a:picLocks noChangeAspect="1"/>
          </p:cNvPicPr>
          <p:nvPr/>
        </p:nvPicPr>
        <p:blipFill>
          <a:blip r:embed="rId3"/>
          <a:stretch>
            <a:fillRect/>
          </a:stretch>
        </p:blipFill>
        <p:spPr>
          <a:xfrm>
            <a:off x="360218" y="595745"/>
            <a:ext cx="8326582" cy="5763491"/>
          </a:xfrm>
          <a:prstGeom prst="rect">
            <a:avLst/>
          </a:prstGeom>
        </p:spPr>
      </p:pic>
      <p:sp>
        <p:nvSpPr>
          <p:cNvPr id="3" name="TextBox 2"/>
          <p:cNvSpPr txBox="1"/>
          <p:nvPr/>
        </p:nvSpPr>
        <p:spPr>
          <a:xfrm>
            <a:off x="3570347" y="457200"/>
            <a:ext cx="2003305" cy="923330"/>
          </a:xfrm>
          <a:prstGeom prst="rect">
            <a:avLst/>
          </a:prstGeom>
          <a:noFill/>
        </p:spPr>
        <p:txBody>
          <a:bodyPr wrap="none">
            <a:spAutoFit/>
          </a:bodyPr>
          <a:lstStyle/>
          <a:p>
            <a:pPr algn="ctr"/>
            <a:endParaRPr dirty="0"/>
          </a:p>
          <a:p>
            <a:pPr>
              <a:defRPr sz="3600" b="1">
                <a:solidFill>
                  <a:srgbClr val="1E64AA"/>
                </a:solidFill>
              </a:defRPr>
            </a:pPr>
            <a:endParaRPr dirty="0"/>
          </a:p>
        </p:txBody>
      </p:sp>
      <p:sp>
        <p:nvSpPr>
          <p:cNvPr id="4" name="مستطيل مستدير الزوايا 3"/>
          <p:cNvSpPr/>
          <p:nvPr/>
        </p:nvSpPr>
        <p:spPr>
          <a:xfrm>
            <a:off x="3532909" y="1828800"/>
            <a:ext cx="3920836" cy="3851565"/>
          </a:xfrm>
          <a:prstGeom prst="roundRect">
            <a:avLst/>
          </a:prstGeom>
          <a:ln>
            <a:solidFill>
              <a:schemeClr val="bg1"/>
            </a:solidFill>
          </a:ln>
        </p:spPr>
        <p:style>
          <a:lnRef idx="2">
            <a:schemeClr val="accent2"/>
          </a:lnRef>
          <a:fillRef idx="1001">
            <a:schemeClr val="lt1"/>
          </a:fillRef>
          <a:effectRef idx="0">
            <a:schemeClr val="accent2"/>
          </a:effectRef>
          <a:fontRef idx="minor">
            <a:schemeClr val="dk1"/>
          </a:fontRef>
        </p:style>
        <p:txBody>
          <a:bodyPr rtlCol="0" anchor="ctr"/>
          <a:lstStyle/>
          <a:p>
            <a:pPr algn="ctr"/>
            <a:r>
              <a:rPr lang="ar-IQ" sz="6000" b="1" spc="50" dirty="0">
                <a:ln w="9525" cmpd="sng">
                  <a:solidFill>
                    <a:schemeClr val="accent1"/>
                  </a:solidFill>
                  <a:prstDash val="solid"/>
                </a:ln>
                <a:solidFill>
                  <a:srgbClr val="FF0000"/>
                </a:solidFill>
                <a:effectLst>
                  <a:glow rad="38100">
                    <a:schemeClr val="accent1">
                      <a:alpha val="40000"/>
                    </a:schemeClr>
                  </a:glow>
                </a:effectLst>
              </a:rPr>
              <a:t>شكرًا لكم لحسن الإصغاء </a:t>
            </a:r>
            <a:endParaRPr lang="en-US" sz="6000" b="1" spc="50" dirty="0">
              <a:ln w="9525" cmpd="sng">
                <a:solidFill>
                  <a:schemeClr val="accent1"/>
                </a:solidFill>
                <a:prstDash val="solid"/>
              </a:ln>
              <a:solidFill>
                <a:srgbClr val="FF0000"/>
              </a:solidFill>
              <a:effectLst>
                <a:glow rad="38100">
                  <a:schemeClr val="accent1">
                    <a:alpha val="40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سيكولوجية التعليم وعلاقتها بالتدريس</a:t>
            </a:r>
            <a:endParaRPr dirty="0"/>
          </a:p>
        </p:txBody>
      </p:sp>
      <p:sp>
        <p:nvSpPr>
          <p:cNvPr id="3" name="TextBox 2"/>
          <p:cNvSpPr txBox="1"/>
          <p:nvPr/>
        </p:nvSpPr>
        <p:spPr>
          <a:xfrm>
            <a:off x="2887312" y="1459202"/>
            <a:ext cx="5799488" cy="923330"/>
          </a:xfrm>
          <a:prstGeom prst="rect">
            <a:avLst/>
          </a:prstGeom>
          <a:noFill/>
        </p:spPr>
        <p:txBody>
          <a:bodyPr wrap="square">
            <a:spAutoFit/>
          </a:bodyPr>
          <a:lstStyle/>
          <a:p>
            <a:pPr algn="ctr" rtl="1"/>
            <a:endParaRPr/>
          </a:p>
          <a:p>
            <a:pPr algn="r" rtl="1">
              <a:defRPr sz="3600" b="1">
                <a:solidFill>
                  <a:srgbClr val="1E64AA"/>
                </a:solidFill>
              </a:defRPr>
            </a:pPr>
            <a:r>
              <a:t>المقدمة</a:t>
            </a:r>
          </a:p>
        </p:txBody>
      </p:sp>
      <p:sp>
        <p:nvSpPr>
          <p:cNvPr id="4" name="مربع نص 3"/>
          <p:cNvSpPr txBox="1"/>
          <p:nvPr/>
        </p:nvSpPr>
        <p:spPr>
          <a:xfrm>
            <a:off x="457200" y="2632364"/>
            <a:ext cx="8451273" cy="3539430"/>
          </a:xfrm>
          <a:prstGeom prst="rect">
            <a:avLst/>
          </a:prstGeom>
          <a:noFill/>
        </p:spPr>
        <p:txBody>
          <a:bodyPr wrap="square" rtlCol="0">
            <a:spAutoFit/>
          </a:bodyPr>
          <a:lstStyle/>
          <a:p>
            <a:pPr algn="r" rtl="1"/>
            <a:r>
              <a:rPr lang="ar-IQ" sz="3200" b="1" dirty="0"/>
              <a:t>تشكل سيكولوجية التعليم حجر الزاوية في فهم العملية التعليمية، فهي لا تقتصر على مجرد نقل المعلومات، بل تتجاوز ذلك إلى الغوص في أعماق العقل البشري، سعيًا لفهم كيفية اكتساب المعرفة وتطوير المهارات. وتتجلى العلاقة الوثيقة بين سيكولوجية التعليم والتدريس في أن نجاح المعلم وفعاليته لا يرتكز فقط على إتقانه للمادة الأكاديمية، بل على فهمه العميق للجوانب النفسية والذهنية للمتعلمين.</a:t>
            </a:r>
            <a:endParaRPr 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4" name="TextBox 3"/>
          <p:cNvSpPr txBox="1"/>
          <p:nvPr/>
        </p:nvSpPr>
        <p:spPr>
          <a:xfrm>
            <a:off x="609600" y="1167017"/>
            <a:ext cx="7827817" cy="5103961"/>
          </a:xfrm>
          <a:prstGeom prst="rect">
            <a:avLst/>
          </a:prstGeom>
          <a:noFill/>
        </p:spPr>
        <p:txBody>
          <a:bodyPr wrap="square">
            <a:spAutoFit/>
          </a:bodyPr>
          <a:lstStyle/>
          <a:p>
            <a:pPr algn="r" rtl="1"/>
            <a:endParaRPr sz="2800" dirty="0"/>
          </a:p>
          <a:p>
            <a:pPr algn="r" rtl="1">
              <a:spcBef>
                <a:spcPts val="1000"/>
              </a:spcBef>
              <a:defRPr sz="2200">
                <a:solidFill>
                  <a:srgbClr val="000000"/>
                </a:solidFill>
              </a:defRPr>
            </a:pPr>
            <a:r>
              <a:rPr sz="3200" dirty="0"/>
              <a:t>• توضيح مفهوم سيكولوجية التعليم وأهميتها في العملية التربوية.</a:t>
            </a:r>
          </a:p>
          <a:p>
            <a:pPr algn="r" rtl="1">
              <a:spcBef>
                <a:spcPts val="1000"/>
              </a:spcBef>
              <a:defRPr sz="2200">
                <a:solidFill>
                  <a:srgbClr val="000000"/>
                </a:solidFill>
              </a:defRPr>
            </a:pPr>
            <a:r>
              <a:rPr sz="3200" dirty="0"/>
              <a:t>• </a:t>
            </a:r>
            <a:r>
              <a:rPr sz="3200" dirty="0" err="1"/>
              <a:t>التعرف</a:t>
            </a:r>
            <a:r>
              <a:rPr sz="3200" dirty="0"/>
              <a:t> </a:t>
            </a:r>
            <a:r>
              <a:rPr sz="3200" dirty="0" err="1"/>
              <a:t>على</a:t>
            </a:r>
            <a:r>
              <a:rPr sz="3200" dirty="0"/>
              <a:t> </a:t>
            </a:r>
            <a:r>
              <a:rPr sz="3200" dirty="0" err="1"/>
              <a:t>العوامل</a:t>
            </a:r>
            <a:r>
              <a:rPr sz="3200" dirty="0"/>
              <a:t> </a:t>
            </a:r>
            <a:r>
              <a:rPr sz="3200" dirty="0" err="1"/>
              <a:t>النفسية</a:t>
            </a:r>
            <a:r>
              <a:rPr sz="3200" dirty="0"/>
              <a:t> </a:t>
            </a:r>
            <a:r>
              <a:rPr sz="3200" dirty="0" err="1"/>
              <a:t>المؤثرة</a:t>
            </a:r>
            <a:r>
              <a:rPr sz="3200" dirty="0"/>
              <a:t> في </a:t>
            </a:r>
            <a:r>
              <a:rPr sz="3200" dirty="0" err="1"/>
              <a:t>التعلم</a:t>
            </a:r>
            <a:r>
              <a:rPr sz="3200" dirty="0"/>
              <a:t>.</a:t>
            </a:r>
          </a:p>
          <a:p>
            <a:pPr algn="r" rtl="1">
              <a:spcBef>
                <a:spcPts val="1000"/>
              </a:spcBef>
              <a:defRPr sz="2200">
                <a:solidFill>
                  <a:srgbClr val="000000"/>
                </a:solidFill>
              </a:defRPr>
            </a:pPr>
            <a:r>
              <a:rPr sz="3200" dirty="0"/>
              <a:t>• </a:t>
            </a:r>
            <a:r>
              <a:rPr sz="3200" dirty="0" err="1"/>
              <a:t>بيان</a:t>
            </a:r>
            <a:r>
              <a:rPr sz="3200" dirty="0"/>
              <a:t> </a:t>
            </a:r>
            <a:r>
              <a:rPr sz="3200" dirty="0" err="1"/>
              <a:t>علاقة</a:t>
            </a:r>
            <a:r>
              <a:rPr sz="3200" dirty="0"/>
              <a:t> سيكولوجية التعليم </a:t>
            </a:r>
            <a:r>
              <a:rPr sz="3200" dirty="0" err="1"/>
              <a:t>بطرق</a:t>
            </a:r>
            <a:r>
              <a:rPr sz="3200" dirty="0"/>
              <a:t> </a:t>
            </a:r>
            <a:r>
              <a:rPr sz="3200" dirty="0" err="1"/>
              <a:t>واستراتيجيات</a:t>
            </a:r>
            <a:r>
              <a:rPr sz="3200" dirty="0"/>
              <a:t> </a:t>
            </a:r>
            <a:r>
              <a:rPr sz="3200" dirty="0" err="1"/>
              <a:t>التدريس</a:t>
            </a:r>
            <a:r>
              <a:rPr sz="3200" dirty="0"/>
              <a:t>.</a:t>
            </a:r>
          </a:p>
          <a:p>
            <a:pPr algn="r" rtl="1">
              <a:spcBef>
                <a:spcPts val="1000"/>
              </a:spcBef>
              <a:defRPr sz="2200">
                <a:solidFill>
                  <a:srgbClr val="000000"/>
                </a:solidFill>
              </a:defRPr>
            </a:pPr>
            <a:r>
              <a:rPr sz="3200" dirty="0"/>
              <a:t>• </a:t>
            </a:r>
            <a:r>
              <a:rPr sz="3200" dirty="0" err="1"/>
              <a:t>استعراض</a:t>
            </a:r>
            <a:r>
              <a:rPr sz="3200" dirty="0"/>
              <a:t> </a:t>
            </a:r>
            <a:r>
              <a:rPr sz="3200" dirty="0" err="1"/>
              <a:t>أبرز</a:t>
            </a:r>
            <a:r>
              <a:rPr sz="3200" dirty="0"/>
              <a:t> </a:t>
            </a:r>
            <a:r>
              <a:rPr sz="3200" dirty="0" err="1"/>
              <a:t>نظريات</a:t>
            </a:r>
            <a:r>
              <a:rPr sz="3200" dirty="0"/>
              <a:t> </a:t>
            </a:r>
            <a:r>
              <a:rPr sz="3200" dirty="0" err="1"/>
              <a:t>التعلم</a:t>
            </a:r>
            <a:r>
              <a:rPr sz="3200" dirty="0"/>
              <a:t> </a:t>
            </a:r>
            <a:r>
              <a:rPr sz="3200" dirty="0" err="1"/>
              <a:t>وتطبيقاتها</a:t>
            </a:r>
            <a:r>
              <a:rPr sz="3200" dirty="0"/>
              <a:t> </a:t>
            </a:r>
            <a:r>
              <a:rPr sz="3200" dirty="0" err="1"/>
              <a:t>الصفية</a:t>
            </a:r>
            <a:r>
              <a:rPr sz="3200" dirty="0"/>
              <a:t>.</a:t>
            </a:r>
          </a:p>
          <a:p>
            <a:pPr algn="r" rtl="1">
              <a:spcBef>
                <a:spcPts val="1000"/>
              </a:spcBef>
              <a:defRPr sz="2200">
                <a:solidFill>
                  <a:srgbClr val="000000"/>
                </a:solidFill>
              </a:defRPr>
            </a:pPr>
            <a:r>
              <a:rPr sz="3200" dirty="0"/>
              <a:t>• </a:t>
            </a:r>
            <a:r>
              <a:rPr sz="3200" dirty="0" err="1"/>
              <a:t>تنمية</a:t>
            </a:r>
            <a:r>
              <a:rPr sz="3200" dirty="0"/>
              <a:t> </a:t>
            </a:r>
            <a:r>
              <a:rPr sz="3200" dirty="0" err="1"/>
              <a:t>فهم</a:t>
            </a:r>
            <a:r>
              <a:rPr sz="3200" dirty="0"/>
              <a:t> </a:t>
            </a:r>
            <a:r>
              <a:rPr sz="3200" dirty="0" err="1"/>
              <a:t>الطلبة</a:t>
            </a:r>
            <a:r>
              <a:rPr sz="3200" dirty="0"/>
              <a:t> </a:t>
            </a:r>
            <a:r>
              <a:rPr sz="3200" dirty="0" err="1"/>
              <a:t>لدور</a:t>
            </a:r>
            <a:r>
              <a:rPr sz="3200" dirty="0"/>
              <a:t> </a:t>
            </a:r>
            <a:r>
              <a:rPr sz="3200" dirty="0" err="1"/>
              <a:t>المعلم</a:t>
            </a:r>
            <a:r>
              <a:rPr sz="3200" dirty="0"/>
              <a:t> في </a:t>
            </a:r>
            <a:r>
              <a:rPr sz="3200" dirty="0" err="1"/>
              <a:t>توظيف</a:t>
            </a:r>
            <a:r>
              <a:rPr sz="3200" dirty="0"/>
              <a:t> </a:t>
            </a:r>
            <a:r>
              <a:rPr sz="3200" dirty="0" err="1"/>
              <a:t>المبادئ</a:t>
            </a:r>
            <a:r>
              <a:rPr sz="3200" dirty="0"/>
              <a:t> </a:t>
            </a:r>
            <a:r>
              <a:rPr sz="3200" dirty="0" err="1"/>
              <a:t>النفسية</a:t>
            </a:r>
            <a:r>
              <a:rPr sz="3200" dirty="0"/>
              <a:t> في التعليم.</a:t>
            </a:r>
          </a:p>
        </p:txBody>
      </p:sp>
      <p:sp>
        <p:nvSpPr>
          <p:cNvPr id="5" name="TextBox 2"/>
          <p:cNvSpPr txBox="1">
            <a:spLocks noGrp="1"/>
          </p:cNvSpPr>
          <p:nvPr>
            <p:ph type="title"/>
          </p:nvPr>
        </p:nvSpPr>
        <p:spPr>
          <a:xfrm>
            <a:off x="4016399" y="522973"/>
            <a:ext cx="4130074" cy="646331"/>
          </a:xfrm>
          <a:prstGeom prst="rect">
            <a:avLst/>
          </a:prstGeom>
          <a:noFill/>
        </p:spPr>
        <p:txBody>
          <a:bodyPr wrap="square">
            <a:spAutoFit/>
          </a:bodyPr>
          <a:lstStyle/>
          <a:p>
            <a:pPr algn="r">
              <a:defRPr sz="3600" b="1">
                <a:solidFill>
                  <a:srgbClr val="1E64AA"/>
                </a:solidFill>
              </a:defRPr>
            </a:pPr>
            <a:r>
              <a:rPr dirty="0" smtClean="0"/>
              <a:t>أهداف </a:t>
            </a:r>
            <a:r>
              <a:rPr dirty="0"/>
              <a:t>المحاضرة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4" name="TextBox 3"/>
          <p:cNvSpPr txBox="1"/>
          <p:nvPr/>
        </p:nvSpPr>
        <p:spPr>
          <a:xfrm>
            <a:off x="4073237" y="1111114"/>
            <a:ext cx="4807528" cy="5186035"/>
          </a:xfrm>
          <a:prstGeom prst="rect">
            <a:avLst/>
          </a:prstGeom>
          <a:noFill/>
        </p:spPr>
        <p:txBody>
          <a:bodyPr wrap="square">
            <a:spAutoFit/>
          </a:bodyPr>
          <a:lstStyle/>
          <a:p>
            <a:endParaRPr dirty="0"/>
          </a:p>
          <a:p>
            <a:pPr algn="r" rtl="1">
              <a:spcBef>
                <a:spcPts val="1000"/>
              </a:spcBef>
              <a:defRPr sz="2200">
                <a:solidFill>
                  <a:srgbClr val="000000"/>
                </a:solidFill>
              </a:defRPr>
            </a:pPr>
            <a:r>
              <a:rPr lang="ar-IQ" dirty="0" smtClean="0"/>
              <a:t>1. </a:t>
            </a:r>
            <a:r>
              <a:rPr dirty="0" smtClean="0"/>
              <a:t> </a:t>
            </a:r>
            <a:r>
              <a:rPr sz="3600" dirty="0" err="1"/>
              <a:t>فرع</a:t>
            </a:r>
            <a:r>
              <a:rPr sz="3600" dirty="0"/>
              <a:t> </a:t>
            </a:r>
            <a:r>
              <a:rPr sz="3600" dirty="0" err="1"/>
              <a:t>من</a:t>
            </a:r>
            <a:r>
              <a:rPr sz="3600" dirty="0"/>
              <a:t> </a:t>
            </a:r>
            <a:r>
              <a:rPr sz="3600" dirty="0" err="1"/>
              <a:t>فروع</a:t>
            </a:r>
            <a:r>
              <a:rPr sz="3600" dirty="0"/>
              <a:t> </a:t>
            </a:r>
            <a:r>
              <a:rPr sz="3600" dirty="0" err="1"/>
              <a:t>علم</a:t>
            </a:r>
            <a:r>
              <a:rPr sz="3600" dirty="0"/>
              <a:t> </a:t>
            </a:r>
            <a:r>
              <a:rPr sz="3600" dirty="0" err="1"/>
              <a:t>النفس</a:t>
            </a:r>
            <a:r>
              <a:rPr sz="3600" dirty="0"/>
              <a:t> </a:t>
            </a:r>
            <a:r>
              <a:rPr sz="3600" dirty="0" err="1"/>
              <a:t>التربوي</a:t>
            </a:r>
            <a:r>
              <a:rPr sz="3600" dirty="0"/>
              <a:t> </a:t>
            </a:r>
            <a:r>
              <a:rPr sz="3600" dirty="0" err="1"/>
              <a:t>يهتم</a:t>
            </a:r>
            <a:r>
              <a:rPr sz="3600" dirty="0"/>
              <a:t> </a:t>
            </a:r>
            <a:r>
              <a:rPr sz="3600" dirty="0" err="1"/>
              <a:t>بدراسة</a:t>
            </a:r>
            <a:r>
              <a:rPr sz="3600" dirty="0"/>
              <a:t> </a:t>
            </a:r>
            <a:r>
              <a:rPr sz="3600" dirty="0" err="1"/>
              <a:t>سلوك</a:t>
            </a:r>
            <a:r>
              <a:rPr sz="3600" dirty="0"/>
              <a:t> </a:t>
            </a:r>
            <a:r>
              <a:rPr sz="3600" dirty="0" err="1"/>
              <a:t>المتعلم</a:t>
            </a:r>
            <a:r>
              <a:rPr sz="3600" dirty="0"/>
              <a:t> </a:t>
            </a:r>
            <a:r>
              <a:rPr sz="3600" dirty="0" err="1"/>
              <a:t>أثناء</a:t>
            </a:r>
            <a:r>
              <a:rPr sz="3600" dirty="0"/>
              <a:t> </a:t>
            </a:r>
            <a:r>
              <a:rPr sz="3600" dirty="0" err="1"/>
              <a:t>عملية</a:t>
            </a:r>
            <a:r>
              <a:rPr sz="3600" dirty="0"/>
              <a:t> </a:t>
            </a:r>
            <a:r>
              <a:rPr sz="3600" dirty="0" err="1"/>
              <a:t>التعلم</a:t>
            </a:r>
            <a:r>
              <a:rPr sz="3600" dirty="0"/>
              <a:t>.</a:t>
            </a:r>
          </a:p>
          <a:p>
            <a:pPr algn="r" rtl="1">
              <a:spcBef>
                <a:spcPts val="1000"/>
              </a:spcBef>
              <a:defRPr sz="2200">
                <a:solidFill>
                  <a:srgbClr val="000000"/>
                </a:solidFill>
              </a:defRPr>
            </a:pPr>
            <a:r>
              <a:rPr lang="ar-IQ" sz="3600" dirty="0" smtClean="0"/>
              <a:t>2. </a:t>
            </a:r>
            <a:r>
              <a:rPr sz="3600" dirty="0" smtClean="0"/>
              <a:t> </a:t>
            </a:r>
            <a:r>
              <a:rPr sz="3600" dirty="0" err="1"/>
              <a:t>يركز</a:t>
            </a:r>
            <a:r>
              <a:rPr sz="3600" dirty="0"/>
              <a:t> </a:t>
            </a:r>
            <a:r>
              <a:rPr sz="3600" dirty="0" err="1"/>
              <a:t>على</a:t>
            </a:r>
            <a:r>
              <a:rPr sz="3600" dirty="0"/>
              <a:t> </a:t>
            </a:r>
            <a:r>
              <a:rPr sz="3600" dirty="0" err="1"/>
              <a:t>كيفية</a:t>
            </a:r>
            <a:r>
              <a:rPr sz="3600" dirty="0"/>
              <a:t> </a:t>
            </a:r>
            <a:r>
              <a:rPr sz="3600" dirty="0" err="1"/>
              <a:t>اكتساب</a:t>
            </a:r>
            <a:r>
              <a:rPr sz="3600" dirty="0"/>
              <a:t> </a:t>
            </a:r>
            <a:r>
              <a:rPr sz="3600" dirty="0" err="1"/>
              <a:t>المعرفة</a:t>
            </a:r>
            <a:r>
              <a:rPr sz="3600" dirty="0"/>
              <a:t> </a:t>
            </a:r>
            <a:r>
              <a:rPr sz="3600" dirty="0" err="1"/>
              <a:t>والمهارات</a:t>
            </a:r>
            <a:r>
              <a:rPr sz="3600" dirty="0"/>
              <a:t> </a:t>
            </a:r>
            <a:r>
              <a:rPr sz="3600" dirty="0" err="1"/>
              <a:t>والقيم</a:t>
            </a:r>
            <a:r>
              <a:rPr sz="3600" dirty="0"/>
              <a:t>.</a:t>
            </a:r>
          </a:p>
          <a:p>
            <a:pPr algn="r" rtl="1">
              <a:spcBef>
                <a:spcPts val="1000"/>
              </a:spcBef>
              <a:defRPr sz="2200">
                <a:solidFill>
                  <a:srgbClr val="000000"/>
                </a:solidFill>
              </a:defRPr>
            </a:pPr>
            <a:r>
              <a:rPr lang="ar-IQ" sz="3600" dirty="0" smtClean="0"/>
              <a:t>3. </a:t>
            </a:r>
            <a:r>
              <a:rPr sz="3600" dirty="0" smtClean="0"/>
              <a:t> </a:t>
            </a:r>
            <a:r>
              <a:rPr sz="3600" dirty="0" err="1"/>
              <a:t>يهدف</a:t>
            </a:r>
            <a:r>
              <a:rPr sz="3600" dirty="0"/>
              <a:t> </a:t>
            </a:r>
            <a:r>
              <a:rPr sz="3600" dirty="0" err="1"/>
              <a:t>إلى</a:t>
            </a:r>
            <a:r>
              <a:rPr sz="3600" dirty="0"/>
              <a:t> </a:t>
            </a:r>
            <a:r>
              <a:rPr sz="3600" dirty="0" err="1"/>
              <a:t>تحسين</a:t>
            </a:r>
            <a:r>
              <a:rPr sz="3600" dirty="0"/>
              <a:t> </a:t>
            </a:r>
            <a:r>
              <a:rPr sz="3600" dirty="0" err="1"/>
              <a:t>فعالية</a:t>
            </a:r>
            <a:r>
              <a:rPr sz="3600" dirty="0"/>
              <a:t> التعليم </a:t>
            </a:r>
            <a:r>
              <a:rPr sz="3600" dirty="0" err="1"/>
              <a:t>من</a:t>
            </a:r>
            <a:r>
              <a:rPr sz="3600" dirty="0"/>
              <a:t> </a:t>
            </a:r>
            <a:r>
              <a:rPr sz="3600" dirty="0" err="1"/>
              <a:t>خلال</a:t>
            </a:r>
            <a:r>
              <a:rPr sz="3600" dirty="0"/>
              <a:t> </a:t>
            </a:r>
            <a:r>
              <a:rPr sz="3600" dirty="0" err="1"/>
              <a:t>فهم</a:t>
            </a:r>
            <a:r>
              <a:rPr sz="3600" dirty="0"/>
              <a:t> </a:t>
            </a:r>
            <a:r>
              <a:rPr sz="3600" dirty="0" err="1"/>
              <a:t>الدوافع</a:t>
            </a:r>
            <a:r>
              <a:rPr sz="3600" dirty="0"/>
              <a:t> </a:t>
            </a:r>
            <a:r>
              <a:rPr sz="3600" dirty="0" err="1"/>
              <a:t>والقدرات</a:t>
            </a:r>
            <a:r>
              <a:rPr dirty="0"/>
              <a:t>.</a:t>
            </a:r>
          </a:p>
        </p:txBody>
      </p:sp>
      <p:sp>
        <p:nvSpPr>
          <p:cNvPr id="5" name="TextBox 2"/>
          <p:cNvSpPr txBox="1">
            <a:spLocks noGrp="1"/>
          </p:cNvSpPr>
          <p:nvPr>
            <p:ph type="title"/>
          </p:nvPr>
        </p:nvSpPr>
        <p:spPr>
          <a:xfrm>
            <a:off x="2633809" y="522972"/>
            <a:ext cx="3876382" cy="646331"/>
          </a:xfrm>
          <a:prstGeom prst="rect">
            <a:avLst/>
          </a:prstGeom>
          <a:noFill/>
        </p:spPr>
        <p:txBody>
          <a:bodyPr wrap="none">
            <a:spAutoFit/>
          </a:bodyPr>
          <a:lstStyle/>
          <a:p>
            <a:pPr>
              <a:defRPr sz="3600" b="1">
                <a:solidFill>
                  <a:srgbClr val="1E64AA"/>
                </a:solidFill>
              </a:defRPr>
            </a:pPr>
            <a:r>
              <a:rPr dirty="0" smtClean="0"/>
              <a:t>مفهوم </a:t>
            </a:r>
            <a:r>
              <a:rPr dirty="0"/>
              <a:t>سيكولوجية التعليم</a:t>
            </a:r>
          </a:p>
        </p:txBody>
      </p:sp>
      <p:pic>
        <p:nvPicPr>
          <p:cNvPr id="7" name="صورة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36" y="1884217"/>
            <a:ext cx="3616037" cy="419792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ar-IQ" dirty="0"/>
              <a:t>أهداف سيكولوجية </a:t>
            </a:r>
            <a:r>
              <a:rPr lang="ar-IQ" dirty="0" smtClean="0"/>
              <a:t>التعليم</a:t>
            </a:r>
            <a:endParaRPr dirty="0"/>
          </a:p>
        </p:txBody>
      </p:sp>
      <p:sp>
        <p:nvSpPr>
          <p:cNvPr id="4" name="TextBox 3"/>
          <p:cNvSpPr txBox="1"/>
          <p:nvPr/>
        </p:nvSpPr>
        <p:spPr>
          <a:xfrm>
            <a:off x="5001491" y="1645920"/>
            <a:ext cx="3809999" cy="3795911"/>
          </a:xfrm>
          <a:prstGeom prst="rect">
            <a:avLst/>
          </a:prstGeom>
          <a:noFill/>
        </p:spPr>
        <p:txBody>
          <a:bodyPr wrap="square">
            <a:spAutoFit/>
          </a:bodyPr>
          <a:lstStyle/>
          <a:p>
            <a:pPr algn="r" rtl="1">
              <a:spcBef>
                <a:spcPts val="1000"/>
              </a:spcBef>
              <a:defRPr sz="2200">
                <a:solidFill>
                  <a:srgbClr val="000000"/>
                </a:solidFill>
              </a:defRPr>
            </a:pPr>
            <a:r>
              <a:rPr lang="ar-IQ" sz="3200" b="1" dirty="0" smtClean="0"/>
              <a:t>1. </a:t>
            </a:r>
            <a:r>
              <a:rPr sz="3200" b="1" dirty="0" smtClean="0"/>
              <a:t> </a:t>
            </a:r>
            <a:r>
              <a:rPr sz="3200" b="1" dirty="0" err="1"/>
              <a:t>فهم</a:t>
            </a:r>
            <a:r>
              <a:rPr sz="3200" b="1" dirty="0"/>
              <a:t> </a:t>
            </a:r>
            <a:r>
              <a:rPr sz="3200" b="1" dirty="0" err="1"/>
              <a:t>طبيعة</a:t>
            </a:r>
            <a:r>
              <a:rPr sz="3200" b="1" dirty="0"/>
              <a:t> </a:t>
            </a:r>
            <a:r>
              <a:rPr sz="3200" b="1" dirty="0" err="1"/>
              <a:t>التعلم</a:t>
            </a:r>
            <a:r>
              <a:rPr sz="3200" b="1" dirty="0"/>
              <a:t> </a:t>
            </a:r>
            <a:r>
              <a:rPr sz="3200" b="1" dirty="0" err="1"/>
              <a:t>والعوامل</a:t>
            </a:r>
            <a:r>
              <a:rPr sz="3200" b="1" dirty="0"/>
              <a:t> </a:t>
            </a:r>
            <a:r>
              <a:rPr sz="3200" b="1" dirty="0" err="1"/>
              <a:t>المؤثرة</a:t>
            </a:r>
            <a:r>
              <a:rPr sz="3200" b="1" dirty="0"/>
              <a:t> </a:t>
            </a:r>
            <a:r>
              <a:rPr sz="3200" b="1" dirty="0" err="1"/>
              <a:t>فيه</a:t>
            </a:r>
            <a:r>
              <a:rPr sz="3200" b="1" dirty="0"/>
              <a:t>.</a:t>
            </a:r>
          </a:p>
          <a:p>
            <a:pPr algn="r" rtl="1">
              <a:spcBef>
                <a:spcPts val="1000"/>
              </a:spcBef>
              <a:defRPr sz="2200">
                <a:solidFill>
                  <a:srgbClr val="000000"/>
                </a:solidFill>
              </a:defRPr>
            </a:pPr>
            <a:r>
              <a:rPr lang="ar-IQ" sz="3200" b="1" dirty="0" smtClean="0"/>
              <a:t>2. </a:t>
            </a:r>
            <a:r>
              <a:rPr sz="3200" b="1" dirty="0" smtClean="0"/>
              <a:t> </a:t>
            </a:r>
            <a:r>
              <a:rPr sz="3200" b="1" dirty="0" err="1"/>
              <a:t>تحسين</a:t>
            </a:r>
            <a:r>
              <a:rPr sz="3200" b="1" dirty="0"/>
              <a:t> </a:t>
            </a:r>
            <a:r>
              <a:rPr sz="3200" b="1" dirty="0" err="1"/>
              <a:t>أساليب</a:t>
            </a:r>
            <a:r>
              <a:rPr sz="3200" b="1" dirty="0"/>
              <a:t> </a:t>
            </a:r>
            <a:r>
              <a:rPr sz="3200" b="1" dirty="0" err="1"/>
              <a:t>التدريس</a:t>
            </a:r>
            <a:r>
              <a:rPr sz="3200" b="1" dirty="0"/>
              <a:t> </a:t>
            </a:r>
            <a:r>
              <a:rPr sz="3200" b="1" dirty="0" err="1"/>
              <a:t>لتحقيق</a:t>
            </a:r>
            <a:r>
              <a:rPr sz="3200" b="1" dirty="0"/>
              <a:t> </a:t>
            </a:r>
            <a:r>
              <a:rPr sz="3200" b="1" dirty="0" err="1"/>
              <a:t>أفضل</a:t>
            </a:r>
            <a:r>
              <a:rPr sz="3200" b="1" dirty="0"/>
              <a:t> </a:t>
            </a:r>
            <a:r>
              <a:rPr sz="3200" b="1" dirty="0" err="1"/>
              <a:t>نواتج</a:t>
            </a:r>
            <a:r>
              <a:rPr sz="3200" b="1" dirty="0"/>
              <a:t> </a:t>
            </a:r>
            <a:r>
              <a:rPr sz="3200" b="1" dirty="0" err="1"/>
              <a:t>تعلم</a:t>
            </a:r>
            <a:r>
              <a:rPr sz="3200" b="1" dirty="0"/>
              <a:t>.</a:t>
            </a:r>
          </a:p>
          <a:p>
            <a:pPr algn="r" rtl="1">
              <a:spcBef>
                <a:spcPts val="1000"/>
              </a:spcBef>
              <a:defRPr sz="2200">
                <a:solidFill>
                  <a:srgbClr val="000000"/>
                </a:solidFill>
              </a:defRPr>
            </a:pPr>
            <a:r>
              <a:rPr lang="ar-IQ" sz="3200" b="1" dirty="0" smtClean="0"/>
              <a:t>3. </a:t>
            </a:r>
            <a:r>
              <a:rPr sz="3200" b="1" dirty="0" smtClean="0"/>
              <a:t> </a:t>
            </a:r>
            <a:r>
              <a:rPr sz="3200" b="1" dirty="0" err="1"/>
              <a:t>توجيه</a:t>
            </a:r>
            <a:r>
              <a:rPr sz="3200" b="1" dirty="0"/>
              <a:t> العملية التربوية </a:t>
            </a:r>
            <a:r>
              <a:rPr sz="3200" b="1" dirty="0" err="1"/>
              <a:t>بما</a:t>
            </a:r>
            <a:r>
              <a:rPr sz="3200" b="1" dirty="0"/>
              <a:t> </a:t>
            </a:r>
            <a:r>
              <a:rPr sz="3200" b="1" dirty="0" err="1"/>
              <a:t>يتناسب</a:t>
            </a:r>
            <a:r>
              <a:rPr sz="3200" b="1" dirty="0"/>
              <a:t> </a:t>
            </a:r>
            <a:r>
              <a:rPr sz="3200" b="1" dirty="0" err="1"/>
              <a:t>مع</a:t>
            </a:r>
            <a:r>
              <a:rPr sz="3200" b="1" dirty="0"/>
              <a:t> </a:t>
            </a:r>
            <a:r>
              <a:rPr sz="3200" b="1" dirty="0" err="1"/>
              <a:t>خصائص</a:t>
            </a:r>
            <a:r>
              <a:rPr sz="3200" b="1" dirty="0"/>
              <a:t> </a:t>
            </a:r>
            <a:r>
              <a:rPr sz="3200" b="1" dirty="0" err="1"/>
              <a:t>المتعلمين</a:t>
            </a:r>
            <a:r>
              <a:rPr dirty="0"/>
              <a:t>.</a:t>
            </a:r>
          </a:p>
        </p:txBody>
      </p:sp>
      <p:pic>
        <p:nvPicPr>
          <p:cNvPr id="1026" name="Picture 2" descr="5 خصائص للمتعلمين الحركيين وكيف يمكنهم التعلم بطريقة أفض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48" y="1645920"/>
            <a:ext cx="4596534" cy="45747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4" name="TextBox 3"/>
          <p:cNvSpPr txBox="1"/>
          <p:nvPr/>
        </p:nvSpPr>
        <p:spPr>
          <a:xfrm>
            <a:off x="166256" y="1784466"/>
            <a:ext cx="8742218" cy="4078039"/>
          </a:xfrm>
          <a:prstGeom prst="rect">
            <a:avLst/>
          </a:prstGeom>
          <a:noFill/>
        </p:spPr>
        <p:txBody>
          <a:bodyPr wrap="square">
            <a:spAutoFit/>
          </a:bodyPr>
          <a:lstStyle/>
          <a:p>
            <a:pPr algn="r" rtl="1"/>
            <a:endParaRPr dirty="0"/>
          </a:p>
          <a:p>
            <a:pPr algn="r" rtl="1">
              <a:spcBef>
                <a:spcPts val="1000"/>
              </a:spcBef>
              <a:defRPr sz="2200">
                <a:solidFill>
                  <a:srgbClr val="000000"/>
                </a:solidFill>
              </a:defRPr>
            </a:pPr>
            <a:r>
              <a:rPr lang="ar-IQ" sz="3600" b="1" dirty="0" smtClean="0"/>
              <a:t>1.</a:t>
            </a:r>
            <a:r>
              <a:rPr sz="3600" b="1" dirty="0" smtClean="0"/>
              <a:t> </a:t>
            </a:r>
            <a:r>
              <a:rPr sz="3600" b="1" dirty="0" err="1"/>
              <a:t>النظرية</a:t>
            </a:r>
            <a:r>
              <a:rPr sz="3600" b="1" dirty="0"/>
              <a:t> </a:t>
            </a:r>
            <a:r>
              <a:rPr sz="3600" b="1" dirty="0" err="1"/>
              <a:t>السلوكية</a:t>
            </a:r>
            <a:r>
              <a:rPr sz="3600" b="1" dirty="0"/>
              <a:t>: </a:t>
            </a:r>
            <a:r>
              <a:rPr sz="3600" b="1" dirty="0" err="1"/>
              <a:t>تركز</a:t>
            </a:r>
            <a:r>
              <a:rPr sz="3600" b="1" dirty="0"/>
              <a:t> </a:t>
            </a:r>
            <a:r>
              <a:rPr sz="3600" b="1" dirty="0" err="1"/>
              <a:t>على</a:t>
            </a:r>
            <a:r>
              <a:rPr sz="3600" b="1" dirty="0"/>
              <a:t> </a:t>
            </a:r>
            <a:r>
              <a:rPr sz="3600" b="1" dirty="0" err="1"/>
              <a:t>التعلم</a:t>
            </a:r>
            <a:r>
              <a:rPr sz="3600" b="1" dirty="0"/>
              <a:t> </a:t>
            </a:r>
            <a:r>
              <a:rPr sz="3600" b="1" dirty="0" err="1"/>
              <a:t>من</a:t>
            </a:r>
            <a:r>
              <a:rPr sz="3600" b="1" dirty="0"/>
              <a:t> </a:t>
            </a:r>
            <a:r>
              <a:rPr sz="3600" b="1" dirty="0" err="1"/>
              <a:t>خلال</a:t>
            </a:r>
            <a:r>
              <a:rPr sz="3600" b="1" dirty="0"/>
              <a:t> </a:t>
            </a:r>
            <a:r>
              <a:rPr sz="3600" b="1" dirty="0" err="1"/>
              <a:t>التكرار</a:t>
            </a:r>
            <a:r>
              <a:rPr sz="3600" b="1" dirty="0"/>
              <a:t> </a:t>
            </a:r>
            <a:r>
              <a:rPr sz="3600" b="1" dirty="0" err="1"/>
              <a:t>والتعزيز</a:t>
            </a:r>
            <a:r>
              <a:rPr sz="3600" b="1" dirty="0"/>
              <a:t>.</a:t>
            </a:r>
          </a:p>
          <a:p>
            <a:pPr algn="r" rtl="1">
              <a:spcBef>
                <a:spcPts val="1000"/>
              </a:spcBef>
              <a:defRPr sz="2200">
                <a:solidFill>
                  <a:srgbClr val="000000"/>
                </a:solidFill>
              </a:defRPr>
            </a:pPr>
            <a:r>
              <a:rPr lang="ar-IQ" sz="3600" b="1" dirty="0" smtClean="0"/>
              <a:t>2.</a:t>
            </a:r>
            <a:r>
              <a:rPr sz="3600" b="1" dirty="0" smtClean="0"/>
              <a:t> </a:t>
            </a:r>
            <a:r>
              <a:rPr sz="3600" b="1" dirty="0" err="1"/>
              <a:t>النظرية</a:t>
            </a:r>
            <a:r>
              <a:rPr sz="3600" b="1" dirty="0"/>
              <a:t> </a:t>
            </a:r>
            <a:r>
              <a:rPr sz="3600" b="1" dirty="0" err="1"/>
              <a:t>المعرفية</a:t>
            </a:r>
            <a:r>
              <a:rPr sz="3600" b="1" dirty="0"/>
              <a:t>: </a:t>
            </a:r>
            <a:r>
              <a:rPr sz="3600" b="1" dirty="0" err="1"/>
              <a:t>تهتم</a:t>
            </a:r>
            <a:r>
              <a:rPr sz="3600" b="1" dirty="0"/>
              <a:t> </a:t>
            </a:r>
            <a:r>
              <a:rPr sz="3600" b="1" dirty="0" err="1"/>
              <a:t>بالعمليات</a:t>
            </a:r>
            <a:r>
              <a:rPr sz="3600" b="1" dirty="0"/>
              <a:t> </a:t>
            </a:r>
            <a:r>
              <a:rPr sz="3600" b="1" dirty="0" err="1"/>
              <a:t>العقلية</a:t>
            </a:r>
            <a:r>
              <a:rPr sz="3600" b="1" dirty="0"/>
              <a:t> </a:t>
            </a:r>
            <a:r>
              <a:rPr sz="3600" b="1" dirty="0" err="1"/>
              <a:t>الداخلية</a:t>
            </a:r>
            <a:r>
              <a:rPr sz="3600" b="1" dirty="0"/>
              <a:t> </a:t>
            </a:r>
            <a:r>
              <a:rPr sz="3600" b="1" dirty="0" err="1"/>
              <a:t>أثناء</a:t>
            </a:r>
            <a:r>
              <a:rPr sz="3600" b="1" dirty="0"/>
              <a:t> </a:t>
            </a:r>
            <a:r>
              <a:rPr sz="3600" b="1" dirty="0" err="1"/>
              <a:t>التعلم</a:t>
            </a:r>
            <a:r>
              <a:rPr sz="3600" b="1" dirty="0"/>
              <a:t>.</a:t>
            </a:r>
          </a:p>
          <a:p>
            <a:pPr algn="r" rtl="1">
              <a:spcBef>
                <a:spcPts val="1000"/>
              </a:spcBef>
              <a:defRPr sz="2200">
                <a:solidFill>
                  <a:srgbClr val="000000"/>
                </a:solidFill>
              </a:defRPr>
            </a:pPr>
            <a:r>
              <a:rPr lang="ar-IQ" sz="3600" b="1" dirty="0" smtClean="0"/>
              <a:t>3.</a:t>
            </a:r>
            <a:r>
              <a:rPr sz="3600" b="1" dirty="0" smtClean="0"/>
              <a:t> </a:t>
            </a:r>
            <a:r>
              <a:rPr sz="3600" b="1" dirty="0" err="1"/>
              <a:t>النظرية</a:t>
            </a:r>
            <a:r>
              <a:rPr sz="3600" b="1" dirty="0"/>
              <a:t> </a:t>
            </a:r>
            <a:r>
              <a:rPr sz="3600" b="1" dirty="0" err="1"/>
              <a:t>البنائية</a:t>
            </a:r>
            <a:r>
              <a:rPr sz="3600" b="1" dirty="0"/>
              <a:t>: </a:t>
            </a:r>
            <a:r>
              <a:rPr sz="3600" b="1" dirty="0" err="1"/>
              <a:t>ترى</a:t>
            </a:r>
            <a:r>
              <a:rPr sz="3600" b="1" dirty="0"/>
              <a:t> </a:t>
            </a:r>
            <a:r>
              <a:rPr sz="3600" b="1" dirty="0" err="1"/>
              <a:t>أن</a:t>
            </a:r>
            <a:r>
              <a:rPr sz="3600" b="1" dirty="0"/>
              <a:t> </a:t>
            </a:r>
            <a:r>
              <a:rPr sz="3600" b="1" dirty="0" err="1"/>
              <a:t>التعلم</a:t>
            </a:r>
            <a:r>
              <a:rPr sz="3600" b="1" dirty="0"/>
              <a:t> </a:t>
            </a:r>
            <a:r>
              <a:rPr sz="3600" b="1" dirty="0" err="1"/>
              <a:t>عملية</a:t>
            </a:r>
            <a:r>
              <a:rPr sz="3600" b="1" dirty="0"/>
              <a:t> </a:t>
            </a:r>
            <a:r>
              <a:rPr sz="3600" b="1" dirty="0" err="1"/>
              <a:t>بناء</a:t>
            </a:r>
            <a:r>
              <a:rPr sz="3600" b="1" dirty="0"/>
              <a:t> </a:t>
            </a:r>
            <a:r>
              <a:rPr sz="3600" b="1" dirty="0" err="1"/>
              <a:t>نشطة</a:t>
            </a:r>
            <a:r>
              <a:rPr sz="3600" b="1" dirty="0"/>
              <a:t> </a:t>
            </a:r>
            <a:r>
              <a:rPr sz="3600" b="1" dirty="0" err="1"/>
              <a:t>للمعرفة</a:t>
            </a:r>
            <a:r>
              <a:rPr dirty="0"/>
              <a:t>.</a:t>
            </a:r>
          </a:p>
        </p:txBody>
      </p:sp>
      <p:sp>
        <p:nvSpPr>
          <p:cNvPr id="5" name="TextBox 2"/>
          <p:cNvSpPr txBox="1">
            <a:spLocks noGrp="1"/>
          </p:cNvSpPr>
          <p:nvPr>
            <p:ph type="title"/>
          </p:nvPr>
        </p:nvSpPr>
        <p:spPr>
          <a:xfrm>
            <a:off x="3489011" y="522972"/>
            <a:ext cx="2165978" cy="646331"/>
          </a:xfrm>
          <a:prstGeom prst="rect">
            <a:avLst/>
          </a:prstGeom>
          <a:noFill/>
        </p:spPr>
        <p:txBody>
          <a:bodyPr wrap="none">
            <a:spAutoFit/>
          </a:bodyPr>
          <a:lstStyle/>
          <a:p>
            <a:pPr>
              <a:defRPr sz="3600" b="1">
                <a:solidFill>
                  <a:srgbClr val="1E64AA"/>
                </a:solidFill>
              </a:defRPr>
            </a:pPr>
            <a:r>
              <a:rPr dirty="0" err="1" smtClean="0"/>
              <a:t>نظريات</a:t>
            </a:r>
            <a:r>
              <a:rPr dirty="0" smtClean="0"/>
              <a:t> </a:t>
            </a:r>
            <a:r>
              <a:rPr dirty="0" err="1"/>
              <a:t>التعلم</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3" name="TextBox 2"/>
          <p:cNvSpPr txBox="1"/>
          <p:nvPr/>
        </p:nvSpPr>
        <p:spPr>
          <a:xfrm>
            <a:off x="4987637" y="263236"/>
            <a:ext cx="7315200" cy="914400"/>
          </a:xfrm>
          <a:prstGeom prst="rect">
            <a:avLst/>
          </a:prstGeom>
          <a:noFill/>
        </p:spPr>
        <p:txBody>
          <a:bodyPr wrap="none">
            <a:spAutoFit/>
          </a:bodyPr>
          <a:lstStyle/>
          <a:p>
            <a:pPr algn="ctr"/>
            <a:endParaRPr dirty="0"/>
          </a:p>
          <a:p>
            <a:pPr>
              <a:defRPr sz="3600" b="1">
                <a:solidFill>
                  <a:srgbClr val="1E64AA"/>
                </a:solidFill>
              </a:defRPr>
            </a:pPr>
            <a:r>
              <a:rPr dirty="0" err="1"/>
              <a:t>العوامل</a:t>
            </a:r>
            <a:r>
              <a:rPr dirty="0"/>
              <a:t> </a:t>
            </a:r>
            <a:r>
              <a:rPr dirty="0" err="1"/>
              <a:t>المؤثرة</a:t>
            </a:r>
            <a:r>
              <a:rPr dirty="0"/>
              <a:t> في </a:t>
            </a:r>
            <a:r>
              <a:rPr dirty="0" err="1"/>
              <a:t>التعلم</a:t>
            </a:r>
            <a:endParaRPr dirty="0"/>
          </a:p>
        </p:txBody>
      </p:sp>
      <p:sp>
        <p:nvSpPr>
          <p:cNvPr id="4" name="TextBox 3"/>
          <p:cNvSpPr txBox="1"/>
          <p:nvPr/>
        </p:nvSpPr>
        <p:spPr>
          <a:xfrm>
            <a:off x="3914198" y="1645920"/>
            <a:ext cx="4786458" cy="4206280"/>
          </a:xfrm>
          <a:prstGeom prst="rect">
            <a:avLst/>
          </a:prstGeom>
          <a:noFill/>
        </p:spPr>
        <p:txBody>
          <a:bodyPr wrap="square">
            <a:spAutoFit/>
          </a:bodyPr>
          <a:lstStyle/>
          <a:p>
            <a:pPr algn="r" rtl="1"/>
            <a:endParaRPr dirty="0"/>
          </a:p>
          <a:p>
            <a:pPr algn="r" rtl="1">
              <a:spcBef>
                <a:spcPts val="1000"/>
              </a:spcBef>
              <a:defRPr sz="2200">
                <a:solidFill>
                  <a:srgbClr val="000000"/>
                </a:solidFill>
              </a:defRPr>
            </a:pPr>
            <a:r>
              <a:rPr sz="2800" dirty="0"/>
              <a:t>• </a:t>
            </a:r>
            <a:r>
              <a:rPr sz="3600" b="1" dirty="0" err="1"/>
              <a:t>الدوافع</a:t>
            </a:r>
            <a:r>
              <a:rPr sz="3600" b="1" dirty="0"/>
              <a:t> </a:t>
            </a:r>
            <a:r>
              <a:rPr sz="3600" b="1" dirty="0" err="1"/>
              <a:t>الداخلية</a:t>
            </a:r>
            <a:r>
              <a:rPr sz="3600" b="1" dirty="0"/>
              <a:t> </a:t>
            </a:r>
            <a:r>
              <a:rPr sz="3600" b="1" dirty="0" err="1"/>
              <a:t>والخارجية</a:t>
            </a:r>
            <a:r>
              <a:rPr sz="3600" b="1" dirty="0"/>
              <a:t>.</a:t>
            </a:r>
          </a:p>
          <a:p>
            <a:pPr algn="r" rtl="1">
              <a:spcBef>
                <a:spcPts val="1000"/>
              </a:spcBef>
              <a:defRPr sz="2200">
                <a:solidFill>
                  <a:srgbClr val="000000"/>
                </a:solidFill>
              </a:defRPr>
            </a:pPr>
            <a:r>
              <a:rPr sz="3600" b="1" dirty="0"/>
              <a:t>• </a:t>
            </a:r>
            <a:r>
              <a:rPr sz="3600" b="1" dirty="0" err="1"/>
              <a:t>القدرات</a:t>
            </a:r>
            <a:r>
              <a:rPr sz="3600" b="1" dirty="0"/>
              <a:t> </a:t>
            </a:r>
            <a:r>
              <a:rPr sz="3600" b="1" dirty="0" err="1"/>
              <a:t>والاستعدادات</a:t>
            </a:r>
            <a:r>
              <a:rPr sz="3600" b="1" dirty="0"/>
              <a:t> </a:t>
            </a:r>
            <a:r>
              <a:rPr sz="3600" b="1" dirty="0" err="1"/>
              <a:t>الفردية</a:t>
            </a:r>
            <a:r>
              <a:rPr sz="3600" b="1" dirty="0"/>
              <a:t>.</a:t>
            </a:r>
          </a:p>
          <a:p>
            <a:pPr algn="r" rtl="1">
              <a:spcBef>
                <a:spcPts val="1000"/>
              </a:spcBef>
              <a:defRPr sz="2200">
                <a:solidFill>
                  <a:srgbClr val="000000"/>
                </a:solidFill>
              </a:defRPr>
            </a:pPr>
            <a:r>
              <a:rPr sz="3600" b="1" dirty="0"/>
              <a:t>• </a:t>
            </a:r>
            <a:r>
              <a:rPr sz="3600" b="1" dirty="0" err="1"/>
              <a:t>الظروف</a:t>
            </a:r>
            <a:r>
              <a:rPr sz="3600" b="1" dirty="0"/>
              <a:t> </a:t>
            </a:r>
            <a:r>
              <a:rPr sz="3600" b="1" dirty="0" err="1"/>
              <a:t>البيئية</a:t>
            </a:r>
            <a:r>
              <a:rPr sz="3600" b="1" dirty="0"/>
              <a:t> </a:t>
            </a:r>
            <a:r>
              <a:rPr sz="3600" b="1" dirty="0" err="1"/>
              <a:t>والاجتماعية</a:t>
            </a:r>
            <a:r>
              <a:rPr sz="3600" b="1" dirty="0"/>
              <a:t>.</a:t>
            </a:r>
          </a:p>
          <a:p>
            <a:pPr algn="r" rtl="1">
              <a:spcBef>
                <a:spcPts val="1000"/>
              </a:spcBef>
              <a:defRPr sz="2200">
                <a:solidFill>
                  <a:srgbClr val="000000"/>
                </a:solidFill>
              </a:defRPr>
            </a:pPr>
            <a:r>
              <a:rPr sz="3600" b="1" dirty="0"/>
              <a:t>• </a:t>
            </a:r>
            <a:r>
              <a:rPr sz="3600" b="1" dirty="0" err="1"/>
              <a:t>طرائق</a:t>
            </a:r>
            <a:r>
              <a:rPr sz="3600" b="1" dirty="0"/>
              <a:t> </a:t>
            </a:r>
            <a:r>
              <a:rPr sz="3600" b="1" dirty="0" err="1"/>
              <a:t>التدريس</a:t>
            </a:r>
            <a:r>
              <a:rPr sz="3600" b="1" dirty="0"/>
              <a:t> </a:t>
            </a:r>
            <a:r>
              <a:rPr sz="3600" b="1" dirty="0" err="1"/>
              <a:t>ووسائل</a:t>
            </a:r>
            <a:r>
              <a:rPr sz="3600" b="1" dirty="0"/>
              <a:t> التعليم</a:t>
            </a:r>
            <a:r>
              <a:rPr sz="2400" dirty="0"/>
              <a:t>.</a:t>
            </a:r>
          </a:p>
        </p:txBody>
      </p:sp>
      <p:sp>
        <p:nvSpPr>
          <p:cNvPr id="5" name="AutoShape 2" descr="ما هو التعلم؟ وما هي المبادئ الأساسية للتعل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مستطيل ذو زاويتين مستديرتين في نفس الجانب 8"/>
          <p:cNvSpPr/>
          <p:nvPr/>
        </p:nvSpPr>
        <p:spPr>
          <a:xfrm>
            <a:off x="460375" y="1482436"/>
            <a:ext cx="3280352" cy="4739096"/>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46" y="1645920"/>
            <a:ext cx="2857500" cy="4394662"/>
          </a:xfrm>
          <a:prstGeom prst="rect">
            <a:avLst/>
          </a:prstGeom>
          <a:ln>
            <a:solidFill>
              <a:schemeClr val="accent3"/>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4" name="TextBox 3"/>
          <p:cNvSpPr txBox="1"/>
          <p:nvPr/>
        </p:nvSpPr>
        <p:spPr>
          <a:xfrm>
            <a:off x="7974338" y="1645920"/>
            <a:ext cx="255262" cy="836126"/>
          </a:xfrm>
          <a:prstGeom prst="rect">
            <a:avLst/>
          </a:prstGeom>
          <a:noFill/>
        </p:spPr>
        <p:txBody>
          <a:bodyPr wrap="none">
            <a:spAutoFit/>
          </a:bodyPr>
          <a:lstStyle/>
          <a:p>
            <a:pPr algn="r" rtl="1"/>
            <a:endParaRPr dirty="0"/>
          </a:p>
          <a:p>
            <a:pPr algn="r" rtl="1">
              <a:spcBef>
                <a:spcPts val="1000"/>
              </a:spcBef>
              <a:defRPr sz="2200">
                <a:solidFill>
                  <a:srgbClr val="000000"/>
                </a:solidFill>
              </a:defRPr>
            </a:pPr>
            <a:r>
              <a:rPr dirty="0" smtClean="0"/>
              <a:t>.</a:t>
            </a:r>
            <a:endParaRPr dirty="0"/>
          </a:p>
        </p:txBody>
      </p:sp>
      <p:sp>
        <p:nvSpPr>
          <p:cNvPr id="5" name="TextBox 2"/>
          <p:cNvSpPr txBox="1">
            <a:spLocks noGrp="1"/>
          </p:cNvSpPr>
          <p:nvPr>
            <p:ph type="title"/>
          </p:nvPr>
        </p:nvSpPr>
        <p:spPr>
          <a:xfrm>
            <a:off x="2347673" y="522972"/>
            <a:ext cx="4448654" cy="646331"/>
          </a:xfrm>
          <a:prstGeom prst="rect">
            <a:avLst/>
          </a:prstGeom>
          <a:noFill/>
        </p:spPr>
        <p:txBody>
          <a:bodyPr wrap="none">
            <a:spAutoFit/>
          </a:bodyPr>
          <a:lstStyle/>
          <a:p>
            <a:pPr>
              <a:defRPr sz="3600" b="1">
                <a:solidFill>
                  <a:srgbClr val="1E64AA"/>
                </a:solidFill>
              </a:defRPr>
            </a:pPr>
            <a:r>
              <a:rPr dirty="0" err="1" smtClean="0"/>
              <a:t>الفروق</a:t>
            </a:r>
            <a:r>
              <a:rPr dirty="0" smtClean="0"/>
              <a:t> </a:t>
            </a:r>
            <a:r>
              <a:rPr dirty="0" err="1"/>
              <a:t>الفردية</a:t>
            </a:r>
            <a:r>
              <a:rPr dirty="0"/>
              <a:t> </a:t>
            </a:r>
            <a:r>
              <a:rPr dirty="0" err="1"/>
              <a:t>بين</a:t>
            </a:r>
            <a:r>
              <a:rPr dirty="0"/>
              <a:t> </a:t>
            </a:r>
            <a:r>
              <a:rPr dirty="0" err="1"/>
              <a:t>المتعلمين</a:t>
            </a:r>
            <a:endParaRPr dirty="0"/>
          </a:p>
        </p:txBody>
      </p:sp>
      <p:sp>
        <p:nvSpPr>
          <p:cNvPr id="6" name="مستطيل ذو زوايا قطرية مستديرة 5"/>
          <p:cNvSpPr/>
          <p:nvPr/>
        </p:nvSpPr>
        <p:spPr>
          <a:xfrm>
            <a:off x="1080655" y="4502727"/>
            <a:ext cx="4100945" cy="2036618"/>
          </a:xfrm>
          <a:prstGeom prst="round2Diag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مستطيل 6"/>
          <p:cNvSpPr/>
          <p:nvPr/>
        </p:nvSpPr>
        <p:spPr>
          <a:xfrm>
            <a:off x="374073" y="1618334"/>
            <a:ext cx="8188036" cy="3118803"/>
          </a:xfrm>
          <a:prstGeom prst="rect">
            <a:avLst/>
          </a:prstGeom>
        </p:spPr>
        <p:txBody>
          <a:bodyPr wrap="square">
            <a:spAutoFit/>
          </a:bodyPr>
          <a:lstStyle/>
          <a:p>
            <a:pPr algn="r" rtl="1">
              <a:spcBef>
                <a:spcPts val="1000"/>
              </a:spcBef>
              <a:defRPr sz="2200">
                <a:solidFill>
                  <a:srgbClr val="000000"/>
                </a:solidFill>
              </a:defRPr>
            </a:pPr>
            <a:r>
              <a:rPr lang="ar-IQ" sz="2800" dirty="0"/>
              <a:t>• </a:t>
            </a:r>
            <a:r>
              <a:rPr lang="ar-IQ" sz="3600" dirty="0"/>
              <a:t>تختلف قدرات واستعدادات المتعلمين في كل صف.</a:t>
            </a:r>
          </a:p>
          <a:p>
            <a:pPr algn="r" rtl="1">
              <a:spcBef>
                <a:spcPts val="1000"/>
              </a:spcBef>
              <a:defRPr sz="2200">
                <a:solidFill>
                  <a:srgbClr val="000000"/>
                </a:solidFill>
              </a:defRPr>
            </a:pPr>
            <a:r>
              <a:rPr lang="ar-IQ" sz="3600" dirty="0"/>
              <a:t>• يجب على المعلم مراعاة هذه الفروق في التدريس والتقويم.</a:t>
            </a:r>
          </a:p>
          <a:p>
            <a:pPr algn="r" rtl="1">
              <a:spcBef>
                <a:spcPts val="1000"/>
              </a:spcBef>
              <a:defRPr sz="2200">
                <a:solidFill>
                  <a:srgbClr val="000000"/>
                </a:solidFill>
              </a:defRPr>
            </a:pPr>
            <a:r>
              <a:rPr lang="ar-IQ" sz="3600" dirty="0"/>
              <a:t>• التنوع في أساليب التعلم يضمن شمول العملية التعليمية</a:t>
            </a:r>
            <a:endParaRPr lang="en-US" sz="3600" dirty="0"/>
          </a:p>
        </p:txBody>
      </p:sp>
      <p:sp>
        <p:nvSpPr>
          <p:cNvPr id="8" name="AutoShape 2" descr="أهمية مراعاة الفروق الفردية في التعليم: مفتاح تحقيق التميز"/>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صورة 8"/>
          <p:cNvPicPr>
            <a:picLocks noChangeAspect="1"/>
          </p:cNvPicPr>
          <p:nvPr/>
        </p:nvPicPr>
        <p:blipFill>
          <a:blip r:embed="rId2"/>
          <a:stretch>
            <a:fillRect/>
          </a:stretch>
        </p:blipFill>
        <p:spPr>
          <a:xfrm>
            <a:off x="1080656" y="4170218"/>
            <a:ext cx="4100944" cy="236912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0E6"/>
        </a:solidFill>
        <a:effectLst/>
      </p:bgPr>
    </p:bg>
    <p:spTree>
      <p:nvGrpSpPr>
        <p:cNvPr id="1" name=""/>
        <p:cNvGrpSpPr/>
        <p:nvPr/>
      </p:nvGrpSpPr>
      <p:grpSpPr>
        <a:xfrm>
          <a:off x="0" y="0"/>
          <a:ext cx="0" cy="0"/>
          <a:chOff x="0" y="0"/>
          <a:chExt cx="0" cy="0"/>
        </a:xfrm>
      </p:grpSpPr>
      <p:sp>
        <p:nvSpPr>
          <p:cNvPr id="4" name="TextBox 3"/>
          <p:cNvSpPr txBox="1"/>
          <p:nvPr/>
        </p:nvSpPr>
        <p:spPr>
          <a:xfrm>
            <a:off x="864564" y="2019993"/>
            <a:ext cx="7655982" cy="3185487"/>
          </a:xfrm>
          <a:prstGeom prst="rect">
            <a:avLst/>
          </a:prstGeom>
          <a:noFill/>
        </p:spPr>
        <p:txBody>
          <a:bodyPr wrap="square">
            <a:spAutoFit/>
          </a:bodyPr>
          <a:lstStyle/>
          <a:p>
            <a:pPr algn="r" rtl="1"/>
            <a:endParaRPr sz="3200" dirty="0"/>
          </a:p>
          <a:p>
            <a:pPr algn="r" rtl="1">
              <a:spcBef>
                <a:spcPts val="1000"/>
              </a:spcBef>
              <a:defRPr sz="2200">
                <a:solidFill>
                  <a:srgbClr val="000000"/>
                </a:solidFill>
              </a:defRPr>
            </a:pPr>
            <a:r>
              <a:rPr sz="3600" dirty="0"/>
              <a:t>• </a:t>
            </a:r>
            <a:r>
              <a:rPr sz="3600" dirty="0" err="1"/>
              <a:t>توجه</a:t>
            </a:r>
            <a:r>
              <a:rPr sz="3600" dirty="0"/>
              <a:t> سيكولوجية التعليم </a:t>
            </a:r>
            <a:r>
              <a:rPr sz="3600" dirty="0" err="1"/>
              <a:t>المعلم</a:t>
            </a:r>
            <a:r>
              <a:rPr sz="3600" dirty="0"/>
              <a:t> </a:t>
            </a:r>
            <a:r>
              <a:rPr sz="3600" dirty="0" err="1"/>
              <a:t>لفهم</a:t>
            </a:r>
            <a:r>
              <a:rPr sz="3600" dirty="0"/>
              <a:t> </a:t>
            </a:r>
            <a:r>
              <a:rPr sz="3600" dirty="0" err="1"/>
              <a:t>المتعلم</a:t>
            </a:r>
            <a:r>
              <a:rPr sz="3600" dirty="0"/>
              <a:t> </a:t>
            </a:r>
            <a:r>
              <a:rPr sz="3600" dirty="0" err="1"/>
              <a:t>وتكيف</a:t>
            </a:r>
            <a:r>
              <a:rPr sz="3600" dirty="0"/>
              <a:t> </a:t>
            </a:r>
            <a:r>
              <a:rPr sz="3600" dirty="0" err="1"/>
              <a:t>أساليبه</a:t>
            </a:r>
            <a:r>
              <a:rPr sz="3600" dirty="0"/>
              <a:t>.</a:t>
            </a:r>
          </a:p>
          <a:p>
            <a:pPr algn="r" rtl="1">
              <a:spcBef>
                <a:spcPts val="1000"/>
              </a:spcBef>
              <a:defRPr sz="2200">
                <a:solidFill>
                  <a:srgbClr val="000000"/>
                </a:solidFill>
              </a:defRPr>
            </a:pPr>
            <a:r>
              <a:rPr sz="3600" dirty="0"/>
              <a:t>• </a:t>
            </a:r>
            <a:r>
              <a:rPr sz="3600" dirty="0" err="1"/>
              <a:t>تساعد</a:t>
            </a:r>
            <a:r>
              <a:rPr sz="3600" dirty="0"/>
              <a:t> في </a:t>
            </a:r>
            <a:r>
              <a:rPr sz="3600" dirty="0" err="1"/>
              <a:t>اختيار</a:t>
            </a:r>
            <a:r>
              <a:rPr sz="3600" dirty="0"/>
              <a:t> </a:t>
            </a:r>
            <a:r>
              <a:rPr sz="3600" dirty="0" err="1"/>
              <a:t>استراتيجيات</a:t>
            </a:r>
            <a:r>
              <a:rPr sz="3600" dirty="0"/>
              <a:t> </a:t>
            </a:r>
            <a:r>
              <a:rPr sz="3600" dirty="0" err="1"/>
              <a:t>تدريس</a:t>
            </a:r>
            <a:r>
              <a:rPr sz="3600" dirty="0"/>
              <a:t> </a:t>
            </a:r>
            <a:r>
              <a:rPr sz="3600" dirty="0" err="1"/>
              <a:t>مناسبة</a:t>
            </a:r>
            <a:r>
              <a:rPr sz="3600" dirty="0"/>
              <a:t>.</a:t>
            </a:r>
          </a:p>
          <a:p>
            <a:pPr algn="r" rtl="1">
              <a:spcBef>
                <a:spcPts val="1000"/>
              </a:spcBef>
              <a:defRPr sz="2200">
                <a:solidFill>
                  <a:srgbClr val="000000"/>
                </a:solidFill>
              </a:defRPr>
            </a:pPr>
            <a:r>
              <a:rPr sz="3600" dirty="0"/>
              <a:t>• </a:t>
            </a:r>
            <a:r>
              <a:rPr sz="3600" dirty="0" err="1"/>
              <a:t>تدعم</a:t>
            </a:r>
            <a:r>
              <a:rPr sz="3600" dirty="0"/>
              <a:t> </a:t>
            </a:r>
            <a:r>
              <a:rPr sz="3600" dirty="0" err="1"/>
              <a:t>بناء</a:t>
            </a:r>
            <a:r>
              <a:rPr sz="3600" dirty="0"/>
              <a:t> </a:t>
            </a:r>
            <a:r>
              <a:rPr sz="3600" dirty="0" err="1"/>
              <a:t>بيئة</a:t>
            </a:r>
            <a:r>
              <a:rPr sz="3600" dirty="0"/>
              <a:t> </a:t>
            </a:r>
            <a:r>
              <a:rPr sz="3600" dirty="0" err="1"/>
              <a:t>صفية</a:t>
            </a:r>
            <a:r>
              <a:rPr sz="3600" dirty="0"/>
              <a:t> </a:t>
            </a:r>
            <a:r>
              <a:rPr sz="3600" dirty="0" err="1"/>
              <a:t>إيجابية</a:t>
            </a:r>
            <a:r>
              <a:rPr sz="3600" dirty="0"/>
              <a:t> </a:t>
            </a:r>
            <a:r>
              <a:rPr sz="3600" dirty="0" err="1"/>
              <a:t>ومحفزة</a:t>
            </a:r>
            <a:r>
              <a:rPr sz="3600" dirty="0"/>
              <a:t> </a:t>
            </a:r>
            <a:r>
              <a:rPr sz="3600" dirty="0" err="1"/>
              <a:t>على</a:t>
            </a:r>
            <a:r>
              <a:rPr sz="3600" dirty="0"/>
              <a:t> </a:t>
            </a:r>
            <a:r>
              <a:rPr sz="3600" dirty="0" err="1"/>
              <a:t>التعلم</a:t>
            </a:r>
            <a:r>
              <a:rPr sz="3600" dirty="0"/>
              <a:t>.</a:t>
            </a:r>
          </a:p>
        </p:txBody>
      </p:sp>
      <p:sp>
        <p:nvSpPr>
          <p:cNvPr id="5" name="TextBox 2"/>
          <p:cNvSpPr txBox="1">
            <a:spLocks noGrp="1"/>
          </p:cNvSpPr>
          <p:nvPr>
            <p:ph type="title"/>
          </p:nvPr>
        </p:nvSpPr>
        <p:spPr>
          <a:prstGeom prst="rect">
            <a:avLst/>
          </a:prstGeom>
          <a:noFill/>
        </p:spPr>
        <p:txBody>
          <a:bodyPr wrap="none">
            <a:spAutoFit/>
          </a:bodyPr>
          <a:lstStyle/>
          <a:p>
            <a:pPr algn="ctr"/>
            <a:endParaRPr dirty="0"/>
          </a:p>
          <a:p>
            <a:pPr>
              <a:defRPr sz="3600" b="1">
                <a:solidFill>
                  <a:srgbClr val="1E64AA"/>
                </a:solidFill>
              </a:defRPr>
            </a:pPr>
            <a:r>
              <a:rPr dirty="0" err="1"/>
              <a:t>علاقة</a:t>
            </a:r>
            <a:r>
              <a:rPr dirty="0"/>
              <a:t> سيكولوجية التعليم </a:t>
            </a:r>
            <a:r>
              <a:rPr dirty="0" err="1"/>
              <a:t>بالتدريس</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367</Words>
  <Application>Microsoft Office PowerPoint</Application>
  <PresentationFormat>عرض على الشاشة (4:3)</PresentationFormat>
  <Paragraphs>57</Paragraphs>
  <Slides>11</Slides>
  <Notes>1</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11</vt:i4>
      </vt:variant>
    </vt:vector>
  </HeadingPairs>
  <TitlesOfParts>
    <vt:vector size="15" baseType="lpstr">
      <vt:lpstr>Arial</vt:lpstr>
      <vt:lpstr>Calibri</vt:lpstr>
      <vt:lpstr>Times New Roman</vt:lpstr>
      <vt:lpstr>Office Theme</vt:lpstr>
      <vt:lpstr>عرض تقديمي في PowerPoint</vt:lpstr>
      <vt:lpstr>سيكولوجية التعليم وعلاقتها بالتدريس</vt:lpstr>
      <vt:lpstr>أهداف المحاضرة</vt:lpstr>
      <vt:lpstr>مفهوم سيكولوجية التعليم</vt:lpstr>
      <vt:lpstr>أهداف سيكولوجية التعليم</vt:lpstr>
      <vt:lpstr>نظريات التعلم</vt:lpstr>
      <vt:lpstr>عرض تقديمي في PowerPoint</vt:lpstr>
      <vt:lpstr>الفروق الفردية بين المتعلمين</vt:lpstr>
      <vt:lpstr> علاقة سيكولوجية التعليم بالتدريس</vt:lpstr>
      <vt:lpstr>عرض تقديمي في PowerPoint</vt:lpstr>
      <vt:lpstr>عرض تقديمي في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subject/>
  <dc:creator/>
  <cp:keywords/>
  <dc:description>generated using python-pptx</dc:description>
  <cp:lastModifiedBy>Maher</cp:lastModifiedBy>
  <cp:revision>8</cp:revision>
  <dcterms:created xsi:type="dcterms:W3CDTF">2013-01-27T09:14:16Z</dcterms:created>
  <dcterms:modified xsi:type="dcterms:W3CDTF">2025-10-22T22:56:35Z</dcterms:modified>
  <cp:category/>
</cp:coreProperties>
</file>