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7" r:id="rId2"/>
    <p:sldId id="258" r:id="rId3"/>
    <p:sldId id="259" r:id="rId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92AD7D-C1F4-4E77-BAF6-4123CFBE2389}" type="doc">
      <dgm:prSet loTypeId="urn:microsoft.com/office/officeart/2005/8/layout/l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BC9E151B-FAE8-49E0-9726-3B49332594A8}">
      <dgm:prSet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IQ" b="1" dirty="0" smtClean="0">
              <a:solidFill>
                <a:schemeClr val="bg1"/>
              </a:solidFill>
            </a:rPr>
            <a:t>تعتبر نظرية ديفيد اوزبل في التعلم ذي المعنى من ابرز النظريات المعرفية الادراكية </a:t>
          </a:r>
          <a:endParaRPr lang="ar-IQ" dirty="0">
            <a:solidFill>
              <a:schemeClr val="bg1"/>
            </a:solidFill>
          </a:endParaRPr>
        </a:p>
      </dgm:t>
    </dgm:pt>
    <dgm:pt modelId="{95062EAC-7A70-4EC5-BCB5-C44BB3BFF43B}" type="parTrans" cxnId="{8AC3189A-0521-4E92-971A-17BADFDD39A8}">
      <dgm:prSet/>
      <dgm:spPr/>
      <dgm:t>
        <a:bodyPr/>
        <a:lstStyle/>
        <a:p>
          <a:pPr rtl="1"/>
          <a:endParaRPr lang="ar-IQ">
            <a:solidFill>
              <a:schemeClr val="bg1"/>
            </a:solidFill>
          </a:endParaRPr>
        </a:p>
      </dgm:t>
    </dgm:pt>
    <dgm:pt modelId="{779A06EA-D453-4DDA-AAEF-5FCCC4E688A2}" type="sibTrans" cxnId="{8AC3189A-0521-4E92-971A-17BADFDD39A8}">
      <dgm:prSet/>
      <dgm:spPr/>
      <dgm:t>
        <a:bodyPr/>
        <a:lstStyle/>
        <a:p>
          <a:pPr rtl="1"/>
          <a:endParaRPr lang="ar-IQ">
            <a:solidFill>
              <a:schemeClr val="bg1"/>
            </a:solidFill>
          </a:endParaRPr>
        </a:p>
      </dgm:t>
    </dgm:pt>
    <dgm:pt modelId="{D72B849D-BD6D-4ADA-BC12-F2DEB37CC30F}" type="pres">
      <dgm:prSet presAssocID="{7192AD7D-C1F4-4E77-BAF6-4123CFBE2389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pPr rtl="1"/>
          <a:endParaRPr lang="ar-IQ"/>
        </a:p>
      </dgm:t>
    </dgm:pt>
    <dgm:pt modelId="{7AA1BAC7-B0AD-4E18-8345-AD0341CBD5CC}" type="pres">
      <dgm:prSet presAssocID="{BC9E151B-FAE8-49E0-9726-3B49332594A8}" presName="horFlow" presStyleCnt="0"/>
      <dgm:spPr/>
    </dgm:pt>
    <dgm:pt modelId="{8FB1B36B-3B9B-4161-ADBE-0661042D2DC3}" type="pres">
      <dgm:prSet presAssocID="{BC9E151B-FAE8-49E0-9726-3B49332594A8}" presName="bigChev" presStyleLbl="node1" presStyleIdx="0" presStyleCnt="1" custScaleY="115065"/>
      <dgm:spPr/>
      <dgm:t>
        <a:bodyPr/>
        <a:lstStyle/>
        <a:p>
          <a:pPr rtl="1"/>
          <a:endParaRPr lang="ar-IQ"/>
        </a:p>
      </dgm:t>
    </dgm:pt>
  </dgm:ptLst>
  <dgm:cxnLst>
    <dgm:cxn modelId="{8AC3189A-0521-4E92-971A-17BADFDD39A8}" srcId="{7192AD7D-C1F4-4E77-BAF6-4123CFBE2389}" destId="{BC9E151B-FAE8-49E0-9726-3B49332594A8}" srcOrd="0" destOrd="0" parTransId="{95062EAC-7A70-4EC5-BCB5-C44BB3BFF43B}" sibTransId="{779A06EA-D453-4DDA-AAEF-5FCCC4E688A2}"/>
    <dgm:cxn modelId="{96F09ABC-950D-4EB3-8A09-8BBC12F5D4B4}" type="presOf" srcId="{BC9E151B-FAE8-49E0-9726-3B49332594A8}" destId="{8FB1B36B-3B9B-4161-ADBE-0661042D2DC3}" srcOrd="0" destOrd="0" presId="urn:microsoft.com/office/officeart/2005/8/layout/lProcess3"/>
    <dgm:cxn modelId="{CB5F2256-7902-4574-A267-32129C5CAF75}" type="presOf" srcId="{7192AD7D-C1F4-4E77-BAF6-4123CFBE2389}" destId="{D72B849D-BD6D-4ADA-BC12-F2DEB37CC30F}" srcOrd="0" destOrd="0" presId="urn:microsoft.com/office/officeart/2005/8/layout/lProcess3"/>
    <dgm:cxn modelId="{B44D364A-8D0D-44BE-A729-874C7F8425F0}" type="presParOf" srcId="{D72B849D-BD6D-4ADA-BC12-F2DEB37CC30F}" destId="{7AA1BAC7-B0AD-4E18-8345-AD0341CBD5CC}" srcOrd="0" destOrd="0" presId="urn:microsoft.com/office/officeart/2005/8/layout/lProcess3"/>
    <dgm:cxn modelId="{8B1117FF-2EA5-4FA2-BC8E-21CB643D0053}" type="presParOf" srcId="{7AA1BAC7-B0AD-4E18-8345-AD0341CBD5CC}" destId="{8FB1B36B-3B9B-4161-ADBE-0661042D2DC3}" srcOrd="0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8E80108-33CE-42D2-96AD-122C20ED3A99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rtl="1"/>
          <a:endParaRPr lang="ar-IQ"/>
        </a:p>
      </dgm:t>
    </dgm:pt>
    <dgm:pt modelId="{35D44404-640D-4B54-93B7-318A3E21BB2F}">
      <dgm:prSet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pPr rtl="1"/>
          <a:r>
            <a:rPr lang="ar-IQ" sz="2800" b="1" dirty="0" smtClean="0">
              <a:solidFill>
                <a:srgbClr val="0070C0"/>
              </a:solidFill>
            </a:rPr>
            <a:t>اولاً</a:t>
          </a:r>
          <a:r>
            <a:rPr lang="ar-IQ" sz="2800" b="1" dirty="0" smtClean="0"/>
            <a:t> : يبني المتعلم معرفته اعتماداً على خبرته ولا يستقبلها بصورة سلبية .</a:t>
          </a:r>
          <a:endParaRPr lang="ar-IQ" sz="2800" dirty="0"/>
        </a:p>
      </dgm:t>
    </dgm:pt>
    <dgm:pt modelId="{19C077C9-A2F4-457B-9D95-59C755CFCB45}" type="parTrans" cxnId="{AFCD14C4-673C-4ED5-9D7A-3B724EE56345}">
      <dgm:prSet/>
      <dgm:spPr/>
      <dgm:t>
        <a:bodyPr/>
        <a:lstStyle/>
        <a:p>
          <a:pPr rtl="1"/>
          <a:endParaRPr lang="ar-IQ"/>
        </a:p>
      </dgm:t>
    </dgm:pt>
    <dgm:pt modelId="{D3E334D5-122E-4584-800E-D2BBD08356C6}" type="sibTrans" cxnId="{AFCD14C4-673C-4ED5-9D7A-3B724EE56345}">
      <dgm:prSet/>
      <dgm:spPr/>
      <dgm:t>
        <a:bodyPr/>
        <a:lstStyle/>
        <a:p>
          <a:pPr rtl="1"/>
          <a:endParaRPr lang="ar-IQ"/>
        </a:p>
      </dgm:t>
    </dgm:pt>
    <dgm:pt modelId="{DE4F0534-D2CB-412A-A7A4-3D71F5975323}">
      <dgm:prSet custT="1"/>
      <dgm:spPr/>
      <dgm:t>
        <a:bodyPr/>
        <a:lstStyle/>
        <a:p>
          <a:pPr rtl="1"/>
          <a:r>
            <a:rPr lang="ar-IQ" sz="2400" b="1" dirty="0" smtClean="0"/>
            <a:t>يبني المتعلم  المعرفة ذاتياً عن طريق جهازه المعرفي لان المعرقة متجذرة في عقل المتعلم لا تنقل الى من المتعلم عن طريق المعلم .</a:t>
          </a:r>
          <a:endParaRPr lang="ar-IQ" sz="2400" dirty="0"/>
        </a:p>
      </dgm:t>
    </dgm:pt>
    <dgm:pt modelId="{9B825F35-5420-4444-B3DC-9A03A5B981D2}" type="parTrans" cxnId="{21148CC1-8791-4019-A66D-6C68D5F31F99}">
      <dgm:prSet/>
      <dgm:spPr/>
      <dgm:t>
        <a:bodyPr/>
        <a:lstStyle/>
        <a:p>
          <a:pPr rtl="1"/>
          <a:endParaRPr lang="ar-IQ"/>
        </a:p>
      </dgm:t>
    </dgm:pt>
    <dgm:pt modelId="{2957FD14-55D1-441C-963B-B708DF569DB6}" type="sibTrans" cxnId="{21148CC1-8791-4019-A66D-6C68D5F31F99}">
      <dgm:prSet/>
      <dgm:spPr/>
      <dgm:t>
        <a:bodyPr/>
        <a:lstStyle/>
        <a:p>
          <a:pPr rtl="1"/>
          <a:endParaRPr lang="ar-IQ"/>
        </a:p>
      </dgm:t>
    </dgm:pt>
    <dgm:pt modelId="{ECCA17E6-35CF-4083-84D6-3147FD1BCD54}">
      <dgm:prSet/>
      <dgm:spPr>
        <a:solidFill>
          <a:srgbClr val="00B0F0">
            <a:alpha val="90000"/>
          </a:srgbClr>
        </a:solidFill>
      </dgm:spPr>
      <dgm:t>
        <a:bodyPr/>
        <a:lstStyle/>
        <a:p>
          <a:pPr rtl="1"/>
          <a:r>
            <a:rPr lang="ar-IQ" b="1" smtClean="0"/>
            <a:t>فان المعنى يتشكل في داخل عقل المتعلم نتيجة لتفاعل حواسه مع العالم الخارجي .</a:t>
          </a:r>
          <a:endParaRPr lang="ar-IQ"/>
        </a:p>
      </dgm:t>
    </dgm:pt>
    <dgm:pt modelId="{BA62ABC8-6866-4E2D-890A-506C10B54754}" type="parTrans" cxnId="{B9EF8864-9C61-4351-B977-C0D8B823CE92}">
      <dgm:prSet/>
      <dgm:spPr/>
      <dgm:t>
        <a:bodyPr/>
        <a:lstStyle/>
        <a:p>
          <a:pPr rtl="1"/>
          <a:endParaRPr lang="ar-IQ"/>
        </a:p>
      </dgm:t>
    </dgm:pt>
    <dgm:pt modelId="{FCBD289A-F5C8-433F-A6E9-BBB7D7AC3C8D}" type="sibTrans" cxnId="{B9EF8864-9C61-4351-B977-C0D8B823CE92}">
      <dgm:prSet/>
      <dgm:spPr/>
      <dgm:t>
        <a:bodyPr/>
        <a:lstStyle/>
        <a:p>
          <a:pPr rtl="1"/>
          <a:endParaRPr lang="ar-IQ"/>
        </a:p>
      </dgm:t>
    </dgm:pt>
    <dgm:pt modelId="{DB8544C3-BC7D-4D17-A231-EB8139D0506E}" type="pres">
      <dgm:prSet presAssocID="{28E80108-33CE-42D2-96AD-122C20ED3A99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pPr rtl="1"/>
          <a:endParaRPr lang="ar-IQ"/>
        </a:p>
      </dgm:t>
    </dgm:pt>
    <dgm:pt modelId="{BEE1139B-415F-471C-86E5-7F536874C75F}" type="pres">
      <dgm:prSet presAssocID="{35D44404-640D-4B54-93B7-318A3E21BB2F}" presName="circle1" presStyleLbl="node1" presStyleIdx="0" presStyleCnt="2"/>
      <dgm:spPr>
        <a:solidFill>
          <a:srgbClr val="0070C0"/>
        </a:solidFill>
      </dgm:spPr>
    </dgm:pt>
    <dgm:pt modelId="{325EC7F3-2E61-420F-84B3-DD0EFC1BF49C}" type="pres">
      <dgm:prSet presAssocID="{35D44404-640D-4B54-93B7-318A3E21BB2F}" presName="space" presStyleCnt="0"/>
      <dgm:spPr/>
    </dgm:pt>
    <dgm:pt modelId="{C6451F8F-E4E0-4D80-970C-B6910475AA4B}" type="pres">
      <dgm:prSet presAssocID="{35D44404-640D-4B54-93B7-318A3E21BB2F}" presName="rect1" presStyleLbl="alignAcc1" presStyleIdx="0" presStyleCnt="2" custScaleX="111305"/>
      <dgm:spPr/>
      <dgm:t>
        <a:bodyPr/>
        <a:lstStyle/>
        <a:p>
          <a:pPr rtl="1"/>
          <a:endParaRPr lang="ar-IQ"/>
        </a:p>
      </dgm:t>
    </dgm:pt>
    <dgm:pt modelId="{1BCAC7F2-7BE6-43F6-BE0C-9DD4AD9B0A53}" type="pres">
      <dgm:prSet presAssocID="{ECCA17E6-35CF-4083-84D6-3147FD1BCD54}" presName="vertSpace2" presStyleLbl="node1" presStyleIdx="0" presStyleCnt="2"/>
      <dgm:spPr/>
    </dgm:pt>
    <dgm:pt modelId="{B838D13D-EDE2-4EBD-8CD0-CC0243206882}" type="pres">
      <dgm:prSet presAssocID="{ECCA17E6-35CF-4083-84D6-3147FD1BCD54}" presName="circle2" presStyleLbl="node1" presStyleIdx="1" presStyleCnt="2"/>
      <dgm:spPr>
        <a:solidFill>
          <a:srgbClr val="92D050"/>
        </a:solidFill>
      </dgm:spPr>
    </dgm:pt>
    <dgm:pt modelId="{C2192841-EEE0-42ED-87E2-02971510F4D7}" type="pres">
      <dgm:prSet presAssocID="{ECCA17E6-35CF-4083-84D6-3147FD1BCD54}" presName="rect2" presStyleLbl="alignAcc1" presStyleIdx="1" presStyleCnt="2"/>
      <dgm:spPr/>
      <dgm:t>
        <a:bodyPr/>
        <a:lstStyle/>
        <a:p>
          <a:pPr rtl="1"/>
          <a:endParaRPr lang="ar-IQ"/>
        </a:p>
      </dgm:t>
    </dgm:pt>
    <dgm:pt modelId="{FBE7A7AA-B276-4839-8254-A822B181AE69}" type="pres">
      <dgm:prSet presAssocID="{35D44404-640D-4B54-93B7-318A3E21BB2F}" presName="rect1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208495CF-9512-44EF-91BB-6EAF33339176}" type="pres">
      <dgm:prSet presAssocID="{35D44404-640D-4B54-93B7-318A3E21BB2F}" presName="rect1ChTx" presStyleLbl="alignAcc1" presStyleIdx="1" presStyleCnt="2" custScaleX="106112" custScaleY="100000">
        <dgm:presLayoutVars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8F8DAFB3-9960-4C72-887B-6E8CFEBD9AB5}" type="pres">
      <dgm:prSet presAssocID="{ECCA17E6-35CF-4083-84D6-3147FD1BCD54}" presName="rect2ParTx" presStyleLbl="alignAcc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rtl="1"/>
          <a:endParaRPr lang="ar-IQ"/>
        </a:p>
      </dgm:t>
    </dgm:pt>
    <dgm:pt modelId="{11CBDFA8-552D-4FCC-90CC-A9E901B859E7}" type="pres">
      <dgm:prSet presAssocID="{ECCA17E6-35CF-4083-84D6-3147FD1BCD54}" presName="rect2ChTx" presStyleLbl="alignAcc1" presStyleIdx="1" presStyleCnt="2">
        <dgm:presLayoutVars>
          <dgm:bulletEnabled val="1"/>
        </dgm:presLayoutVars>
      </dgm:prSet>
      <dgm:spPr/>
    </dgm:pt>
  </dgm:ptLst>
  <dgm:cxnLst>
    <dgm:cxn modelId="{AFCD14C4-673C-4ED5-9D7A-3B724EE56345}" srcId="{28E80108-33CE-42D2-96AD-122C20ED3A99}" destId="{35D44404-640D-4B54-93B7-318A3E21BB2F}" srcOrd="0" destOrd="0" parTransId="{19C077C9-A2F4-457B-9D95-59C755CFCB45}" sibTransId="{D3E334D5-122E-4584-800E-D2BBD08356C6}"/>
    <dgm:cxn modelId="{7CADF011-818C-4CD3-A2D6-880BB9AABADC}" type="presOf" srcId="{DE4F0534-D2CB-412A-A7A4-3D71F5975323}" destId="{208495CF-9512-44EF-91BB-6EAF33339176}" srcOrd="0" destOrd="0" presId="urn:microsoft.com/office/officeart/2005/8/layout/target3"/>
    <dgm:cxn modelId="{80B3AB48-FEE5-4D82-8A1C-D1B598CF137D}" type="presOf" srcId="{35D44404-640D-4B54-93B7-318A3E21BB2F}" destId="{C6451F8F-E4E0-4D80-970C-B6910475AA4B}" srcOrd="0" destOrd="0" presId="urn:microsoft.com/office/officeart/2005/8/layout/target3"/>
    <dgm:cxn modelId="{41ED1F30-21C7-4FCE-94A8-ACEE71B555F6}" type="presOf" srcId="{ECCA17E6-35CF-4083-84D6-3147FD1BCD54}" destId="{C2192841-EEE0-42ED-87E2-02971510F4D7}" srcOrd="0" destOrd="0" presId="urn:microsoft.com/office/officeart/2005/8/layout/target3"/>
    <dgm:cxn modelId="{21148CC1-8791-4019-A66D-6C68D5F31F99}" srcId="{35D44404-640D-4B54-93B7-318A3E21BB2F}" destId="{DE4F0534-D2CB-412A-A7A4-3D71F5975323}" srcOrd="0" destOrd="0" parTransId="{9B825F35-5420-4444-B3DC-9A03A5B981D2}" sibTransId="{2957FD14-55D1-441C-963B-B708DF569DB6}"/>
    <dgm:cxn modelId="{ECD523E9-0A9E-42D0-A8A5-5849477BA222}" type="presOf" srcId="{28E80108-33CE-42D2-96AD-122C20ED3A99}" destId="{DB8544C3-BC7D-4D17-A231-EB8139D0506E}" srcOrd="0" destOrd="0" presId="urn:microsoft.com/office/officeart/2005/8/layout/target3"/>
    <dgm:cxn modelId="{27EAF7F5-7625-4625-A533-DCF60B14EB7A}" type="presOf" srcId="{35D44404-640D-4B54-93B7-318A3E21BB2F}" destId="{FBE7A7AA-B276-4839-8254-A822B181AE69}" srcOrd="1" destOrd="0" presId="urn:microsoft.com/office/officeart/2005/8/layout/target3"/>
    <dgm:cxn modelId="{B9EF8864-9C61-4351-B977-C0D8B823CE92}" srcId="{28E80108-33CE-42D2-96AD-122C20ED3A99}" destId="{ECCA17E6-35CF-4083-84D6-3147FD1BCD54}" srcOrd="1" destOrd="0" parTransId="{BA62ABC8-6866-4E2D-890A-506C10B54754}" sibTransId="{FCBD289A-F5C8-433F-A6E9-BBB7D7AC3C8D}"/>
    <dgm:cxn modelId="{9A305906-2BBE-4904-8FC4-F665402975CF}" type="presOf" srcId="{ECCA17E6-35CF-4083-84D6-3147FD1BCD54}" destId="{8F8DAFB3-9960-4C72-887B-6E8CFEBD9AB5}" srcOrd="1" destOrd="0" presId="urn:microsoft.com/office/officeart/2005/8/layout/target3"/>
    <dgm:cxn modelId="{CCCD1E3B-2964-4CA2-B5B0-D12E69F50060}" type="presParOf" srcId="{DB8544C3-BC7D-4D17-A231-EB8139D0506E}" destId="{BEE1139B-415F-471C-86E5-7F536874C75F}" srcOrd="0" destOrd="0" presId="urn:microsoft.com/office/officeart/2005/8/layout/target3"/>
    <dgm:cxn modelId="{7173721F-87AE-4158-9962-2896E7150778}" type="presParOf" srcId="{DB8544C3-BC7D-4D17-A231-EB8139D0506E}" destId="{325EC7F3-2E61-420F-84B3-DD0EFC1BF49C}" srcOrd="1" destOrd="0" presId="urn:microsoft.com/office/officeart/2005/8/layout/target3"/>
    <dgm:cxn modelId="{62227AA3-5D49-4B48-94AB-282618190921}" type="presParOf" srcId="{DB8544C3-BC7D-4D17-A231-EB8139D0506E}" destId="{C6451F8F-E4E0-4D80-970C-B6910475AA4B}" srcOrd="2" destOrd="0" presId="urn:microsoft.com/office/officeart/2005/8/layout/target3"/>
    <dgm:cxn modelId="{FD5DF25F-AC19-460E-A811-7B4837A354BD}" type="presParOf" srcId="{DB8544C3-BC7D-4D17-A231-EB8139D0506E}" destId="{1BCAC7F2-7BE6-43F6-BE0C-9DD4AD9B0A53}" srcOrd="3" destOrd="0" presId="urn:microsoft.com/office/officeart/2005/8/layout/target3"/>
    <dgm:cxn modelId="{E7D80ABF-91C7-48C4-904A-DF9E34588132}" type="presParOf" srcId="{DB8544C3-BC7D-4D17-A231-EB8139D0506E}" destId="{B838D13D-EDE2-4EBD-8CD0-CC0243206882}" srcOrd="4" destOrd="0" presId="urn:microsoft.com/office/officeart/2005/8/layout/target3"/>
    <dgm:cxn modelId="{4C30BF8D-02D9-4676-B275-3A239F8EE208}" type="presParOf" srcId="{DB8544C3-BC7D-4D17-A231-EB8139D0506E}" destId="{C2192841-EEE0-42ED-87E2-02971510F4D7}" srcOrd="5" destOrd="0" presId="urn:microsoft.com/office/officeart/2005/8/layout/target3"/>
    <dgm:cxn modelId="{BCC730FA-339D-423A-95A2-6B6BC99BC07A}" type="presParOf" srcId="{DB8544C3-BC7D-4D17-A231-EB8139D0506E}" destId="{FBE7A7AA-B276-4839-8254-A822B181AE69}" srcOrd="6" destOrd="0" presId="urn:microsoft.com/office/officeart/2005/8/layout/target3"/>
    <dgm:cxn modelId="{38CE5F12-7013-452B-9B56-624DAE1E92B9}" type="presParOf" srcId="{DB8544C3-BC7D-4D17-A231-EB8139D0506E}" destId="{208495CF-9512-44EF-91BB-6EAF33339176}" srcOrd="7" destOrd="0" presId="urn:microsoft.com/office/officeart/2005/8/layout/target3"/>
    <dgm:cxn modelId="{FFB3B90B-0408-4F23-9608-D984480245F6}" type="presParOf" srcId="{DB8544C3-BC7D-4D17-A231-EB8139D0506E}" destId="{8F8DAFB3-9960-4C72-887B-6E8CFEBD9AB5}" srcOrd="8" destOrd="0" presId="urn:microsoft.com/office/officeart/2005/8/layout/target3"/>
    <dgm:cxn modelId="{D194D655-6E8E-4E8E-9627-92235064DF81}" type="presParOf" srcId="{DB8544C3-BC7D-4D17-A231-EB8139D0506E}" destId="{11CBDFA8-552D-4FCC-90CC-A9E901B859E7}" srcOrd="9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FB1B36B-3B9B-4161-ADBE-0661042D2DC3}">
      <dsp:nvSpPr>
        <dsp:cNvPr id="0" name=""/>
        <dsp:cNvSpPr/>
      </dsp:nvSpPr>
      <dsp:spPr>
        <a:xfrm>
          <a:off x="0" y="326903"/>
          <a:ext cx="8507288" cy="3915564"/>
        </a:xfrm>
        <a:prstGeom prst="chevron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73660" tIns="36830" rIns="0" bIns="36830" numCol="1" spcCol="1270" anchor="ctr" anchorCtr="0">
          <a:noAutofit/>
        </a:bodyPr>
        <a:lstStyle/>
        <a:p>
          <a:pPr lvl="0" algn="ctr" defTabSz="25781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5800" b="1" kern="1200" dirty="0" smtClean="0">
              <a:solidFill>
                <a:schemeClr val="bg1"/>
              </a:solidFill>
            </a:rPr>
            <a:t>تعتبر نظرية ديفيد اوزبل في التعلم ذي المعنى من ابرز النظريات المعرفية الادراكية </a:t>
          </a:r>
          <a:endParaRPr lang="ar-IQ" sz="5800" kern="1200" dirty="0">
            <a:solidFill>
              <a:schemeClr val="bg1"/>
            </a:solidFill>
          </a:endParaRPr>
        </a:p>
      </dsp:txBody>
      <dsp:txXfrm>
        <a:off x="1957782" y="326903"/>
        <a:ext cx="4591724" cy="391556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E1139B-415F-471C-86E5-7F536874C75F}">
      <dsp:nvSpPr>
        <dsp:cNvPr id="0" name=""/>
        <dsp:cNvSpPr/>
      </dsp:nvSpPr>
      <dsp:spPr>
        <a:xfrm>
          <a:off x="-179644" y="0"/>
          <a:ext cx="4713387" cy="4713387"/>
        </a:xfrm>
        <a:prstGeom prst="pie">
          <a:avLst>
            <a:gd name="adj1" fmla="val 5400000"/>
            <a:gd name="adj2" fmla="val 16200000"/>
          </a:avLst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6451F8F-E4E0-4D80-970C-B6910475AA4B}">
      <dsp:nvSpPr>
        <dsp:cNvPr id="0" name=""/>
        <dsp:cNvSpPr/>
      </dsp:nvSpPr>
      <dsp:spPr>
        <a:xfrm>
          <a:off x="1817760" y="0"/>
          <a:ext cx="7074851" cy="4713387"/>
        </a:xfrm>
        <a:prstGeom prst="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2800" b="1" kern="1200" dirty="0" smtClean="0">
              <a:solidFill>
                <a:srgbClr val="0070C0"/>
              </a:solidFill>
            </a:rPr>
            <a:t>اولاً</a:t>
          </a:r>
          <a:r>
            <a:rPr lang="ar-IQ" sz="2800" b="1" kern="1200" dirty="0" smtClean="0"/>
            <a:t> : يبني المتعلم معرفته اعتماداً على خبرته ولا يستقبلها بصورة سلبية .</a:t>
          </a:r>
          <a:endParaRPr lang="ar-IQ" sz="2800" kern="1200" dirty="0"/>
        </a:p>
      </dsp:txBody>
      <dsp:txXfrm>
        <a:off x="1817760" y="0"/>
        <a:ext cx="3537425" cy="2238858"/>
      </dsp:txXfrm>
    </dsp:sp>
    <dsp:sp modelId="{B838D13D-EDE2-4EBD-8CD0-CC0243206882}">
      <dsp:nvSpPr>
        <dsp:cNvPr id="0" name=""/>
        <dsp:cNvSpPr/>
      </dsp:nvSpPr>
      <dsp:spPr>
        <a:xfrm>
          <a:off x="1057619" y="2238858"/>
          <a:ext cx="2238858" cy="2238858"/>
        </a:xfrm>
        <a:prstGeom prst="pie">
          <a:avLst>
            <a:gd name="adj1" fmla="val 5400000"/>
            <a:gd name="adj2" fmla="val 162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2192841-EEE0-42ED-87E2-02971510F4D7}">
      <dsp:nvSpPr>
        <dsp:cNvPr id="0" name=""/>
        <dsp:cNvSpPr/>
      </dsp:nvSpPr>
      <dsp:spPr>
        <a:xfrm>
          <a:off x="2177049" y="2238858"/>
          <a:ext cx="6356274" cy="2238858"/>
        </a:xfrm>
        <a:prstGeom prst="rect">
          <a:avLst/>
        </a:prstGeom>
        <a:solidFill>
          <a:srgbClr val="00B0F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 rtl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ar-IQ" sz="3300" b="1" kern="1200" smtClean="0"/>
            <a:t>فان المعنى يتشكل في داخل عقل المتعلم نتيجة لتفاعل حواسه مع العالم الخارجي .</a:t>
          </a:r>
          <a:endParaRPr lang="ar-IQ" sz="3300" kern="1200"/>
        </a:p>
      </dsp:txBody>
      <dsp:txXfrm>
        <a:off x="2177049" y="2238858"/>
        <a:ext cx="3178137" cy="2238858"/>
      </dsp:txXfrm>
    </dsp:sp>
    <dsp:sp modelId="{208495CF-9512-44EF-91BB-6EAF33339176}">
      <dsp:nvSpPr>
        <dsp:cNvPr id="0" name=""/>
        <dsp:cNvSpPr/>
      </dsp:nvSpPr>
      <dsp:spPr>
        <a:xfrm>
          <a:off x="5258062" y="0"/>
          <a:ext cx="3372384" cy="2238858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228600" lvl="1" indent="-228600" algn="r" defTabSz="1066800" rtl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ar-IQ" sz="2400" b="1" kern="1200" dirty="0" smtClean="0"/>
            <a:t>يبني المتعلم  المعرفة ذاتياً عن طريق جهازه المعرفي لان المعرقة متجذرة في عقل المتعلم لا تنقل الى من المتعلم عن طريق المعلم .</a:t>
          </a:r>
          <a:endParaRPr lang="ar-IQ" sz="2400" kern="1200" dirty="0"/>
        </a:p>
      </dsp:txBody>
      <dsp:txXfrm>
        <a:off x="5258062" y="0"/>
        <a:ext cx="3372384" cy="22388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9704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0036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5035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8364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18535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50322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054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73384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7716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15965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 dirty="0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7518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22/02/1447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ar-SA" dirty="0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120388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196753"/>
            <a:ext cx="7772400" cy="4464495"/>
          </a:xfrm>
        </p:spPr>
        <p:txBody>
          <a:bodyPr>
            <a:normAutofit/>
          </a:bodyPr>
          <a:lstStyle/>
          <a:p>
            <a:r>
              <a:rPr lang="ar-IQ" sz="7200" b="1" dirty="0" smtClean="0">
                <a:solidFill>
                  <a:srgbClr val="FF0000"/>
                </a:solidFill>
              </a:rPr>
              <a:t>التعلم </a:t>
            </a:r>
            <a:r>
              <a:rPr lang="ar-IQ" sz="7200" b="1" dirty="0" smtClean="0">
                <a:solidFill>
                  <a:srgbClr val="FFFF00"/>
                </a:solidFill>
              </a:rPr>
              <a:t>ذو</a:t>
            </a:r>
            <a:r>
              <a:rPr lang="ar-IQ" sz="7200" b="1" dirty="0" smtClean="0">
                <a:solidFill>
                  <a:srgbClr val="FF0000"/>
                </a:solidFill>
              </a:rPr>
              <a:t> </a:t>
            </a:r>
            <a:r>
              <a:rPr lang="ar-IQ" sz="7200" b="1" dirty="0" smtClean="0">
                <a:solidFill>
                  <a:srgbClr val="FF0000"/>
                </a:solidFill>
              </a:rPr>
              <a:t>المعنى</a:t>
            </a:r>
            <a:br>
              <a:rPr lang="ar-IQ" sz="7200" b="1" dirty="0" smtClean="0">
                <a:solidFill>
                  <a:srgbClr val="FF0000"/>
                </a:solidFill>
              </a:rPr>
            </a:br>
            <a:r>
              <a:rPr lang="ar-IQ" sz="7200" b="1" dirty="0">
                <a:solidFill>
                  <a:srgbClr val="FF0000"/>
                </a:solidFill>
              </a:rPr>
              <a:t/>
            </a:r>
            <a:br>
              <a:rPr lang="ar-IQ" sz="7200" b="1" dirty="0">
                <a:solidFill>
                  <a:srgbClr val="FF0000"/>
                </a:solidFill>
              </a:rPr>
            </a:br>
            <a:r>
              <a:rPr lang="ar-IQ" sz="3600" b="1" dirty="0" smtClean="0">
                <a:solidFill>
                  <a:srgbClr val="FF0000"/>
                </a:solidFill>
              </a:rPr>
              <a:t>اعداد </a:t>
            </a:r>
            <a:br>
              <a:rPr lang="ar-IQ" sz="3600" b="1" dirty="0" smtClean="0">
                <a:solidFill>
                  <a:srgbClr val="FF0000"/>
                </a:solidFill>
              </a:rPr>
            </a:br>
            <a:r>
              <a:rPr lang="ar-IQ" sz="3600" b="1" dirty="0" err="1" smtClean="0">
                <a:solidFill>
                  <a:srgbClr val="FF0000"/>
                </a:solidFill>
              </a:rPr>
              <a:t>أ.د</a:t>
            </a:r>
            <a:r>
              <a:rPr lang="ar-IQ" sz="3600" b="1" dirty="0" smtClean="0">
                <a:solidFill>
                  <a:srgbClr val="FF0000"/>
                </a:solidFill>
              </a:rPr>
              <a:t> محمد رحيم الاسدي</a:t>
            </a:r>
            <a:endParaRPr lang="ar-IQ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5558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435280" cy="1143000"/>
          </a:xfrm>
        </p:spPr>
        <p:txBody>
          <a:bodyPr>
            <a:normAutofit/>
          </a:bodyPr>
          <a:lstStyle/>
          <a:p>
            <a:pPr lvl="0">
              <a:spcBef>
                <a:spcPct val="20000"/>
              </a:spcBef>
            </a:pPr>
            <a:r>
              <a:rPr lang="ar-IQ" sz="4800" b="1" dirty="0" smtClean="0">
                <a:solidFill>
                  <a:srgbClr val="FF0000"/>
                </a:solidFill>
              </a:rPr>
              <a:t>الاساس العلمي </a:t>
            </a:r>
            <a:r>
              <a:rPr lang="ar-IQ" sz="2000" b="1" dirty="0" smtClean="0">
                <a:solidFill>
                  <a:srgbClr val="FF0000"/>
                </a:solidFill>
                <a:ea typeface="+mn-ea"/>
                <a:cs typeface="Arial"/>
              </a:rPr>
              <a:t>(( </a:t>
            </a:r>
            <a:r>
              <a:rPr lang="ar-IQ" sz="4000" b="1" dirty="0" err="1" smtClean="0">
                <a:solidFill>
                  <a:srgbClr val="FF0000"/>
                </a:solidFill>
                <a:ea typeface="+mn-ea"/>
                <a:cs typeface="Arial"/>
              </a:rPr>
              <a:t>الأبستمولوجي</a:t>
            </a:r>
            <a:r>
              <a:rPr lang="ar-IQ" sz="4000" b="1" dirty="0" smtClean="0">
                <a:solidFill>
                  <a:srgbClr val="FF0000"/>
                </a:solidFill>
                <a:ea typeface="+mn-ea"/>
                <a:cs typeface="Arial"/>
              </a:rPr>
              <a:t> </a:t>
            </a:r>
            <a:r>
              <a:rPr lang="ar-IQ" sz="1800" b="1" dirty="0" smtClean="0">
                <a:solidFill>
                  <a:srgbClr val="FF0000"/>
                </a:solidFill>
                <a:ea typeface="+mn-ea"/>
                <a:cs typeface="Arial"/>
              </a:rPr>
              <a:t>))</a:t>
            </a:r>
            <a:endParaRPr lang="ar-IQ" sz="2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708996"/>
              </p:ext>
            </p:extLst>
          </p:nvPr>
        </p:nvGraphicFramePr>
        <p:xfrm>
          <a:off x="179512" y="1556792"/>
          <a:ext cx="8507288" cy="456937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927006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r"/>
            <a:r>
              <a:rPr lang="ar-IQ" sz="5400" b="1" dirty="0" smtClean="0">
                <a:solidFill>
                  <a:srgbClr val="FF0000"/>
                </a:solidFill>
              </a:rPr>
              <a:t>تصور النظرية للتعلم ذو المعنى </a:t>
            </a:r>
            <a:endParaRPr lang="ar-IQ" sz="5400" b="1" dirty="0">
              <a:solidFill>
                <a:srgbClr val="FF0000"/>
              </a:solidFill>
            </a:endParaRPr>
          </a:p>
        </p:txBody>
      </p:sp>
      <p:graphicFrame>
        <p:nvGraphicFramePr>
          <p:cNvPr id="4" name="عنصر نائب للمحتوى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1410008"/>
              </p:ext>
            </p:extLst>
          </p:nvPr>
        </p:nvGraphicFramePr>
        <p:xfrm>
          <a:off x="251520" y="1412776"/>
          <a:ext cx="8712968" cy="47133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38851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r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عرض على الشاشة (3:4)‏</PresentationFormat>
  <Paragraphs>7</Paragraphs>
  <Slides>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4" baseType="lpstr">
      <vt:lpstr>1_سمة Office</vt:lpstr>
      <vt:lpstr>التعلم ذو المعنى  اعداد  أ.د محمد رحيم الاسدي</vt:lpstr>
      <vt:lpstr>الاساس العلمي (( الأبستمولوجي ))</vt:lpstr>
      <vt:lpstr>تصور النظرية للتعلم ذو المعنى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التعلم ذو المعنى  اعداد  أ.د محمد رحيم الاسدي</dc:title>
  <dc:creator>hp</dc:creator>
  <cp:lastModifiedBy>Maher</cp:lastModifiedBy>
  <cp:revision>1</cp:revision>
  <dcterms:created xsi:type="dcterms:W3CDTF">2025-08-16T11:10:40Z</dcterms:created>
  <dcterms:modified xsi:type="dcterms:W3CDTF">2025-08-16T11:11:37Z</dcterms:modified>
</cp:coreProperties>
</file>