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81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0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27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88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03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2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2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69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2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91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862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ar-IQ" sz="6600" dirty="0" smtClean="0">
                <a:solidFill>
                  <a:srgbClr val="FF0000"/>
                </a:solidFill>
              </a:rPr>
              <a:t/>
            </a:r>
            <a:br>
              <a:rPr lang="ar-IQ" sz="6600" dirty="0" smtClean="0">
                <a:solidFill>
                  <a:srgbClr val="FF0000"/>
                </a:solidFill>
              </a:rPr>
            </a:br>
            <a:r>
              <a:rPr lang="ar-IQ" sz="6600" dirty="0" smtClean="0">
                <a:solidFill>
                  <a:srgbClr val="FF0000"/>
                </a:solidFill>
              </a:rPr>
              <a:t>التعلم المنظم الذاتي</a:t>
            </a:r>
            <a:endParaRPr lang="ar-IQ" sz="66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87624" y="3284984"/>
            <a:ext cx="6400800" cy="2160240"/>
          </a:xfrm>
        </p:spPr>
        <p:txBody>
          <a:bodyPr>
            <a:normAutofit/>
          </a:bodyPr>
          <a:lstStyle/>
          <a:p>
            <a:r>
              <a:rPr lang="ar-IQ" sz="5400" dirty="0" smtClean="0">
                <a:solidFill>
                  <a:srgbClr val="FFC000"/>
                </a:solidFill>
              </a:rPr>
              <a:t>اعداد</a:t>
            </a:r>
            <a:r>
              <a:rPr lang="ar-IQ" sz="4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ar-IQ" sz="4400" dirty="0" err="1" smtClean="0">
                <a:solidFill>
                  <a:srgbClr val="FFFF00"/>
                </a:solidFill>
              </a:rPr>
              <a:t>أ.د</a:t>
            </a:r>
            <a:r>
              <a:rPr lang="ar-IQ" sz="4400" dirty="0" smtClean="0">
                <a:solidFill>
                  <a:srgbClr val="FFFF00"/>
                </a:solidFill>
              </a:rPr>
              <a:t> محمد رحيم غاوي الاسدي</a:t>
            </a:r>
            <a:endParaRPr lang="ar-IQ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0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6000" b="1" dirty="0" smtClean="0">
                <a:solidFill>
                  <a:srgbClr val="FF0000"/>
                </a:solidFill>
              </a:rPr>
              <a:t>الاساس العلمي</a:t>
            </a:r>
            <a:endParaRPr lang="ar-IQ" sz="6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IQ" sz="4000" b="1" dirty="0" smtClean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ar-IQ" sz="4000" b="1" dirty="0" smtClean="0">
                <a:latin typeface="Times New Roman"/>
                <a:ea typeface="Times New Roman"/>
              </a:rPr>
              <a:t>نظرية </a:t>
            </a:r>
            <a:r>
              <a:rPr lang="ar-IQ" sz="4000" b="1" dirty="0">
                <a:latin typeface="Times New Roman"/>
                <a:ea typeface="Times New Roman"/>
              </a:rPr>
              <a:t>التعلم </a:t>
            </a:r>
            <a:r>
              <a:rPr lang="ar-IQ" sz="4000" b="1" dirty="0" smtClean="0">
                <a:latin typeface="Times New Roman"/>
                <a:ea typeface="Times New Roman"/>
              </a:rPr>
              <a:t>الاجتماعي </a:t>
            </a:r>
          </a:p>
          <a:p>
            <a:pPr marL="0" indent="0" algn="ctr">
              <a:buNone/>
            </a:pPr>
            <a:endParaRPr lang="ar-IQ" sz="4000" b="1" dirty="0">
              <a:latin typeface="Times New Roman"/>
              <a:ea typeface="Times New Roman"/>
            </a:endParaRPr>
          </a:p>
          <a:p>
            <a:pPr marL="0" lvl="0" indent="0" algn="ctr">
              <a:buNone/>
            </a:pPr>
            <a:r>
              <a:rPr lang="ar-IQ" sz="5400" dirty="0">
                <a:solidFill>
                  <a:srgbClr val="FFFF00"/>
                </a:solidFill>
                <a:latin typeface="Arial"/>
              </a:rPr>
              <a:t>ألبرت </a:t>
            </a:r>
            <a:r>
              <a:rPr lang="ar-IQ" sz="5400" dirty="0" err="1">
                <a:solidFill>
                  <a:srgbClr val="FFFF00"/>
                </a:solidFill>
                <a:latin typeface="Arial"/>
              </a:rPr>
              <a:t>باندورا</a:t>
            </a:r>
            <a:r>
              <a:rPr lang="ar-IQ" sz="5400" dirty="0">
                <a:solidFill>
                  <a:srgbClr val="FFFF00"/>
                </a:solidFill>
                <a:latin typeface="Arial"/>
              </a:rPr>
              <a:t> </a:t>
            </a:r>
          </a:p>
          <a:p>
            <a:pPr marL="0" indent="0" algn="ctr">
              <a:buNone/>
            </a:pPr>
            <a:endParaRPr lang="en-US" sz="3600" dirty="0">
              <a:latin typeface="Times New Roman"/>
              <a:ea typeface="Times New Roman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685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إن نظرية التعلم الاجتماعي عند </a:t>
            </a:r>
            <a:r>
              <a:rPr lang="ar-SA" sz="4400" b="1" dirty="0" err="1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باندورا</a:t>
            </a:r>
            <a:r>
              <a:rPr lang="ar-SA" sz="4400" b="1" dirty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 ما هي إلا نوع من المزج </a:t>
            </a:r>
            <a:r>
              <a:rPr lang="ar-SA" sz="4400" b="1" dirty="0" smtClean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والتألف </a:t>
            </a:r>
            <a:r>
              <a:rPr lang="ar-SA" sz="4400" b="1" dirty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بين نظرية </a:t>
            </a:r>
            <a:r>
              <a:rPr lang="ar-SA" sz="4400" b="1" dirty="0">
                <a:solidFill>
                  <a:srgbClr val="FF0000"/>
                </a:solidFill>
                <a:latin typeface="Cambria"/>
                <a:ea typeface="Times New Roman"/>
                <a:cs typeface="Simplified Arabic"/>
              </a:rPr>
              <a:t>التعزيز السلوكية </a:t>
            </a:r>
            <a:r>
              <a:rPr lang="ar-SA" sz="4400" b="1" dirty="0" smtClean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و</a:t>
            </a:r>
            <a:r>
              <a:rPr lang="ar-IQ" sz="4400" b="1" dirty="0" smtClean="0">
                <a:solidFill>
                  <a:srgbClr val="92D050"/>
                </a:solidFill>
                <a:latin typeface="Cambria"/>
                <a:ea typeface="Times New Roman"/>
                <a:cs typeface="Simplified Arabic"/>
              </a:rPr>
              <a:t> </a:t>
            </a:r>
            <a:r>
              <a:rPr lang="ar-SA" sz="4400" b="1" dirty="0" smtClean="0">
                <a:solidFill>
                  <a:srgbClr val="FF0000"/>
                </a:solidFill>
                <a:latin typeface="Cambria"/>
                <a:ea typeface="Times New Roman"/>
                <a:cs typeface="Simplified Arabic"/>
              </a:rPr>
              <a:t>علم </a:t>
            </a:r>
            <a:r>
              <a:rPr lang="ar-SA" sz="4400" b="1" dirty="0">
                <a:solidFill>
                  <a:srgbClr val="FF0000"/>
                </a:solidFill>
                <a:latin typeface="Cambria"/>
                <a:ea typeface="Times New Roman"/>
                <a:cs typeface="Simplified Arabic"/>
              </a:rPr>
              <a:t>النفس المعرفي الغرضي</a:t>
            </a:r>
            <a:endParaRPr lang="ar-IQ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6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عرض على الشاشة (3:4)‏</PresentationFormat>
  <Paragraphs>9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1_سمة Office</vt:lpstr>
      <vt:lpstr> التعلم المنظم الذاتي</vt:lpstr>
      <vt:lpstr>الاساس العلمي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التعلم المنظم الذاتي</dc:title>
  <dc:creator>hp</dc:creator>
  <cp:lastModifiedBy>Maher</cp:lastModifiedBy>
  <cp:revision>1</cp:revision>
  <dcterms:created xsi:type="dcterms:W3CDTF">2025-08-16T10:49:43Z</dcterms:created>
  <dcterms:modified xsi:type="dcterms:W3CDTF">2025-08-16T10:49:58Z</dcterms:modified>
</cp:coreProperties>
</file>