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60" r:id="rId1"/>
  </p:sldMasterIdLst>
  <p:sldIdLst>
    <p:sldId id="257" r:id="rId2"/>
    <p:sldId id="258" r:id="rId3"/>
    <p:sldId id="259" r:id="rId4"/>
    <p:sldId id="260" r:id="rId5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110" d="100"/>
          <a:sy n="110" d="100"/>
        </p:scale>
        <p:origin x="-1692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AE44A64-4BD2-48AF-97EC-92B0A6F351CD}" type="doc">
      <dgm:prSet loTypeId="urn:microsoft.com/office/officeart/2005/8/layout/lProcess3" loCatId="process" qsTypeId="urn:microsoft.com/office/officeart/2005/8/quickstyle/simple1" qsCatId="simple" csTypeId="urn:microsoft.com/office/officeart/2005/8/colors/accent0_3" csCatId="mainScheme" phldr="1"/>
      <dgm:spPr/>
      <dgm:t>
        <a:bodyPr/>
        <a:lstStyle/>
        <a:p>
          <a:pPr rtl="1"/>
          <a:endParaRPr lang="ar-IQ"/>
        </a:p>
      </dgm:t>
    </dgm:pt>
    <dgm:pt modelId="{B59A675E-0F95-4C75-9FB4-08CFE8AF499D}">
      <dgm:prSet custT="1"/>
      <dgm:spPr/>
      <dgm:t>
        <a:bodyPr/>
        <a:lstStyle/>
        <a:p>
          <a:pPr rtl="1"/>
          <a:r>
            <a:rPr lang="ar-IQ" sz="2400" b="1" dirty="0" smtClean="0">
              <a:solidFill>
                <a:srgbClr val="92D050"/>
              </a:solidFill>
            </a:rPr>
            <a:t>التعلم عملية داخلية تتضمن :-</a:t>
          </a:r>
          <a:br>
            <a:rPr lang="ar-IQ" sz="2400" b="1" dirty="0" smtClean="0">
              <a:solidFill>
                <a:srgbClr val="92D050"/>
              </a:solidFill>
            </a:rPr>
          </a:br>
          <a:r>
            <a:rPr lang="ar-IQ" sz="2400" b="1" dirty="0" smtClean="0">
              <a:solidFill>
                <a:srgbClr val="92D050"/>
              </a:solidFill>
            </a:rPr>
            <a:t>- الذاكرة .</a:t>
          </a:r>
          <a:br>
            <a:rPr lang="ar-IQ" sz="2400" b="1" dirty="0" smtClean="0">
              <a:solidFill>
                <a:srgbClr val="92D050"/>
              </a:solidFill>
            </a:rPr>
          </a:br>
          <a:r>
            <a:rPr lang="ar-IQ" sz="2400" b="1" dirty="0" smtClean="0">
              <a:solidFill>
                <a:srgbClr val="92D050"/>
              </a:solidFill>
            </a:rPr>
            <a:t>- التفكير .</a:t>
          </a:r>
          <a:br>
            <a:rPr lang="ar-IQ" sz="2400" b="1" dirty="0" smtClean="0">
              <a:solidFill>
                <a:srgbClr val="92D050"/>
              </a:solidFill>
            </a:rPr>
          </a:br>
          <a:r>
            <a:rPr lang="ar-IQ" sz="2400" b="1" dirty="0" smtClean="0">
              <a:solidFill>
                <a:srgbClr val="92D050"/>
              </a:solidFill>
            </a:rPr>
            <a:t>- الانعكاس .</a:t>
          </a:r>
          <a:br>
            <a:rPr lang="ar-IQ" sz="2400" b="1" dirty="0" smtClean="0">
              <a:solidFill>
                <a:srgbClr val="92D050"/>
              </a:solidFill>
            </a:rPr>
          </a:br>
          <a:r>
            <a:rPr lang="ar-IQ" sz="2400" b="1" dirty="0" smtClean="0">
              <a:solidFill>
                <a:srgbClr val="92D050"/>
              </a:solidFill>
            </a:rPr>
            <a:t>- التجريد .</a:t>
          </a:r>
          <a:br>
            <a:rPr lang="ar-IQ" sz="2400" b="1" dirty="0" smtClean="0">
              <a:solidFill>
                <a:srgbClr val="92D050"/>
              </a:solidFill>
            </a:rPr>
          </a:br>
          <a:r>
            <a:rPr lang="ar-IQ" sz="2400" b="1" dirty="0" smtClean="0">
              <a:solidFill>
                <a:srgbClr val="92D050"/>
              </a:solidFill>
            </a:rPr>
            <a:t>- الدافعية .</a:t>
          </a:r>
          <a:br>
            <a:rPr lang="ar-IQ" sz="2400" b="1" dirty="0" smtClean="0">
              <a:solidFill>
                <a:srgbClr val="92D050"/>
              </a:solidFill>
            </a:rPr>
          </a:br>
          <a:r>
            <a:rPr lang="ar-IQ" sz="2400" b="1" dirty="0" smtClean="0">
              <a:solidFill>
                <a:srgbClr val="92D050"/>
              </a:solidFill>
            </a:rPr>
            <a:t>- ما وراء المعرفة .</a:t>
          </a:r>
          <a:br>
            <a:rPr lang="ar-IQ" sz="2400" b="1" dirty="0" smtClean="0">
              <a:solidFill>
                <a:srgbClr val="92D050"/>
              </a:solidFill>
            </a:rPr>
          </a:br>
          <a:r>
            <a:rPr lang="ar-IQ" sz="2400" b="1" dirty="0" smtClean="0">
              <a:solidFill>
                <a:srgbClr val="92D050"/>
              </a:solidFill>
            </a:rPr>
            <a:t>- معالجة المعلومات .</a:t>
          </a:r>
          <a:endParaRPr lang="ar-IQ" sz="2400" dirty="0">
            <a:solidFill>
              <a:srgbClr val="92D050"/>
            </a:solidFill>
          </a:endParaRPr>
        </a:p>
      </dgm:t>
    </dgm:pt>
    <dgm:pt modelId="{ABF49E53-493E-4E87-AC8B-234A098FE8C3}" type="parTrans" cxnId="{240EAA77-55FF-450F-B54A-43F45857F396}">
      <dgm:prSet/>
      <dgm:spPr/>
      <dgm:t>
        <a:bodyPr/>
        <a:lstStyle/>
        <a:p>
          <a:pPr rtl="1"/>
          <a:endParaRPr lang="ar-IQ"/>
        </a:p>
      </dgm:t>
    </dgm:pt>
    <dgm:pt modelId="{082B7EBB-ECB1-40DC-BA34-34B3F70799AB}" type="sibTrans" cxnId="{240EAA77-55FF-450F-B54A-43F45857F396}">
      <dgm:prSet/>
      <dgm:spPr/>
      <dgm:t>
        <a:bodyPr/>
        <a:lstStyle/>
        <a:p>
          <a:pPr rtl="1"/>
          <a:endParaRPr lang="ar-IQ"/>
        </a:p>
      </dgm:t>
    </dgm:pt>
    <dgm:pt modelId="{53141737-CC1F-4ACA-B6DB-C15961958DF3}">
      <dgm:prSet custT="1"/>
      <dgm:spPr/>
      <dgm:t>
        <a:bodyPr/>
        <a:lstStyle/>
        <a:p>
          <a:pPr rtl="1"/>
          <a:r>
            <a:rPr lang="ar-IQ" sz="2800" b="1" dirty="0" smtClean="0">
              <a:solidFill>
                <a:srgbClr val="92D050"/>
              </a:solidFill>
            </a:rPr>
            <a:t>حيث يتم استقبال المعلومات عبر الحواس المختلفة ، وتحويلها إلى الذاكرة قصيرة المدى وطويلة المدى عبر العمليات المعرفية .</a:t>
          </a:r>
          <a:endParaRPr lang="ar-IQ" sz="2800" dirty="0">
            <a:solidFill>
              <a:srgbClr val="92D050"/>
            </a:solidFill>
          </a:endParaRPr>
        </a:p>
      </dgm:t>
    </dgm:pt>
    <dgm:pt modelId="{8195162F-1785-43A6-A20E-027794D5BE8B}" type="parTrans" cxnId="{404A1DAC-64D8-4D95-B2B5-5FE913A0134D}">
      <dgm:prSet/>
      <dgm:spPr/>
      <dgm:t>
        <a:bodyPr/>
        <a:lstStyle/>
        <a:p>
          <a:pPr rtl="1"/>
          <a:endParaRPr lang="ar-IQ"/>
        </a:p>
      </dgm:t>
    </dgm:pt>
    <dgm:pt modelId="{34383D0B-529B-4E0E-A1B1-EA050282063D}" type="sibTrans" cxnId="{404A1DAC-64D8-4D95-B2B5-5FE913A0134D}">
      <dgm:prSet/>
      <dgm:spPr/>
      <dgm:t>
        <a:bodyPr/>
        <a:lstStyle/>
        <a:p>
          <a:pPr rtl="1"/>
          <a:endParaRPr lang="ar-IQ"/>
        </a:p>
      </dgm:t>
    </dgm:pt>
    <dgm:pt modelId="{2716D57E-D6D9-4E5E-A123-5FAA48EFC354}" type="pres">
      <dgm:prSet presAssocID="{AAE44A64-4BD2-48AF-97EC-92B0A6F351CD}" presName="Name0" presStyleCnt="0">
        <dgm:presLayoutVars>
          <dgm:chPref val="3"/>
          <dgm:dir/>
          <dgm:animLvl val="lvl"/>
          <dgm:resizeHandles/>
        </dgm:presLayoutVars>
      </dgm:prSet>
      <dgm:spPr/>
      <dgm:t>
        <a:bodyPr/>
        <a:lstStyle/>
        <a:p>
          <a:pPr rtl="1"/>
          <a:endParaRPr lang="ar-IQ"/>
        </a:p>
      </dgm:t>
    </dgm:pt>
    <dgm:pt modelId="{883AE93D-2CBB-4CFA-937F-DAE20CBBF428}" type="pres">
      <dgm:prSet presAssocID="{B59A675E-0F95-4C75-9FB4-08CFE8AF499D}" presName="horFlow" presStyleCnt="0"/>
      <dgm:spPr/>
    </dgm:pt>
    <dgm:pt modelId="{5C5C94D7-B416-4319-950D-62CA88E971C7}" type="pres">
      <dgm:prSet presAssocID="{B59A675E-0F95-4C75-9FB4-08CFE8AF499D}" presName="bigChev" presStyleLbl="node1" presStyleIdx="0" presStyleCnt="2" custScaleX="124346" custScaleY="133360"/>
      <dgm:spPr/>
      <dgm:t>
        <a:bodyPr/>
        <a:lstStyle/>
        <a:p>
          <a:pPr rtl="1"/>
          <a:endParaRPr lang="ar-IQ"/>
        </a:p>
      </dgm:t>
    </dgm:pt>
    <dgm:pt modelId="{CD31D310-AA1E-44D6-8CD4-545A1B860BEE}" type="pres">
      <dgm:prSet presAssocID="{B59A675E-0F95-4C75-9FB4-08CFE8AF499D}" presName="vSp" presStyleCnt="0"/>
      <dgm:spPr/>
    </dgm:pt>
    <dgm:pt modelId="{B8FAC137-3ED6-41AE-BCC0-C760860751F4}" type="pres">
      <dgm:prSet presAssocID="{53141737-CC1F-4ACA-B6DB-C15961958DF3}" presName="horFlow" presStyleCnt="0"/>
      <dgm:spPr/>
    </dgm:pt>
    <dgm:pt modelId="{254659A7-0BC1-4D32-8976-B39B143472A2}" type="pres">
      <dgm:prSet presAssocID="{53141737-CC1F-4ACA-B6DB-C15961958DF3}" presName="bigChev" presStyleLbl="node1" presStyleIdx="1" presStyleCnt="2" custScaleX="120234" custScaleY="116645"/>
      <dgm:spPr/>
      <dgm:t>
        <a:bodyPr/>
        <a:lstStyle/>
        <a:p>
          <a:pPr rtl="1"/>
          <a:endParaRPr lang="ar-IQ"/>
        </a:p>
      </dgm:t>
    </dgm:pt>
  </dgm:ptLst>
  <dgm:cxnLst>
    <dgm:cxn modelId="{11332403-9A1B-46E0-BA41-622BD1415155}" type="presOf" srcId="{53141737-CC1F-4ACA-B6DB-C15961958DF3}" destId="{254659A7-0BC1-4D32-8976-B39B143472A2}" srcOrd="0" destOrd="0" presId="urn:microsoft.com/office/officeart/2005/8/layout/lProcess3"/>
    <dgm:cxn modelId="{240EAA77-55FF-450F-B54A-43F45857F396}" srcId="{AAE44A64-4BD2-48AF-97EC-92B0A6F351CD}" destId="{B59A675E-0F95-4C75-9FB4-08CFE8AF499D}" srcOrd="0" destOrd="0" parTransId="{ABF49E53-493E-4E87-AC8B-234A098FE8C3}" sibTransId="{082B7EBB-ECB1-40DC-BA34-34B3F70799AB}"/>
    <dgm:cxn modelId="{404A1DAC-64D8-4D95-B2B5-5FE913A0134D}" srcId="{AAE44A64-4BD2-48AF-97EC-92B0A6F351CD}" destId="{53141737-CC1F-4ACA-B6DB-C15961958DF3}" srcOrd="1" destOrd="0" parTransId="{8195162F-1785-43A6-A20E-027794D5BE8B}" sibTransId="{34383D0B-529B-4E0E-A1B1-EA050282063D}"/>
    <dgm:cxn modelId="{194E5AC0-82CE-4DD2-A919-FAB7CEC40A2D}" type="presOf" srcId="{AAE44A64-4BD2-48AF-97EC-92B0A6F351CD}" destId="{2716D57E-D6D9-4E5E-A123-5FAA48EFC354}" srcOrd="0" destOrd="0" presId="urn:microsoft.com/office/officeart/2005/8/layout/lProcess3"/>
    <dgm:cxn modelId="{35CECD48-3212-4922-9050-41364EE79145}" type="presOf" srcId="{B59A675E-0F95-4C75-9FB4-08CFE8AF499D}" destId="{5C5C94D7-B416-4319-950D-62CA88E971C7}" srcOrd="0" destOrd="0" presId="urn:microsoft.com/office/officeart/2005/8/layout/lProcess3"/>
    <dgm:cxn modelId="{7688E0A4-B72D-473B-98C7-EA9342EE6D27}" type="presParOf" srcId="{2716D57E-D6D9-4E5E-A123-5FAA48EFC354}" destId="{883AE93D-2CBB-4CFA-937F-DAE20CBBF428}" srcOrd="0" destOrd="0" presId="urn:microsoft.com/office/officeart/2005/8/layout/lProcess3"/>
    <dgm:cxn modelId="{044EC79A-09D3-4557-81BB-8162251611B3}" type="presParOf" srcId="{883AE93D-2CBB-4CFA-937F-DAE20CBBF428}" destId="{5C5C94D7-B416-4319-950D-62CA88E971C7}" srcOrd="0" destOrd="0" presId="urn:microsoft.com/office/officeart/2005/8/layout/lProcess3"/>
    <dgm:cxn modelId="{10027EEE-7FD9-49BA-A60E-23B20121BECB}" type="presParOf" srcId="{2716D57E-D6D9-4E5E-A123-5FAA48EFC354}" destId="{CD31D310-AA1E-44D6-8CD4-545A1B860BEE}" srcOrd="1" destOrd="0" presId="urn:microsoft.com/office/officeart/2005/8/layout/lProcess3"/>
    <dgm:cxn modelId="{5439C7EB-47F4-4426-97D1-7431B13476EB}" type="presParOf" srcId="{2716D57E-D6D9-4E5E-A123-5FAA48EFC354}" destId="{B8FAC137-3ED6-41AE-BCC0-C760860751F4}" srcOrd="2" destOrd="0" presId="urn:microsoft.com/office/officeart/2005/8/layout/lProcess3"/>
    <dgm:cxn modelId="{3DDF56FD-580E-4761-A34F-78ABD2951EDE}" type="presParOf" srcId="{B8FAC137-3ED6-41AE-BCC0-C760860751F4}" destId="{254659A7-0BC1-4D32-8976-B39B143472A2}" srcOrd="0" destOrd="0" presId="urn:microsoft.com/office/officeart/2005/8/layout/lProcess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C5C94D7-B416-4319-950D-62CA88E971C7}">
      <dsp:nvSpPr>
        <dsp:cNvPr id="0" name=""/>
        <dsp:cNvSpPr/>
      </dsp:nvSpPr>
      <dsp:spPr>
        <a:xfrm>
          <a:off x="546244" y="3526"/>
          <a:ext cx="7198775" cy="3088249"/>
        </a:xfrm>
        <a:prstGeom prst="chevron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15240" rIns="0" bIns="15240" numCol="1" spcCol="1270" anchor="ctr" anchorCtr="0">
          <a:noAutofit/>
        </a:bodyPr>
        <a:lstStyle/>
        <a:p>
          <a:pPr lvl="0" algn="ctr" defTabSz="10668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IQ" sz="2400" b="1" kern="1200" dirty="0" smtClean="0">
              <a:solidFill>
                <a:srgbClr val="92D050"/>
              </a:solidFill>
            </a:rPr>
            <a:t>التعلم عملية داخلية تتضمن :-</a:t>
          </a:r>
          <a:br>
            <a:rPr lang="ar-IQ" sz="2400" b="1" kern="1200" dirty="0" smtClean="0">
              <a:solidFill>
                <a:srgbClr val="92D050"/>
              </a:solidFill>
            </a:rPr>
          </a:br>
          <a:r>
            <a:rPr lang="ar-IQ" sz="2400" b="1" kern="1200" dirty="0" smtClean="0">
              <a:solidFill>
                <a:srgbClr val="92D050"/>
              </a:solidFill>
            </a:rPr>
            <a:t>- الذاكرة .</a:t>
          </a:r>
          <a:br>
            <a:rPr lang="ar-IQ" sz="2400" b="1" kern="1200" dirty="0" smtClean="0">
              <a:solidFill>
                <a:srgbClr val="92D050"/>
              </a:solidFill>
            </a:rPr>
          </a:br>
          <a:r>
            <a:rPr lang="ar-IQ" sz="2400" b="1" kern="1200" dirty="0" smtClean="0">
              <a:solidFill>
                <a:srgbClr val="92D050"/>
              </a:solidFill>
            </a:rPr>
            <a:t>- التفكير .</a:t>
          </a:r>
          <a:br>
            <a:rPr lang="ar-IQ" sz="2400" b="1" kern="1200" dirty="0" smtClean="0">
              <a:solidFill>
                <a:srgbClr val="92D050"/>
              </a:solidFill>
            </a:rPr>
          </a:br>
          <a:r>
            <a:rPr lang="ar-IQ" sz="2400" b="1" kern="1200" dirty="0" smtClean="0">
              <a:solidFill>
                <a:srgbClr val="92D050"/>
              </a:solidFill>
            </a:rPr>
            <a:t>- الانعكاس .</a:t>
          </a:r>
          <a:br>
            <a:rPr lang="ar-IQ" sz="2400" b="1" kern="1200" dirty="0" smtClean="0">
              <a:solidFill>
                <a:srgbClr val="92D050"/>
              </a:solidFill>
            </a:rPr>
          </a:br>
          <a:r>
            <a:rPr lang="ar-IQ" sz="2400" b="1" kern="1200" dirty="0" smtClean="0">
              <a:solidFill>
                <a:srgbClr val="92D050"/>
              </a:solidFill>
            </a:rPr>
            <a:t>- التجريد .</a:t>
          </a:r>
          <a:br>
            <a:rPr lang="ar-IQ" sz="2400" b="1" kern="1200" dirty="0" smtClean="0">
              <a:solidFill>
                <a:srgbClr val="92D050"/>
              </a:solidFill>
            </a:rPr>
          </a:br>
          <a:r>
            <a:rPr lang="ar-IQ" sz="2400" b="1" kern="1200" dirty="0" smtClean="0">
              <a:solidFill>
                <a:srgbClr val="92D050"/>
              </a:solidFill>
            </a:rPr>
            <a:t>- الدافعية .</a:t>
          </a:r>
          <a:br>
            <a:rPr lang="ar-IQ" sz="2400" b="1" kern="1200" dirty="0" smtClean="0">
              <a:solidFill>
                <a:srgbClr val="92D050"/>
              </a:solidFill>
            </a:rPr>
          </a:br>
          <a:r>
            <a:rPr lang="ar-IQ" sz="2400" b="1" kern="1200" dirty="0" smtClean="0">
              <a:solidFill>
                <a:srgbClr val="92D050"/>
              </a:solidFill>
            </a:rPr>
            <a:t>- ما وراء المعرفة .</a:t>
          </a:r>
          <a:br>
            <a:rPr lang="ar-IQ" sz="2400" b="1" kern="1200" dirty="0" smtClean="0">
              <a:solidFill>
                <a:srgbClr val="92D050"/>
              </a:solidFill>
            </a:rPr>
          </a:br>
          <a:r>
            <a:rPr lang="ar-IQ" sz="2400" b="1" kern="1200" dirty="0" smtClean="0">
              <a:solidFill>
                <a:srgbClr val="92D050"/>
              </a:solidFill>
            </a:rPr>
            <a:t>- معالجة المعلومات .</a:t>
          </a:r>
          <a:endParaRPr lang="ar-IQ" sz="2400" kern="1200" dirty="0">
            <a:solidFill>
              <a:srgbClr val="92D050"/>
            </a:solidFill>
          </a:endParaRPr>
        </a:p>
      </dsp:txBody>
      <dsp:txXfrm>
        <a:off x="2090369" y="3526"/>
        <a:ext cx="4110526" cy="3088249"/>
      </dsp:txXfrm>
    </dsp:sp>
    <dsp:sp modelId="{254659A7-0BC1-4D32-8976-B39B143472A2}">
      <dsp:nvSpPr>
        <dsp:cNvPr id="0" name=""/>
        <dsp:cNvSpPr/>
      </dsp:nvSpPr>
      <dsp:spPr>
        <a:xfrm>
          <a:off x="546244" y="3415977"/>
          <a:ext cx="6960719" cy="2701176"/>
        </a:xfrm>
        <a:prstGeom prst="chevron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17780" rIns="0" bIns="17780" numCol="1" spcCol="1270" anchor="ctr" anchorCtr="0">
          <a:noAutofit/>
        </a:bodyPr>
        <a:lstStyle/>
        <a:p>
          <a:pPr lvl="0" algn="ctr" defTabSz="12446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IQ" sz="2800" b="1" kern="1200" dirty="0" smtClean="0">
              <a:solidFill>
                <a:srgbClr val="92D050"/>
              </a:solidFill>
            </a:rPr>
            <a:t>حيث يتم استقبال المعلومات عبر الحواس المختلفة ، وتحويلها إلى الذاكرة قصيرة المدى وطويلة المدى عبر العمليات المعرفية .</a:t>
          </a:r>
          <a:endParaRPr lang="ar-IQ" sz="2800" kern="1200" dirty="0">
            <a:solidFill>
              <a:srgbClr val="92D050"/>
            </a:solidFill>
          </a:endParaRPr>
        </a:p>
      </dsp:txBody>
      <dsp:txXfrm>
        <a:off x="1896832" y="3415977"/>
        <a:ext cx="4259543" cy="270117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Process3">
  <dgm:title val=""/>
  <dgm:desc val=""/>
  <dgm:catLst>
    <dgm:cat type="process" pri="11000"/>
    <dgm:cat type="convert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51" srcId="1" destId="11" srcOrd="0" destOrd="0"/>
        <dgm:cxn modelId="61" srcId="2" destId="21" srcOrd="0" destOrd="0"/>
        <dgm:cxn modelId="71" srcId="3" destId="31" srcOrd="0" destOrd="0"/>
        <dgm:cxn modelId="81" srcId="4" destId="41" srcOrd="0" destOrd="0"/>
      </dgm:cxnLst>
      <dgm:bg/>
      <dgm:whole/>
    </dgm:dataModel>
  </dgm:clrData>
  <dgm:layoutNode name="Name0">
    <dgm:varLst>
      <dgm:chPref val="3"/>
      <dgm:dir/>
      <dgm:animLvl val="lvl"/>
      <dgm:resizeHandles/>
    </dgm:varLst>
    <dgm:choose name="Name1">
      <dgm:if name="Name2" func="var" arg="dir" op="equ" val="norm">
        <dgm:alg type="lin">
          <dgm:param type="linDir" val="fromT"/>
          <dgm:param type="vertAlign" val="mid"/>
          <dgm:param type="nodeHorzAlign" val="l"/>
          <dgm:param type="nodeVertAlign" val="t"/>
          <dgm:param type="fallback" val="2D"/>
        </dgm:alg>
      </dgm:if>
      <dgm:else name="Name3">
        <dgm:alg type="lin">
          <dgm:param type="linDir" val="fromT"/>
          <dgm:param type="vertAlign" val="mid"/>
          <dgm:param type="nodeHorzAlign" val="r"/>
          <dgm:param type="nodeVertAlign" val="t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bigChev" refType="w"/>
      <dgm:constr type="h" for="des" forName="bigChev" refType="w" refFor="des" refForName="bigChev" op="equ" fact="0.4"/>
      <dgm:constr type="w" for="des" forName="node" refType="w" refFor="des" refForName="bigChev" fact="0.83"/>
      <dgm:constr type="h" for="des" forName="node" refType="w" refFor="des" refForName="node" op="equ" fact="0.4"/>
      <dgm:constr type="w" for="des" forName="parTrans" refType="w" refFor="des" refForName="bigChev" op="equ" fact="-0.13"/>
      <dgm:constr type="w" for="des" forName="sibTrans" refType="w" refFor="des" refForName="node" op="equ" fact="-0.14"/>
      <dgm:constr type="h" for="ch" forName="vSp" refType="h" refFor="des" refForName="bigChev" op="equ" fact="0.14"/>
      <dgm:constr type="primFontSz" for="des" forName="node" op="equ"/>
      <dgm:constr type="primFontSz" for="des" forName="bigChev" op="equ"/>
    </dgm:constrLst>
    <dgm:ruleLst/>
    <dgm:forEach name="Name4" axis="ch" ptType="node">
      <dgm:layoutNode name="horFlow">
        <dgm:choose name="Name5">
          <dgm:if name="Name6" func="var" arg="dir" op="equ" val="norm">
            <dgm:alg type="lin">
              <dgm:param type="linDir" val="fromL"/>
              <dgm:param type="nodeHorzAlign" val="l"/>
              <dgm:param type="nodeVertAlign" val="mid"/>
              <dgm:param type="fallback" val="2D"/>
            </dgm:alg>
          </dgm:if>
          <dgm:else name="Name7">
            <dgm:alg type="lin">
              <dgm:param type="linDir" val="fromR"/>
              <dgm:param type="nodeHorzAlign" val="r"/>
              <dgm:param type="nodeVertAlign" val="mid"/>
              <dgm:param type="fallback" val="2D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bigChev" styleLbl="node1">
          <dgm:alg type="tx"/>
          <dgm:choose name="Name8">
            <dgm:if name="Name9" func="var" arg="dir" op="equ" val="norm">
              <dgm:shape xmlns:r="http://schemas.openxmlformats.org/officeDocument/2006/relationships" type="chevron" r:blip="">
                <dgm:adjLst/>
              </dgm:shape>
              <dgm:presOf axis="self"/>
              <dgm:constrLst>
                <dgm:constr type="primFontSz" val="65"/>
                <dgm:constr type="rMarg"/>
                <dgm:constr type="lMarg" refType="primFontSz" fact="0.1"/>
                <dgm:constr type="tMarg" refType="primFontSz" fact="0.05"/>
                <dgm:constr type="bMarg" refType="primFontSz" fact="0.05"/>
              </dgm:constrLst>
            </dgm:if>
            <dgm:else name="Name10">
              <dgm:shape xmlns:r="http://schemas.openxmlformats.org/officeDocument/2006/relationships" rot="180" type="chevron" r:blip="">
                <dgm:adjLst/>
              </dgm:shape>
              <dgm:presOf axis="self"/>
              <dgm:constrLst>
                <dgm:constr type="primFontSz" val="65"/>
                <dgm:constr type="lMarg"/>
                <dgm:constr type="rMarg" refType="primFontSz" fact="0.1"/>
                <dgm:constr type="tMarg" refType="primFontSz" fact="0.05"/>
                <dgm:constr type="bMarg" refType="primFontSz" fact="0.05"/>
              </dgm:constrLst>
            </dgm:else>
          </dgm:choose>
          <dgm:ruleLst>
            <dgm:rule type="primFontSz" val="5" fact="NaN" max="NaN"/>
          </dgm:ruleLst>
        </dgm:layoutNode>
        <dgm:forEach name="parTransForEach" axis="ch" ptType="parTrans" cnt="1">
          <dgm:layoutNode name="par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  <dgm:forEach name="Name11" axis="ch" ptType="node">
          <dgm:layoutNode name="node" styleLbl="alignAccFollowNode1">
            <dgm:varLst>
              <dgm:bulletEnabled val="1"/>
            </dgm:varLst>
            <dgm:alg type="tx"/>
            <dgm:choose name="Name12">
              <dgm:if name="Name13" func="var" arg="dir" op="equ" val="norm">
                <dgm:shape xmlns:r="http://schemas.openxmlformats.org/officeDocument/2006/relationships" type="chevron" r:blip="">
                  <dgm:adjLst/>
                </dgm:shape>
                <dgm:presOf axis="desOrSelf" ptType="node"/>
                <dgm:constrLst>
                  <dgm:constr type="primFontSz" val="65"/>
                  <dgm:constr type="rMarg"/>
                  <dgm:constr type="lMarg" refType="primFontSz" fact="0.1"/>
                  <dgm:constr type="tMarg" refType="primFontSz" fact="0.05"/>
                  <dgm:constr type="bMarg" refType="primFontSz" fact="0.05"/>
                </dgm:constrLst>
              </dgm:if>
              <dgm:else name="Name14">
                <dgm:shape xmlns:r="http://schemas.openxmlformats.org/officeDocument/2006/relationships" rot="180" type="chevron" r:blip="">
                  <dgm:adjLst/>
                </dgm:shape>
                <dgm:presOf axis="desOrSelf" ptType="node"/>
                <dgm:constrLst>
                  <dgm:constr type="primFontSz" val="65"/>
                  <dgm:constr type="lMarg"/>
                  <dgm:constr type="rMarg" refType="primFontSz" fact="0.1"/>
                  <dgm:constr type="tMarg" refType="primFontSz" fact="0.05"/>
                  <dgm:constr type="bMarg" refType="primFontSz" fact="0.05"/>
                </dgm:constrLst>
              </dgm:else>
            </dgm:choose>
            <dgm:ruleLst>
              <dgm:rule type="primFontSz" val="5" fact="NaN" max="NaN"/>
            </dgm:ruleLst>
          </dgm:layoutNode>
          <dgm:forEach name="sibTransForEach" axis="followSib" ptType="sibTrans" cnt="1">
            <dgm:layoutNode name="sibTrans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layoutNode>
      <dgm:choose name="Name15">
        <dgm:if name="Name16" axis="self" ptType="node" func="revPos" op="gte" val="2">
          <dgm:layoutNode name="vSp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7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>
                <a:solidFill>
                  <a:prstClr val="white">
                    <a:tint val="75000"/>
                  </a:prstClr>
                </a:solidFill>
              </a:rPr>
              <a:pPr/>
              <a:t>22/02/1447</a:t>
            </a:fld>
            <a:endParaRPr lang="ar-SA" dirty="0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 dirty="0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ar-SA" dirty="0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32120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>
                <a:solidFill>
                  <a:prstClr val="white">
                    <a:tint val="75000"/>
                  </a:prstClr>
                </a:solidFill>
              </a:rPr>
              <a:pPr/>
              <a:t>22/02/1447</a:t>
            </a:fld>
            <a:endParaRPr lang="ar-SA" dirty="0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 dirty="0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ar-SA" dirty="0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9653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>
                <a:solidFill>
                  <a:prstClr val="white">
                    <a:tint val="75000"/>
                  </a:prstClr>
                </a:solidFill>
              </a:rPr>
              <a:pPr/>
              <a:t>22/02/1447</a:t>
            </a:fld>
            <a:endParaRPr lang="ar-SA" dirty="0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 dirty="0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ar-SA" dirty="0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20037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>
                <a:solidFill>
                  <a:prstClr val="white">
                    <a:tint val="75000"/>
                  </a:prstClr>
                </a:solidFill>
              </a:rPr>
              <a:pPr/>
              <a:t>22/02/1447</a:t>
            </a:fld>
            <a:endParaRPr lang="ar-SA" dirty="0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 dirty="0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ar-SA" dirty="0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09006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>
                <a:solidFill>
                  <a:prstClr val="white">
                    <a:tint val="75000"/>
                  </a:prstClr>
                </a:solidFill>
              </a:rPr>
              <a:pPr/>
              <a:t>22/02/1447</a:t>
            </a:fld>
            <a:endParaRPr lang="ar-SA" dirty="0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 dirty="0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ar-SA" dirty="0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05647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>
                <a:solidFill>
                  <a:prstClr val="white">
                    <a:tint val="75000"/>
                  </a:prstClr>
                </a:solidFill>
              </a:rPr>
              <a:pPr/>
              <a:t>22/02/1447</a:t>
            </a:fld>
            <a:endParaRPr lang="ar-SA" dirty="0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 dirty="0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ar-SA" dirty="0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619230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>
                <a:solidFill>
                  <a:prstClr val="white">
                    <a:tint val="75000"/>
                  </a:prstClr>
                </a:solidFill>
              </a:rPr>
              <a:pPr/>
              <a:t>22/02/1447</a:t>
            </a:fld>
            <a:endParaRPr lang="ar-SA" dirty="0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 dirty="0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ar-SA" dirty="0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954111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>
                <a:solidFill>
                  <a:prstClr val="white">
                    <a:tint val="75000"/>
                  </a:prstClr>
                </a:solidFill>
              </a:rPr>
              <a:pPr/>
              <a:t>22/02/1447</a:t>
            </a:fld>
            <a:endParaRPr lang="ar-SA" dirty="0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 dirty="0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ar-SA" dirty="0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67937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>
                <a:solidFill>
                  <a:prstClr val="white">
                    <a:tint val="75000"/>
                  </a:prstClr>
                </a:solidFill>
              </a:rPr>
              <a:pPr/>
              <a:t>22/02/1447</a:t>
            </a:fld>
            <a:endParaRPr lang="ar-SA" dirty="0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 dirty="0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ar-SA" dirty="0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65036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>
                <a:solidFill>
                  <a:prstClr val="white">
                    <a:tint val="75000"/>
                  </a:prstClr>
                </a:solidFill>
              </a:rPr>
              <a:pPr/>
              <a:t>22/02/1447</a:t>
            </a:fld>
            <a:endParaRPr lang="ar-SA" dirty="0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 dirty="0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ar-SA" dirty="0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46237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 dirty="0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>
                <a:solidFill>
                  <a:prstClr val="white">
                    <a:tint val="75000"/>
                  </a:prstClr>
                </a:solidFill>
              </a:rPr>
              <a:pPr/>
              <a:t>22/02/1447</a:t>
            </a:fld>
            <a:endParaRPr lang="ar-SA" dirty="0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 dirty="0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ar-SA" dirty="0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57779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8ABB09-4A1D-463E-8065-109CC2B7EFAA}" type="datetimeFigureOut">
              <a:rPr lang="ar-SA" smtClean="0">
                <a:solidFill>
                  <a:prstClr val="white">
                    <a:tint val="75000"/>
                  </a:prstClr>
                </a:solidFill>
              </a:rPr>
              <a:pPr/>
              <a:t>22/02/1447</a:t>
            </a:fld>
            <a:endParaRPr lang="ar-SA" dirty="0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 dirty="0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34F065-1154-456A-91E3-76DE8E75E17B}" type="slidenum">
              <a:rPr lang="ar-SA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ar-SA" dirty="0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6505675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226370"/>
          </a:xfrm>
        </p:spPr>
        <p:txBody>
          <a:bodyPr>
            <a:normAutofit/>
          </a:bodyPr>
          <a:lstStyle/>
          <a:p>
            <a:r>
              <a:rPr lang="ar-IQ" sz="8800" b="1" dirty="0">
                <a:solidFill>
                  <a:srgbClr val="FFFF00"/>
                </a:solidFill>
              </a:rPr>
              <a:t>اساليب تعلم </a:t>
            </a:r>
            <a:r>
              <a:rPr lang="ar-IQ" sz="8800" b="1" dirty="0" smtClean="0">
                <a:solidFill>
                  <a:srgbClr val="FFFF00"/>
                </a:solidFill>
              </a:rPr>
              <a:t>النظرية المعرفية </a:t>
            </a:r>
            <a:endParaRPr lang="ar-IQ" sz="8800" b="1" dirty="0">
              <a:solidFill>
                <a:srgbClr val="FFFF00"/>
              </a:solidFill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755576" y="3356992"/>
            <a:ext cx="7416824" cy="2376265"/>
          </a:xfrm>
        </p:spPr>
        <p:txBody>
          <a:bodyPr/>
          <a:lstStyle/>
          <a:p>
            <a:pPr marL="0" lvl="0" indent="0" algn="ctr">
              <a:buNone/>
            </a:pPr>
            <a:r>
              <a:rPr lang="ar-IQ" sz="4400" b="1" dirty="0">
                <a:solidFill>
                  <a:srgbClr val="FF0000"/>
                </a:solidFill>
              </a:rPr>
              <a:t>اعداد</a:t>
            </a:r>
          </a:p>
          <a:p>
            <a:pPr marL="0" lvl="0" indent="0" algn="ctr">
              <a:buNone/>
            </a:pPr>
            <a:r>
              <a:rPr lang="ar-IQ" sz="4400" b="1" dirty="0" err="1">
                <a:solidFill>
                  <a:srgbClr val="FF0000"/>
                </a:solidFill>
              </a:rPr>
              <a:t>أ.د</a:t>
            </a:r>
            <a:r>
              <a:rPr lang="ar-IQ" sz="4400" b="1" dirty="0">
                <a:solidFill>
                  <a:srgbClr val="FF0000"/>
                </a:solidFill>
              </a:rPr>
              <a:t> محمد رحيم </a:t>
            </a:r>
            <a:r>
              <a:rPr lang="ar-IQ" sz="4400" b="1" dirty="0" smtClean="0">
                <a:solidFill>
                  <a:srgbClr val="FF0000"/>
                </a:solidFill>
              </a:rPr>
              <a:t>غاوي الاسدي</a:t>
            </a:r>
            <a:endParaRPr lang="ar-IQ" sz="4400" b="1" dirty="0">
              <a:solidFill>
                <a:srgbClr val="FF0000"/>
              </a:solidFill>
            </a:endParaRPr>
          </a:p>
          <a:p>
            <a:endParaRPr lang="ar-IQ" dirty="0"/>
          </a:p>
        </p:txBody>
      </p:sp>
    </p:spTree>
    <p:extLst>
      <p:ext uri="{BB962C8B-B14F-4D97-AF65-F5344CB8AC3E}">
        <p14:creationId xmlns:p14="http://schemas.microsoft.com/office/powerpoint/2010/main" val="26426329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836712"/>
            <a:ext cx="8229600" cy="1728192"/>
          </a:xfrm>
        </p:spPr>
        <p:txBody>
          <a:bodyPr>
            <a:normAutofit fontScale="90000"/>
          </a:bodyPr>
          <a:lstStyle/>
          <a:p>
            <a:pPr marL="342900" lvl="0" indent="-342900">
              <a:spcBef>
                <a:spcPct val="20000"/>
              </a:spcBef>
            </a:pPr>
            <a:r>
              <a:rPr lang="ar-IQ" sz="4900" b="1" dirty="0" smtClean="0">
                <a:solidFill>
                  <a:srgbClr val="FF0000"/>
                </a:solidFill>
              </a:rPr>
              <a:t>المعنى اللغوي للنظرية المعرفية </a:t>
            </a:r>
            <a:r>
              <a:rPr lang="ar-IQ" dirty="0" smtClean="0"/>
              <a:t/>
            </a:r>
            <a:br>
              <a:rPr lang="ar-IQ" dirty="0" smtClean="0"/>
            </a:br>
            <a:r>
              <a:rPr lang="ar-IQ" sz="5300" dirty="0" smtClean="0">
                <a:solidFill>
                  <a:srgbClr val="FFFF00"/>
                </a:solidFill>
              </a:rPr>
              <a:t> </a:t>
            </a:r>
            <a:r>
              <a:rPr lang="ar-IQ" sz="4000" dirty="0">
                <a:solidFill>
                  <a:srgbClr val="FFFF00"/>
                </a:solidFill>
                <a:latin typeface="Arial"/>
                <a:ea typeface="+mn-ea"/>
                <a:cs typeface="Arial"/>
              </a:rPr>
              <a:t>هو ما يتمّ إدراكه شعوريًا من خلال خبرة شعورية تحدث في الجانب العقلي أو </a:t>
            </a:r>
            <a:r>
              <a:rPr lang="ar-IQ" sz="4000" dirty="0" smtClean="0">
                <a:solidFill>
                  <a:srgbClr val="FFFF00"/>
                </a:solidFill>
                <a:latin typeface="Arial"/>
                <a:ea typeface="+mn-ea"/>
                <a:cs typeface="Arial"/>
              </a:rPr>
              <a:t>المعرفي</a:t>
            </a:r>
            <a:r>
              <a:rPr lang="ar-IQ" sz="3600" dirty="0">
                <a:solidFill>
                  <a:srgbClr val="FFFF00"/>
                </a:solidFill>
                <a:latin typeface="Arial"/>
                <a:ea typeface="+mn-ea"/>
                <a:cs typeface="Arial"/>
              </a:rPr>
              <a:t/>
            </a:r>
            <a:br>
              <a:rPr lang="ar-IQ" sz="3600" dirty="0">
                <a:solidFill>
                  <a:srgbClr val="FFFF00"/>
                </a:solidFill>
                <a:latin typeface="Arial"/>
                <a:ea typeface="+mn-ea"/>
                <a:cs typeface="Arial"/>
              </a:rPr>
            </a:br>
            <a:endParaRPr lang="ar-IQ" sz="4900" dirty="0">
              <a:solidFill>
                <a:srgbClr val="FFFF00"/>
              </a:solidFill>
            </a:endParaRPr>
          </a:p>
        </p:txBody>
      </p:sp>
      <p:pic>
        <p:nvPicPr>
          <p:cNvPr id="4" name="عنصر نائب للمحتوى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0" y="2564904"/>
            <a:ext cx="7620000" cy="3816424"/>
          </a:xfrm>
        </p:spPr>
      </p:pic>
    </p:spTree>
    <p:extLst>
      <p:ext uri="{BB962C8B-B14F-4D97-AF65-F5344CB8AC3E}">
        <p14:creationId xmlns:p14="http://schemas.microsoft.com/office/powerpoint/2010/main" val="17410247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395536" y="260648"/>
            <a:ext cx="8229600" cy="1143000"/>
          </a:xfrm>
        </p:spPr>
        <p:txBody>
          <a:bodyPr/>
          <a:lstStyle/>
          <a:p>
            <a:r>
              <a:rPr lang="ar-IQ" sz="5400" b="1" dirty="0" smtClean="0">
                <a:solidFill>
                  <a:srgbClr val="FF0000"/>
                </a:solidFill>
              </a:rPr>
              <a:t>اصطلاحاً</a:t>
            </a:r>
            <a:r>
              <a:rPr lang="ar-IQ" dirty="0" smtClean="0"/>
              <a:t> </a:t>
            </a:r>
            <a:endParaRPr lang="ar-IQ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251520" y="1196752"/>
            <a:ext cx="8640960" cy="4929411"/>
          </a:xfrm>
        </p:spPr>
        <p:txBody>
          <a:bodyPr>
            <a:normAutofit/>
          </a:bodyPr>
          <a:lstStyle/>
          <a:p>
            <a:pPr lvl="0" algn="just">
              <a:lnSpc>
                <a:spcPct val="150000"/>
              </a:lnSpc>
            </a:pPr>
            <a:r>
              <a:rPr lang="ar-IQ" sz="4000" b="1" dirty="0">
                <a:solidFill>
                  <a:srgbClr val="FFFF00"/>
                </a:solidFill>
                <a:latin typeface="open sans"/>
              </a:rPr>
              <a:t>عملية التفكير الذي يمارسه المتعلم في </a:t>
            </a:r>
            <a:r>
              <a:rPr lang="ar-IQ" sz="4000" b="1" dirty="0" smtClean="0">
                <a:solidFill>
                  <a:srgbClr val="FFFF00"/>
                </a:solidFill>
                <a:latin typeface="open sans"/>
              </a:rPr>
              <a:t>الموقف ، فالتعلم </a:t>
            </a:r>
            <a:r>
              <a:rPr lang="ar-IQ" sz="4000" b="1" dirty="0">
                <a:solidFill>
                  <a:srgbClr val="FFFF00"/>
                </a:solidFill>
                <a:latin typeface="open sans"/>
              </a:rPr>
              <a:t>لا يحدث إلا إذا </a:t>
            </a:r>
            <a:r>
              <a:rPr lang="ar-IQ" sz="4000" b="1" dirty="0" smtClean="0">
                <a:solidFill>
                  <a:srgbClr val="FFFF00"/>
                </a:solidFill>
                <a:latin typeface="open sans"/>
              </a:rPr>
              <a:t>عمد </a:t>
            </a:r>
            <a:r>
              <a:rPr lang="ar-IQ" sz="4000" b="1" dirty="0">
                <a:solidFill>
                  <a:srgbClr val="FFFF00"/>
                </a:solidFill>
                <a:latin typeface="open sans"/>
              </a:rPr>
              <a:t>المتعلم </a:t>
            </a:r>
            <a:r>
              <a:rPr lang="ar-IQ" sz="4000" b="1" dirty="0" smtClean="0">
                <a:solidFill>
                  <a:srgbClr val="FFFF00"/>
                </a:solidFill>
                <a:latin typeface="open sans"/>
              </a:rPr>
              <a:t>الى ايجاد حلول للمشكلة المطروحة ، فتطور </a:t>
            </a:r>
            <a:r>
              <a:rPr lang="ar-IQ" sz="4000" b="1" dirty="0">
                <a:solidFill>
                  <a:srgbClr val="FFFF00"/>
                </a:solidFill>
                <a:latin typeface="open sans"/>
              </a:rPr>
              <a:t>لديه ما يسمى بالخبرة .</a:t>
            </a:r>
            <a:endParaRPr lang="ar-IQ" sz="4000" b="1" dirty="0">
              <a:solidFill>
                <a:srgbClr val="FFFF00"/>
              </a:solidFill>
            </a:endParaRPr>
          </a:p>
          <a:p>
            <a:endParaRPr lang="ar-IQ" dirty="0"/>
          </a:p>
        </p:txBody>
      </p:sp>
    </p:spTree>
    <p:extLst>
      <p:ext uri="{BB962C8B-B14F-4D97-AF65-F5344CB8AC3E}">
        <p14:creationId xmlns:p14="http://schemas.microsoft.com/office/powerpoint/2010/main" val="28576920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67544" y="692696"/>
            <a:ext cx="8229600" cy="504056"/>
          </a:xfrm>
        </p:spPr>
        <p:txBody>
          <a:bodyPr>
            <a:normAutofit fontScale="90000"/>
          </a:bodyPr>
          <a:lstStyle/>
          <a:p>
            <a:pPr marL="342900" lvl="0" indent="-342900" algn="r">
              <a:spcBef>
                <a:spcPct val="20000"/>
              </a:spcBef>
            </a:pPr>
            <a:r>
              <a:rPr lang="ar-IQ" sz="3200" dirty="0">
                <a:solidFill>
                  <a:srgbClr val="FFFF00"/>
                </a:solidFill>
                <a:ea typeface="+mn-ea"/>
                <a:cs typeface="Arial"/>
              </a:rPr>
              <a:t/>
            </a:r>
            <a:br>
              <a:rPr lang="ar-IQ" sz="3200" dirty="0">
                <a:solidFill>
                  <a:srgbClr val="FFFF00"/>
                </a:solidFill>
                <a:ea typeface="+mn-ea"/>
                <a:cs typeface="Arial"/>
              </a:rPr>
            </a:br>
            <a:r>
              <a:rPr lang="ar-IQ" dirty="0" smtClean="0"/>
              <a:t> </a:t>
            </a:r>
            <a:endParaRPr lang="ar-IQ" dirty="0"/>
          </a:p>
        </p:txBody>
      </p:sp>
      <p:graphicFrame>
        <p:nvGraphicFramePr>
          <p:cNvPr id="4" name="عنصر نائب للمحتوى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87465159"/>
              </p:ext>
            </p:extLst>
          </p:nvPr>
        </p:nvGraphicFramePr>
        <p:xfrm>
          <a:off x="457200" y="332656"/>
          <a:ext cx="8291264" cy="61206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5371049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66</Words>
  <Application>Microsoft Office PowerPoint</Application>
  <PresentationFormat>عرض على الشاشة (3:4)‏</PresentationFormat>
  <Paragraphs>9</Paragraphs>
  <Slides>4</Slides>
  <Notes>0</Notes>
  <HiddenSlides>0</HiddenSlides>
  <MMClips>0</MMClip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4</vt:i4>
      </vt:variant>
    </vt:vector>
  </HeadingPairs>
  <TitlesOfParts>
    <vt:vector size="5" baseType="lpstr">
      <vt:lpstr>1_سمة Office</vt:lpstr>
      <vt:lpstr>اساليب تعلم النظرية المعرفية </vt:lpstr>
      <vt:lpstr>المعنى اللغوي للنظرية المعرفية   هو ما يتمّ إدراكه شعوريًا من خلال خبرة شعورية تحدث في الجانب العقلي أو المعرفي </vt:lpstr>
      <vt:lpstr>اصطلاحاً </vt:lpstr>
      <vt:lpstr>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اساليب تعلم النظرية المعرفية </dc:title>
  <dc:creator>hp</dc:creator>
  <cp:lastModifiedBy>Maher</cp:lastModifiedBy>
  <cp:revision>1</cp:revision>
  <dcterms:created xsi:type="dcterms:W3CDTF">2025-08-16T10:40:32Z</dcterms:created>
  <dcterms:modified xsi:type="dcterms:W3CDTF">2025-08-16T10:41:28Z</dcterms:modified>
</cp:coreProperties>
</file>