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87" r:id="rId3"/>
    <p:sldId id="288" r:id="rId4"/>
    <p:sldId id="289" r:id="rId5"/>
    <p:sldId id="290" r:id="rId6"/>
    <p:sldId id="291"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85" r:id="rId26"/>
    <p:sldId id="275" r:id="rId27"/>
    <p:sldId id="276" r:id="rId28"/>
    <p:sldId id="277" r:id="rId29"/>
    <p:sldId id="278" r:id="rId30"/>
    <p:sldId id="286" r:id="rId31"/>
    <p:sldId id="279" r:id="rId32"/>
    <p:sldId id="280" r:id="rId33"/>
    <p:sldId id="281" r:id="rId34"/>
    <p:sldId id="282" r:id="rId35"/>
    <p:sldId id="283" r:id="rId36"/>
    <p:sldId id="284"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B8ABB09-4A1D-463E-8065-109CC2B7EFAA}" type="datetimeFigureOut">
              <a:rPr lang="ar-SA" smtClean="0"/>
              <a:t>11/11/1442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11/11/1442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11/11/1442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11/11/1442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1B8ABB09-4A1D-463E-8065-109CC2B7EFAA}" type="datetimeFigureOut">
              <a:rPr lang="ar-SA" smtClean="0"/>
              <a:t>11/11/1442</a:t>
            </a:fld>
            <a:endParaRPr lang="ar-SA"/>
          </a:p>
        </p:txBody>
      </p:sp>
      <p:sp>
        <p:nvSpPr>
          <p:cNvPr id="91" name="Footer Placeholder 90"/>
          <p:cNvSpPr>
            <a:spLocks noGrp="1"/>
          </p:cNvSpPr>
          <p:nvPr>
            <p:ph type="ftr" sz="quarter" idx="11"/>
          </p:nvPr>
        </p:nvSpPr>
        <p:spPr/>
        <p:txBody>
          <a:bodyPr/>
          <a:lstStyle/>
          <a:p>
            <a:endParaRPr lang="ar-SA"/>
          </a:p>
        </p:txBody>
      </p:sp>
      <p:sp>
        <p:nvSpPr>
          <p:cNvPr id="92" name="Slide Number Placeholder 91"/>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11/11/1442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11/11/1442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11/11/1442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11/11/1442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11/11/1442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11/11/1442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11/11/1442</a:t>
            </a:fld>
            <a:endParaRPr lang="ar-S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0226"/>
          </a:xfrm>
        </p:spPr>
        <p:txBody>
          <a:bodyPr>
            <a:normAutofit/>
          </a:bodyPr>
          <a:lstStyle/>
          <a:p>
            <a:pPr algn="ctr"/>
            <a:r>
              <a:rPr lang="ar-IQ" sz="5400" dirty="0" smtClean="0"/>
              <a:t>)</a:t>
            </a:r>
            <a:r>
              <a:rPr lang="en-US" sz="5400" dirty="0" smtClean="0"/>
              <a:t>6</a:t>
            </a:r>
            <a:r>
              <a:rPr lang="ar-IQ" sz="5400" dirty="0" smtClean="0"/>
              <a:t>(</a:t>
            </a:r>
            <a:r>
              <a:rPr lang="en-US" sz="5400" dirty="0" smtClean="0"/>
              <a:t> </a:t>
            </a:r>
            <a:r>
              <a:rPr lang="ar-IQ" sz="5400" dirty="0" smtClean="0"/>
              <a:t>المحاضرة</a:t>
            </a:r>
            <a:endParaRPr lang="en-US" sz="5400" dirty="0"/>
          </a:p>
        </p:txBody>
      </p:sp>
      <p:sp>
        <p:nvSpPr>
          <p:cNvPr id="3" name="عنصر نائب للمحتوى 2"/>
          <p:cNvSpPr>
            <a:spLocks noGrp="1"/>
          </p:cNvSpPr>
          <p:nvPr>
            <p:ph idx="1"/>
          </p:nvPr>
        </p:nvSpPr>
        <p:spPr>
          <a:xfrm>
            <a:off x="457200" y="2420888"/>
            <a:ext cx="8229600" cy="3705275"/>
          </a:xfrm>
        </p:spPr>
        <p:txBody>
          <a:bodyPr>
            <a:normAutofit/>
          </a:bodyPr>
          <a:lstStyle/>
          <a:p>
            <a:pPr algn="ctr"/>
            <a:r>
              <a:rPr lang="ar-IQ" sz="4800" b="1" dirty="0" smtClean="0"/>
              <a:t>دكتورة </a:t>
            </a:r>
          </a:p>
          <a:p>
            <a:pPr algn="ctr"/>
            <a:r>
              <a:rPr lang="ar-IQ" sz="4800" b="1" dirty="0" smtClean="0"/>
              <a:t>زهور جبار </a:t>
            </a:r>
            <a:endParaRPr lang="en-US" sz="4800" b="1" dirty="0"/>
          </a:p>
        </p:txBody>
      </p:sp>
    </p:spTree>
    <p:extLst>
      <p:ext uri="{BB962C8B-B14F-4D97-AF65-F5344CB8AC3E}">
        <p14:creationId xmlns:p14="http://schemas.microsoft.com/office/powerpoint/2010/main" val="3489261752"/>
      </p:ext>
    </p:extLst>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0364" y="221398"/>
            <a:ext cx="4109827" cy="6159930"/>
          </a:xfrm>
        </p:spPr>
      </p:pic>
    </p:spTree>
    <p:extLst>
      <p:ext uri="{BB962C8B-B14F-4D97-AF65-F5344CB8AC3E}">
        <p14:creationId xmlns:p14="http://schemas.microsoft.com/office/powerpoint/2010/main" val="767734894"/>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Autofit/>
          </a:bodyPr>
          <a:lstStyle/>
          <a:p>
            <a:pPr algn="r" rtl="1"/>
            <a:r>
              <a:rPr lang="ar-IQ" sz="2400" dirty="0"/>
              <a:t>تصميم التعليم وتصميم التدريس :كثيرا ما يتم الخلط بين تصميم التعليم ، وتصميم التدريس ، فهناك العديد من المصادر التي تحمل في طياتها مفهوم تصميم التدريس واخرى </a:t>
            </a:r>
            <a:r>
              <a:rPr lang="ar-IQ" sz="2400" dirty="0" err="1"/>
              <a:t>معنونة</a:t>
            </a:r>
            <a:r>
              <a:rPr lang="ar-IQ" sz="2400" dirty="0"/>
              <a:t> بتصميم التعليم وكلاهما يشيران الى نفس الفحوى ، الا انه من خلال الاطلاع على العديد من الكتب والمصـادر لمسنا الفرق بين المصطلحين ، ومن خلال المقارنة ظهرت الفروق الاتية </a:t>
            </a:r>
            <a:r>
              <a:rPr lang="ar-IQ" sz="2400" dirty="0" smtClean="0"/>
              <a:t>:</a:t>
            </a:r>
            <a:br>
              <a:rPr lang="ar-IQ" sz="2400" dirty="0" smtClean="0"/>
            </a:br>
            <a:r>
              <a:rPr lang="ar-IQ" sz="2400" dirty="0" smtClean="0"/>
              <a:t>اولا :</a:t>
            </a:r>
            <a:br>
              <a:rPr lang="ar-IQ" sz="2400" dirty="0" smtClean="0"/>
            </a:br>
            <a:r>
              <a:rPr lang="ar-IQ" sz="2400" dirty="0" smtClean="0"/>
              <a:t>1- </a:t>
            </a:r>
            <a:r>
              <a:rPr lang="ar-IQ" sz="2400" dirty="0"/>
              <a:t>يعرف تصميم التعليم بانه نظام متكامل يتألف من مجموعة من العناصر المتداخلة المترابطة تبادليا وتكامليا بشكل وظيفي ، تعمل بانسجام وتناغم على وفق نسق معين من اجل تحقيق اهداف مشتركة محددة ، واي تغيير او تطوير او تعديل يطرا على اي مكون في النظام يؤدي بالنتيجة الى احداث تغيير وتعديل في عمل النظام </a:t>
            </a:r>
            <a:r>
              <a:rPr lang="ar-IQ" sz="2400" dirty="0" smtClean="0"/>
              <a:t>.</a:t>
            </a:r>
            <a:br>
              <a:rPr lang="ar-IQ" sz="2400" dirty="0" smtClean="0"/>
            </a:br>
            <a:r>
              <a:rPr lang="ar-IQ" sz="2400" dirty="0" smtClean="0"/>
              <a:t>2- </a:t>
            </a:r>
            <a:r>
              <a:rPr lang="ar-IQ" sz="2400" dirty="0"/>
              <a:t>يعرف تصميم التدريس على انه نظام يعتمد الوسائل التقنية التي تعتمد على التوجيه العلمي والمنطقي المحدد في اهدافه ، وعناصره وضبطه وعلاقاته ومدخلاته ونتائجه </a:t>
            </a:r>
            <a:r>
              <a:rPr lang="ar-IQ" sz="2400" dirty="0" err="1"/>
              <a:t>المؤطرة</a:t>
            </a:r>
            <a:r>
              <a:rPr lang="ar-IQ" sz="2400" dirty="0"/>
              <a:t> في صيغ سيكولوجية وتربويـة ، بحيـث يـتم تحقيـق </a:t>
            </a:r>
            <a:r>
              <a:rPr lang="ar-IQ" sz="2400" dirty="0" err="1"/>
              <a:t>مجمو</a:t>
            </a:r>
            <a:r>
              <a:rPr lang="ar-IQ" sz="2400" dirty="0"/>
              <a:t>. المحددة لدى المتعلمين بعد التفاعل معها وتوظيفها لديهم ، امـا مكونات نظـام التعليم و التدريس فهي :ـ المدخلات والعمليات والمخرجات والتغذية الراجعة . </a:t>
            </a:r>
            <a:r>
              <a:rPr lang="ar-IQ" sz="2400" dirty="0" err="1"/>
              <a:t>عـة</a:t>
            </a:r>
            <a:r>
              <a:rPr lang="ar-IQ" sz="2400" dirty="0"/>
              <a:t> مـن الاهـداف</a:t>
            </a:r>
            <a:endParaRPr lang="en-US" sz="2400" dirty="0"/>
          </a:p>
        </p:txBody>
      </p:sp>
    </p:spTree>
    <p:extLst>
      <p:ext uri="{BB962C8B-B14F-4D97-AF65-F5344CB8AC3E}">
        <p14:creationId xmlns:p14="http://schemas.microsoft.com/office/powerpoint/2010/main" val="55891360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309320"/>
          </a:xfrm>
        </p:spPr>
        <p:txBody>
          <a:bodyPr>
            <a:noAutofit/>
          </a:bodyPr>
          <a:lstStyle/>
          <a:p>
            <a:pPr algn="r" rtl="1"/>
            <a:r>
              <a:rPr lang="ar-IQ" sz="2400" b="0" dirty="0" smtClean="0"/>
              <a:t>ثانيا</a:t>
            </a:r>
            <a:br>
              <a:rPr lang="ar-IQ" sz="2400" b="0" dirty="0" smtClean="0"/>
            </a:br>
            <a:r>
              <a:rPr lang="ar-IQ" sz="2400" b="0" dirty="0" smtClean="0"/>
              <a:t>1- </a:t>
            </a:r>
            <a:r>
              <a:rPr lang="ar-IQ" sz="2400" b="0" dirty="0"/>
              <a:t>تصميم التعليم هو نظام شامل يحتوي على تدريب وتعليم وتعلم ، وهو عمل جماعي تعـاوني متكامـل يـرتبط بالأهـداف العامـة وبالمـادة التعليميـة ، ويـتم مـن خـلالـه اختيـار محتوى المناهج الدراسية وتنظيمه واختيار الوسائل التعليمية وطرائق التدريس فضلا عن وضع دليل المعلم كما الحال في مادة التربية الفنية ، و تقويم ختامي لتطوير المناهج والطرائق ، ومن خلاله يتم تجريب المحتوى على المتعلمين </a:t>
            </a:r>
            <a:r>
              <a:rPr lang="ar-IQ" sz="2400" b="0" dirty="0" smtClean="0"/>
              <a:t/>
            </a:r>
            <a:br>
              <a:rPr lang="ar-IQ" sz="2400" b="0" dirty="0" smtClean="0"/>
            </a:br>
            <a:r>
              <a:rPr lang="ar-IQ" sz="2400" b="0" dirty="0" smtClean="0"/>
              <a:t>2ـ </a:t>
            </a:r>
            <a:r>
              <a:rPr lang="ar-IQ" sz="2400" b="0" dirty="0"/>
              <a:t>امـا تصـميم التدريس فهـو نظـام جزئي مـن نـظـام التعليم ، فهو عمل فردي يرتبط بالحصة الدراسية ، وتحدد فيه الاهداف السلوكية التي يستدل على تحقيقها خلال زمن الدرس ، وفيه ايضا يوفر العلم البيئة التعليمية المناسبة ، وتنظيم المحتوى التعليمي بعد تحليله ، وبناء مواقف وانشطة تعليمية ، والتقويم فيه لمدى تحقيق الاهداف السلوكية ، ولا يتم تجريبه غالبا وانما نحصل على تغذية راجعة من خلال التنفيذ ، والمعلم هو من يختار الاستراتيجيات المناسبة للتنفيذ .</a:t>
            </a:r>
            <a:br>
              <a:rPr lang="ar-IQ" sz="2400" b="0" dirty="0"/>
            </a:br>
            <a:r>
              <a:rPr lang="ar-IQ" sz="2400" b="0" dirty="0"/>
              <a:t>إن مبدأ المشاركة الجماعية الذي تتضمنه هذه التصاميم يساهم في رفع وتأثر الدافعية لدى المتعلمين والمعلمين على حد سواء. 6- يمتاز بعض هذه النماذج بالبساطة ومرونة الاستخدام في كل موضع بينها </a:t>
            </a:r>
            <a:r>
              <a:rPr lang="ar-IQ" sz="2400" b="0" dirty="0" err="1"/>
              <a:t>بعضالناذج</a:t>
            </a:r>
            <a:r>
              <a:rPr lang="ar-IQ" sz="2400" b="0" dirty="0"/>
              <a:t> الأخرى تمتاز بالتعقيد رغم أنها </a:t>
            </a:r>
            <a:r>
              <a:rPr lang="ar-IQ" sz="2400" b="0" dirty="0" err="1"/>
              <a:t>مهيئة</a:t>
            </a:r>
            <a:r>
              <a:rPr lang="ar-IQ" sz="2400" b="0" dirty="0"/>
              <a:t> لعمل محدد.</a:t>
            </a:r>
            <a:endParaRPr lang="en-US" sz="2400" b="0" dirty="0"/>
          </a:p>
        </p:txBody>
      </p:sp>
    </p:spTree>
    <p:extLst>
      <p:ext uri="{BB962C8B-B14F-4D97-AF65-F5344CB8AC3E}">
        <p14:creationId xmlns:p14="http://schemas.microsoft.com/office/powerpoint/2010/main" val="194396983"/>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90666"/>
          </a:xfrm>
        </p:spPr>
        <p:txBody>
          <a:bodyPr>
            <a:normAutofit/>
          </a:bodyPr>
          <a:lstStyle/>
          <a:p>
            <a:pPr algn="r" rtl="1"/>
            <a:r>
              <a:rPr lang="ar-IQ" sz="2800" dirty="0"/>
              <a:t>تصنيف استخدام التصاميم التعليمية </a:t>
            </a:r>
            <a:r>
              <a:rPr lang="ar-IQ" sz="2800" dirty="0" err="1"/>
              <a:t>الجزئيةيمكن</a:t>
            </a:r>
            <a:r>
              <a:rPr lang="ar-IQ" sz="2800" dirty="0"/>
              <a:t> للتصاميم التعليمية أن تخدم أغراضاً مختلفة وتصنف على وفق جوانب متعددة، وفي الآونة الأخيرة ظهر أكثر من نوع من التصاميم </a:t>
            </a:r>
            <a:r>
              <a:rPr lang="ar-IQ" sz="2800" dirty="0" err="1"/>
              <a:t>التعليمية،ولكي</a:t>
            </a:r>
            <a:r>
              <a:rPr lang="ar-IQ" sz="2800" dirty="0"/>
              <a:t> نقف على مختلف </a:t>
            </a:r>
            <a:r>
              <a:rPr lang="ar-IQ" sz="2800" dirty="0" err="1"/>
              <a:t>الناذج</a:t>
            </a:r>
            <a:r>
              <a:rPr lang="ar-IQ" sz="2800" dirty="0"/>
              <a:t> وما يرتبط بها نقدم عرضاً سريعاً لترتيب هذه التصاميم تبعاً </a:t>
            </a:r>
            <a:r>
              <a:rPr lang="ar-IQ" sz="2800" dirty="0" err="1"/>
              <a:t>لمختلفالتصنيفات</a:t>
            </a:r>
            <a:r>
              <a:rPr lang="ar-IQ" sz="2800" dirty="0"/>
              <a:t> وكما يأتي</a:t>
            </a:r>
            <a:r>
              <a:rPr lang="ar-IQ" sz="2800" dirty="0" smtClean="0"/>
              <a:t>:</a:t>
            </a:r>
            <a:br>
              <a:rPr lang="ar-IQ" sz="2800" dirty="0" smtClean="0"/>
            </a:br>
            <a:r>
              <a:rPr lang="ar-IQ" sz="2800" dirty="0" err="1" smtClean="0"/>
              <a:t>أولا:توزيع</a:t>
            </a:r>
            <a:r>
              <a:rPr lang="ar-IQ" sz="2800" dirty="0" smtClean="0"/>
              <a:t> </a:t>
            </a:r>
            <a:r>
              <a:rPr lang="ar-IQ" sz="2800" dirty="0"/>
              <a:t>التصاميم تبعا للمحتوى</a:t>
            </a:r>
            <a:r>
              <a:rPr lang="en-US" sz="2800" dirty="0"/>
              <a:t>content :</a:t>
            </a:r>
            <a:r>
              <a:rPr lang="ar-IQ" sz="2800" dirty="0"/>
              <a:t>يتم استخدام التصاميم التعليمية على وفق نوع المحتوى إلى أربعة أصناف رئيسية هي: 1- التصاميم التعليمية الخاصة بالتعليم </a:t>
            </a:r>
            <a:r>
              <a:rPr lang="ar-IQ" sz="2800" dirty="0" smtClean="0"/>
              <a:t>النظامي</a:t>
            </a:r>
            <a:br>
              <a:rPr lang="ar-IQ" sz="2800" dirty="0" smtClean="0"/>
            </a:br>
            <a:r>
              <a:rPr lang="ar-IQ" sz="2800" dirty="0" smtClean="0"/>
              <a:t> 2-التصاميم </a:t>
            </a:r>
            <a:r>
              <a:rPr lang="ar-IQ" sz="2800" dirty="0"/>
              <a:t>التعليمية الخاصة بالتعليم العالي </a:t>
            </a:r>
            <a:r>
              <a:rPr lang="ar-IQ" sz="2800" dirty="0" smtClean="0"/>
              <a:t/>
            </a:r>
            <a:br>
              <a:rPr lang="ar-IQ" sz="2800" dirty="0" smtClean="0"/>
            </a:br>
            <a:r>
              <a:rPr lang="ar-IQ" sz="2800" dirty="0" smtClean="0"/>
              <a:t>3-</a:t>
            </a:r>
            <a:r>
              <a:rPr lang="en-US" sz="2800" dirty="0" smtClean="0"/>
              <a:t> </a:t>
            </a:r>
            <a:r>
              <a:rPr lang="ar-IQ" sz="2800" dirty="0"/>
              <a:t>التصاميم التعليمية الخاصة بالتدريب </a:t>
            </a:r>
            <a:r>
              <a:rPr lang="ar-IQ" sz="2800" dirty="0" smtClean="0"/>
              <a:t>الوظيفي</a:t>
            </a:r>
            <a:br>
              <a:rPr lang="ar-IQ" sz="2800" dirty="0" smtClean="0"/>
            </a:br>
            <a:r>
              <a:rPr lang="ar-IQ" sz="2800" dirty="0" smtClean="0"/>
              <a:t>4-</a:t>
            </a:r>
            <a:r>
              <a:rPr lang="en-US" sz="2800" dirty="0" smtClean="0"/>
              <a:t> </a:t>
            </a:r>
            <a:r>
              <a:rPr lang="ar-IQ" sz="2800" dirty="0"/>
              <a:t>التصاميم التعليمية الخاصة بالتدريب الحكومي. </a:t>
            </a:r>
            <a:endParaRPr lang="en-US" sz="2800" dirty="0"/>
          </a:p>
        </p:txBody>
      </p:sp>
    </p:spTree>
    <p:extLst>
      <p:ext uri="{BB962C8B-B14F-4D97-AF65-F5344CB8AC3E}">
        <p14:creationId xmlns:p14="http://schemas.microsoft.com/office/powerpoint/2010/main" val="3144395"/>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err="1" smtClean="0"/>
              <a:t>حكحكح</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170" y="980728"/>
            <a:ext cx="7979659" cy="5145435"/>
          </a:xfrm>
        </p:spPr>
      </p:pic>
    </p:spTree>
    <p:extLst>
      <p:ext uri="{BB962C8B-B14F-4D97-AF65-F5344CB8AC3E}">
        <p14:creationId xmlns:p14="http://schemas.microsoft.com/office/powerpoint/2010/main" val="2261117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74642"/>
          </a:xfrm>
        </p:spPr>
        <p:txBody>
          <a:bodyPr>
            <a:normAutofit fontScale="90000"/>
          </a:bodyPr>
          <a:lstStyle/>
          <a:p>
            <a:pPr algn="r" rtl="1"/>
            <a:r>
              <a:rPr lang="ar-IQ" sz="2800" dirty="0"/>
              <a:t>ثانيا: تصنيف النماذج التعليمية تبعا لمتطلبات التنفيذ</a:t>
            </a:r>
            <a:r>
              <a:rPr lang="ar-IQ" sz="2800" dirty="0" smtClean="0"/>
              <a:t>:.</a:t>
            </a:r>
            <a:br>
              <a:rPr lang="ar-IQ" sz="2800" dirty="0" smtClean="0"/>
            </a:br>
            <a:r>
              <a:rPr lang="ar-IQ" sz="2800" dirty="0" smtClean="0"/>
              <a:t> </a:t>
            </a:r>
            <a:r>
              <a:rPr lang="ar-IQ" sz="2800" dirty="0"/>
              <a:t>في هذا الفصل سنحاول توزيع التصاميم تبعاً للمتطلبات التي يفرضها تنفيذ كل أنموذج إذ تتطلب التصاميم التعليمية درجات مختلفة من الخبرات تتوزع من الخبرات الأولية حتى الخبرات العميقة الواسعة. فمثلاً المنفذون أو المربون أصحاب الخبرة الأولية في التصميم التعليمي يمكنهم استخدام </a:t>
            </a:r>
            <a:r>
              <a:rPr lang="ar-IQ" sz="2800" dirty="0" err="1"/>
              <a:t>ناذج</a:t>
            </a:r>
            <a:r>
              <a:rPr lang="ar-IQ" sz="2800" dirty="0"/>
              <a:t> أولية وصفية بسيطة وأن يقوموا باستخدامها خطوة تلو خطوة عند قيامهم بتطبيق التصميم أو الأنموذج. بينها من كان يسعى إلى التغير الشامل والتطبيق الواسع فإن بعض هذه النماذج (والمعروضة في الجدول 4-2) تحتاج إلى خبرة لطبيعتها </a:t>
            </a:r>
            <a:r>
              <a:rPr lang="ar-IQ" sz="2800" dirty="0" err="1"/>
              <a:t>الشمولية،لذا</a:t>
            </a:r>
            <a:r>
              <a:rPr lang="ar-IQ" sz="2800" dirty="0"/>
              <a:t> فإن من يرغب من الباحثين والمربين استخدام هذا النوع من </a:t>
            </a:r>
            <a:r>
              <a:rPr lang="ar-IQ" sz="2800" dirty="0" err="1"/>
              <a:t>الناذج</a:t>
            </a:r>
            <a:r>
              <a:rPr lang="ar-IQ" sz="2800" dirty="0"/>
              <a:t> أن يتدرب أولاً عليها أو يحاول الاستعانة بنصائح أو إرشادات الخبراء في التصميم </a:t>
            </a:r>
            <a:r>
              <a:rPr lang="ar-IQ" sz="2800" dirty="0" err="1"/>
              <a:t>التعليمي،وفيما</a:t>
            </a:r>
            <a:r>
              <a:rPr lang="ar-IQ" sz="2800" dirty="0"/>
              <a:t> يلي عرض بعض النماذج الحديثة تبعاً لدرجة تعقيدها:</a:t>
            </a:r>
            <a:endParaRPr lang="en-US" sz="2800" dirty="0"/>
          </a:p>
        </p:txBody>
      </p:sp>
    </p:spTree>
    <p:extLst>
      <p:ext uri="{BB962C8B-B14F-4D97-AF65-F5344CB8AC3E}">
        <p14:creationId xmlns:p14="http://schemas.microsoft.com/office/powerpoint/2010/main" val="382677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930" y="476672"/>
            <a:ext cx="8284526" cy="5649491"/>
          </a:xfrm>
        </p:spPr>
      </p:pic>
    </p:spTree>
    <p:extLst>
      <p:ext uri="{BB962C8B-B14F-4D97-AF65-F5344CB8AC3E}">
        <p14:creationId xmlns:p14="http://schemas.microsoft.com/office/powerpoint/2010/main" val="1765168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86610"/>
          </a:xfrm>
        </p:spPr>
        <p:txBody>
          <a:bodyPr>
            <a:noAutofit/>
          </a:bodyPr>
          <a:lstStyle/>
          <a:p>
            <a:pPr algn="r"/>
            <a:r>
              <a:rPr lang="ar-IQ" sz="2800" dirty="0" smtClean="0"/>
              <a:t>ثالثا: تصنيف النماذج تبعا للأساسيات </a:t>
            </a:r>
            <a:r>
              <a:rPr lang="ar-IQ" sz="2800" dirty="0" err="1" smtClean="0"/>
              <a:t>النظريةيمكن</a:t>
            </a:r>
            <a:r>
              <a:rPr lang="ar-IQ" sz="2800" dirty="0" smtClean="0"/>
              <a:t> أن تصنف </a:t>
            </a:r>
            <a:r>
              <a:rPr lang="ar-IQ" sz="2800" dirty="0" err="1" smtClean="0"/>
              <a:t>ناذج</a:t>
            </a:r>
            <a:r>
              <a:rPr lang="ar-IQ" sz="2800" dirty="0" smtClean="0"/>
              <a:t> التصميم التعليمي تبعاً للإطار النظري التي انطلقت منه، إذ تمثل هذه النماذج ترجمة حقيقية متطورة لنظريات التعلم، بينها البعض الآخر يرتبط ببيانات تنظيمية ذات صفة وظيفية بحتة، وهذا النوع من التقسيم يكمل التقسيمات الوصفية والعلاجية، حيث أن نظريات التعلم نفسها بعضها كان وظيفي بحت والآخر وصفي، </a:t>
            </a:r>
            <a:r>
              <a:rPr lang="ar-IQ" sz="2800" dirty="0" err="1" smtClean="0"/>
              <a:t>کا</a:t>
            </a:r>
            <a:r>
              <a:rPr lang="ar-IQ" sz="2800" dirty="0" smtClean="0"/>
              <a:t> أن التصميم التعليمي ذاته قد ينطلق من بيانات فلسفية شمولية هدفها بناء شامل للنظم التعليمية بالمستوى الواسع. وبعضها يعالج بعداً انيا بسيطاً يشرع لاتخاذ قرارات معينة. وفيها يأتي جدولاً بتوزيع بعض هذه </a:t>
            </a:r>
            <a:r>
              <a:rPr lang="ar-IQ" sz="2800" dirty="0" err="1" smtClean="0"/>
              <a:t>التصميات</a:t>
            </a:r>
            <a:r>
              <a:rPr lang="ar-IQ" sz="2800" dirty="0" smtClean="0"/>
              <a:t> تبعاً لهذا البعد:</a:t>
            </a:r>
            <a:endParaRPr lang="en-US" sz="2800" dirty="0"/>
          </a:p>
        </p:txBody>
      </p:sp>
    </p:spTree>
    <p:extLst>
      <p:ext uri="{BB962C8B-B14F-4D97-AF65-F5344CB8AC3E}">
        <p14:creationId xmlns:p14="http://schemas.microsoft.com/office/powerpoint/2010/main" val="208797136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08720"/>
            <a:ext cx="8229600" cy="4824536"/>
          </a:xfrm>
        </p:spPr>
      </p:pic>
    </p:spTree>
    <p:extLst>
      <p:ext uri="{BB962C8B-B14F-4D97-AF65-F5344CB8AC3E}">
        <p14:creationId xmlns:p14="http://schemas.microsoft.com/office/powerpoint/2010/main" val="33545489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70586"/>
          </a:xfrm>
        </p:spPr>
        <p:txBody>
          <a:bodyPr>
            <a:normAutofit/>
          </a:bodyPr>
          <a:lstStyle/>
          <a:p>
            <a:pPr algn="r" rtl="1"/>
            <a:r>
              <a:rPr lang="ar-IQ" sz="2800" dirty="0" err="1"/>
              <a:t>رابعا:توصيف</a:t>
            </a:r>
            <a:r>
              <a:rPr lang="ar-IQ" sz="2800" dirty="0"/>
              <a:t> التصاميم تبعا لغرض الاستخدام النتائج النهائية المطلوبة): يمكن أيضاً أن نصنف التصاميم التعليمية تبعاً لأهداف ومراميها المختلفة. استعرضنا في أكثر من مكان في هذا الكتاب التصنيفات التي جاء بها </a:t>
            </a:r>
            <a:r>
              <a:rPr lang="ar-IQ" sz="2800" dirty="0" err="1"/>
              <a:t>ريكلوث</a:t>
            </a:r>
            <a:r>
              <a:rPr lang="ar-IQ" sz="2800" dirty="0"/>
              <a:t>، </a:t>
            </a:r>
            <a:r>
              <a:rPr lang="ar-IQ" sz="2800" dirty="0" err="1"/>
              <a:t>وميرل</a:t>
            </a:r>
            <a:r>
              <a:rPr lang="ar-IQ" sz="2800" dirty="0"/>
              <a:t> وغيره مشيرين إلى أن بعض التصاميم وظيفتها وصفية بحتة أي تحاول أن توصف واقع وتنمي من خلال عملية التوصيف عملية التطوير أو التبدل التعليمي المنشود. بينها هناك تصاميم أخرى ذات طابع علاجي تدرس الواقع بشكل تقويمي ثم تشخص نقاط الضعف وفي ضوء ذلك يتم بناء خططها في تحديد المسارات ثم تقوم بعدها بوضع التنبؤات العلاجية. وفيها يأتي جدول (4-4) يستعرض توزيع بعض </a:t>
            </a:r>
            <a:r>
              <a:rPr lang="ar-IQ" sz="2800" dirty="0" err="1"/>
              <a:t>ناذج</a:t>
            </a:r>
            <a:r>
              <a:rPr lang="ar-IQ" sz="2800" dirty="0"/>
              <a:t> التصاميم التعليمية تبعاً للغرضين أعلاه:</a:t>
            </a:r>
            <a:endParaRPr lang="en-US" sz="2800" dirty="0"/>
          </a:p>
        </p:txBody>
      </p:sp>
    </p:spTree>
    <p:extLst>
      <p:ext uri="{BB962C8B-B14F-4D97-AF65-F5344CB8AC3E}">
        <p14:creationId xmlns:p14="http://schemas.microsoft.com/office/powerpoint/2010/main" val="13981068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5760640"/>
          </a:xfrm>
        </p:spPr>
        <p:txBody>
          <a:bodyPr>
            <a:noAutofit/>
          </a:bodyPr>
          <a:lstStyle/>
          <a:p>
            <a:pPr algn="r" rtl="1"/>
            <a:r>
              <a:rPr lang="ar-IQ" sz="2400" dirty="0"/>
              <a:t>أن علم تصميم التعليم قد مر بمراحل تطورية متسلسلة قبل أن يتبلور في نماذج ونظريات متكاملة هذه المراحل التطورية عكست وجهات نظر التربويين العاملين في مجال التربية والتعليم والمتخصصين في مجالات مختلفة وهي كما يأتي:</a:t>
            </a:r>
            <a:br>
              <a:rPr lang="ar-IQ" sz="2400" dirty="0"/>
            </a:br>
            <a:r>
              <a:rPr lang="ar-IQ" sz="2400" dirty="0"/>
              <a:t/>
            </a:r>
            <a:br>
              <a:rPr lang="ar-IQ" sz="2400" dirty="0"/>
            </a:br>
            <a:r>
              <a:rPr lang="ar-IQ" sz="2400" dirty="0"/>
              <a:t>أولا: أصحاب مدرسة تسويق تكنولوجيا التعليم</a:t>
            </a:r>
            <a:br>
              <a:rPr lang="ar-IQ" sz="2400" dirty="0"/>
            </a:br>
            <a:r>
              <a:rPr lang="ar-IQ" sz="2400" dirty="0"/>
              <a:t/>
            </a:r>
            <a:br>
              <a:rPr lang="ar-IQ" sz="2400" dirty="0"/>
            </a:br>
            <a:r>
              <a:rPr lang="ar-IQ" sz="2400" dirty="0"/>
              <a:t>أصحاب هذه المدرسة هم من التربويين المتخصصين في الوسائل والأساليب التقنية الصالحة لعملية التعليم. نظر هؤلاء إلى عملية تصميم التعليم بأنها عبارة عن عملية اختيار الوسائل والتقنيات التعليمية التي تثري بيئة التعلم وتنشط عملية التدريس. نادى هؤلاء بضرورة استيعاب التكنولوجيا في التعليم وتبنى كل شيء جديد تسفر عنه الثورة التكنولوجية خارج أو داخل المؤسسات التعليمية، </a:t>
            </a:r>
            <a:br>
              <a:rPr lang="ar-IQ" sz="2400" dirty="0"/>
            </a:br>
            <a:endParaRPr lang="en-US" sz="2400" dirty="0"/>
          </a:p>
        </p:txBody>
      </p:sp>
    </p:spTree>
    <p:extLst>
      <p:ext uri="{BB962C8B-B14F-4D97-AF65-F5344CB8AC3E}">
        <p14:creationId xmlns:p14="http://schemas.microsoft.com/office/powerpoint/2010/main" val="23691930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589" y="332656"/>
            <a:ext cx="7946821" cy="5793507"/>
          </a:xfrm>
        </p:spPr>
      </p:pic>
    </p:spTree>
    <p:extLst>
      <p:ext uri="{BB962C8B-B14F-4D97-AF65-F5344CB8AC3E}">
        <p14:creationId xmlns:p14="http://schemas.microsoft.com/office/powerpoint/2010/main" val="293314835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24744"/>
            <a:ext cx="8229600" cy="4392488"/>
          </a:xfrm>
        </p:spPr>
        <p:txBody>
          <a:bodyPr>
            <a:normAutofit/>
          </a:bodyPr>
          <a:lstStyle/>
          <a:p>
            <a:pPr algn="r" rtl="1"/>
            <a:r>
              <a:rPr lang="ar-IQ" sz="3200" dirty="0" err="1"/>
              <a:t>خامسا:التصنيف</a:t>
            </a:r>
            <a:r>
              <a:rPr lang="ar-IQ" sz="3200" dirty="0"/>
              <a:t> المرتبط بأسس </a:t>
            </a:r>
            <a:r>
              <a:rPr lang="ar-IQ" sz="3200" dirty="0" err="1"/>
              <a:t>الاستخدام:يمكن</a:t>
            </a:r>
            <a:r>
              <a:rPr lang="ar-IQ" sz="3200" dirty="0"/>
              <a:t> للتصاميم التعليمية أن تقدم </a:t>
            </a:r>
            <a:r>
              <a:rPr lang="ar-IQ" sz="3200" dirty="0" err="1"/>
              <a:t>تصاميها</a:t>
            </a:r>
            <a:r>
              <a:rPr lang="ar-IQ" sz="3200" dirty="0"/>
              <a:t> لدرس محدد أو موضوع محدد من منهج معين. بينما تكون أخرى ذات بعد واسع وشامل قد يمتد لسنة دراسية أو فصل دراسي ويشمل عدد كبير من المستفيدين. والجدول (4-5) يشير إلي أنواع مختلفة من تلك التصاميم:</a:t>
            </a:r>
            <a:endParaRPr lang="en-US" sz="3200" dirty="0"/>
          </a:p>
        </p:txBody>
      </p:sp>
    </p:spTree>
    <p:extLst>
      <p:ext uri="{BB962C8B-B14F-4D97-AF65-F5344CB8AC3E}">
        <p14:creationId xmlns:p14="http://schemas.microsoft.com/office/powerpoint/2010/main" val="39626643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988" y="620688"/>
            <a:ext cx="7714024" cy="5505475"/>
          </a:xfrm>
        </p:spPr>
      </p:pic>
    </p:spTree>
    <p:extLst>
      <p:ext uri="{BB962C8B-B14F-4D97-AF65-F5344CB8AC3E}">
        <p14:creationId xmlns:p14="http://schemas.microsoft.com/office/powerpoint/2010/main" val="236503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02634"/>
          </a:xfrm>
        </p:spPr>
        <p:txBody>
          <a:bodyPr/>
          <a:lstStyle/>
          <a:p>
            <a:pPr algn="r" rtl="1"/>
            <a:r>
              <a:rPr lang="ar-IQ" dirty="0" err="1"/>
              <a:t>سادسا:تصنيف</a:t>
            </a:r>
            <a:r>
              <a:rPr lang="ar-IQ" dirty="0"/>
              <a:t> التصاميم التعليمية تبعا لطبيعة </a:t>
            </a:r>
            <a:r>
              <a:rPr lang="ar-IQ" dirty="0" err="1"/>
              <a:t>الأداء:يمكن</a:t>
            </a:r>
            <a:r>
              <a:rPr lang="ar-IQ" dirty="0"/>
              <a:t> أن تتوزع التصاميم التعليمية أيضاً بين بعدي أدائي </a:t>
            </a:r>
            <a:r>
              <a:rPr lang="en-US" dirty="0"/>
              <a:t>Procedural </a:t>
            </a:r>
            <a:r>
              <a:rPr lang="ar-IQ" dirty="0"/>
              <a:t>أو اكتشافي (توضيحي). </a:t>
            </a:r>
            <a:r>
              <a:rPr lang="en-US" dirty="0"/>
              <a:t>Declarative </a:t>
            </a:r>
            <a:r>
              <a:rPr lang="ar-IQ" dirty="0"/>
              <a:t>فالأول يحاول أن يزيد من النشاط المتمركز نحو إعطاء أمثلة وتدريبات بينها الثاني يراهن على مسائل التحليل وعلى النمط التوضيح والاكتشاف في العملية التعليمية. ولقد وزعنا في الجدول (4-6) بعض النماذج الحديثة تبعاً لهذا النوع </a:t>
            </a:r>
            <a:r>
              <a:rPr lang="ar-IQ" dirty="0" err="1"/>
              <a:t>منالتصنيف</a:t>
            </a:r>
            <a:r>
              <a:rPr lang="ar-IQ" dirty="0"/>
              <a:t>:</a:t>
            </a:r>
            <a:endParaRPr lang="en-US" dirty="0"/>
          </a:p>
        </p:txBody>
      </p:sp>
    </p:spTree>
    <p:extLst>
      <p:ext uri="{BB962C8B-B14F-4D97-AF65-F5344CB8AC3E}">
        <p14:creationId xmlns:p14="http://schemas.microsoft.com/office/powerpoint/2010/main" val="381786474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518" y="692696"/>
            <a:ext cx="7744963" cy="5433467"/>
          </a:xfrm>
        </p:spPr>
      </p:pic>
    </p:spTree>
    <p:extLst>
      <p:ext uri="{BB962C8B-B14F-4D97-AF65-F5344CB8AC3E}">
        <p14:creationId xmlns:p14="http://schemas.microsoft.com/office/powerpoint/2010/main" val="395027489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514402"/>
          </a:xfrm>
        </p:spPr>
        <p:txBody>
          <a:bodyPr>
            <a:normAutofit/>
          </a:bodyPr>
          <a:lstStyle/>
          <a:p>
            <a:pPr algn="ctr"/>
            <a:r>
              <a:rPr lang="ar-IQ" sz="4800" dirty="0" smtClean="0"/>
              <a:t>نماذج التصميم التعليمي المكبرة </a:t>
            </a:r>
            <a:r>
              <a:rPr lang="en-US" sz="4800" dirty="0" smtClean="0"/>
              <a:t/>
            </a:r>
            <a:br>
              <a:rPr lang="en-US" sz="4800" dirty="0" smtClean="0"/>
            </a:br>
            <a:r>
              <a:rPr lang="en-US" sz="4800" dirty="0" smtClean="0"/>
              <a:t>Macro ID</a:t>
            </a:r>
            <a:endParaRPr lang="en-US" sz="4800" dirty="0"/>
          </a:p>
        </p:txBody>
      </p:sp>
    </p:spTree>
    <p:extLst>
      <p:ext uri="{BB962C8B-B14F-4D97-AF65-F5344CB8AC3E}">
        <p14:creationId xmlns:p14="http://schemas.microsoft.com/office/powerpoint/2010/main" val="36379823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02634"/>
          </a:xfrm>
        </p:spPr>
        <p:txBody>
          <a:bodyPr>
            <a:noAutofit/>
          </a:bodyPr>
          <a:lstStyle/>
          <a:p>
            <a:pPr algn="r" rtl="1"/>
            <a:r>
              <a:rPr lang="ar-IQ" sz="2400" dirty="0"/>
              <a:t>إن الهدف الرئيسي </a:t>
            </a:r>
            <a:r>
              <a:rPr lang="ar-IQ" sz="2400" dirty="0" smtClean="0"/>
              <a:t>لنماذج </a:t>
            </a:r>
            <a:r>
              <a:rPr lang="ar-IQ" sz="2400" dirty="0"/>
              <a:t>التصميم التعليمي هو الوصول لإطار تعليمي عام يمكن المعلم والمتعلم من خلاله استثمار كل المتغيرات في بيئة التعلم للوصول إلى أقصى درجات التعلم المنشود وتحقيق الأهداف التي رسمت بدقة وقياسية. لهذا نجد بعض المنظرين اجتهد في تجميع أكبر قدر من التفصيلات والعوامل ووضعها في إطار شمولي، </a:t>
            </a:r>
            <a:r>
              <a:rPr lang="ar-IQ" sz="2400" dirty="0" err="1"/>
              <a:t>بینها</a:t>
            </a:r>
            <a:r>
              <a:rPr lang="ar-IQ" sz="2400" dirty="0"/>
              <a:t> آخرون وجدوا أن زيادة العوامل والمتغيرات قد يوصل لأهداف واسعة لكنه يعقد عملية التعليم ويربك الصورة الشمولية لعملية </a:t>
            </a:r>
            <a:r>
              <a:rPr lang="ar-IQ" sz="2400" dirty="0" smtClean="0"/>
              <a:t>التعلم</a:t>
            </a:r>
            <a:br>
              <a:rPr lang="ar-IQ" sz="2400" dirty="0" smtClean="0"/>
            </a:br>
            <a:r>
              <a:rPr lang="ar-IQ" sz="2400" dirty="0" smtClean="0"/>
              <a:t>.</a:t>
            </a:r>
            <a:r>
              <a:rPr lang="ar-IQ" sz="2400" dirty="0"/>
              <a:t>في هذا الفصل سنحاول استعراض </a:t>
            </a:r>
            <a:r>
              <a:rPr lang="ar-IQ" sz="2400" dirty="0" err="1"/>
              <a:t>الناذج</a:t>
            </a:r>
            <a:r>
              <a:rPr lang="ar-IQ" sz="2400" dirty="0"/>
              <a:t> ذات الطابع الموسع الذي تناول كل منها العملية التعليمية التعلمية بأطر وأبعاد مختلفة ومركبة، بينها نترك للفصل الذي يليه لاستعراض النماذج الأقل تفصيلاً وابسط استخداماً. علما بأننا سنحاول مع عرض كل أنموذج كليا كان أم جزئياً أن نقدم ميزاته وأهم صعوبات تطبيقه، إضافة إلى نتائج تجريبه تطبيقياً من خلال دراسات عربية ودولية.</a:t>
            </a:r>
            <a:endParaRPr lang="en-US" sz="2400" dirty="0"/>
          </a:p>
        </p:txBody>
      </p:sp>
    </p:spTree>
    <p:extLst>
      <p:ext uri="{BB962C8B-B14F-4D97-AF65-F5344CB8AC3E}">
        <p14:creationId xmlns:p14="http://schemas.microsoft.com/office/powerpoint/2010/main" val="14406727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74642"/>
          </a:xfrm>
        </p:spPr>
        <p:txBody>
          <a:bodyPr>
            <a:noAutofit/>
          </a:bodyPr>
          <a:lstStyle/>
          <a:p>
            <a:pPr algn="r" rtl="1"/>
            <a:r>
              <a:rPr lang="ar-IQ" sz="2400" dirty="0"/>
              <a:t>متطلبات سابقة لتعلم ما مطلوب تعلمه، ولقد صح هذا القول كثيراً مع </a:t>
            </a:r>
            <a:r>
              <a:rPr lang="ar-IQ" sz="2400" dirty="0" err="1"/>
              <a:t>المبدعينوالموهوبين</a:t>
            </a:r>
            <a:r>
              <a:rPr lang="ar-IQ" sz="2400" dirty="0"/>
              <a:t> الذين يصلون إلى قمة العطاء </a:t>
            </a:r>
            <a:r>
              <a:rPr lang="ar-IQ" sz="2400" dirty="0" err="1"/>
              <a:t>بأعار</a:t>
            </a:r>
            <a:r>
              <a:rPr lang="ar-IQ" sz="2400" dirty="0"/>
              <a:t> صغيرة سيما في الرياضة </a:t>
            </a:r>
            <a:r>
              <a:rPr lang="ar-IQ" sz="2400" dirty="0" err="1"/>
              <a:t>والفنوالرياضيات</a:t>
            </a:r>
            <a:r>
              <a:rPr lang="ar-IQ" sz="2400" dirty="0"/>
              <a:t> ومهارة التذكر. وطرح </a:t>
            </a:r>
            <a:r>
              <a:rPr lang="ar-IQ" sz="2400" dirty="0" err="1"/>
              <a:t>كانييه</a:t>
            </a:r>
            <a:r>
              <a:rPr lang="ar-IQ" sz="2400" dirty="0"/>
              <a:t> </a:t>
            </a:r>
            <a:r>
              <a:rPr lang="en-US" sz="2400" dirty="0"/>
              <a:t>Gagne </a:t>
            </a:r>
            <a:r>
              <a:rPr lang="ar-IQ" sz="2400" dirty="0"/>
              <a:t>أفكاره بشكل متكامل بكتابة شروط التعلم عام 1965م وحددها في ثمانية شروط: 1- التعلم الإشاري </a:t>
            </a:r>
            <a:r>
              <a:rPr lang="en-US" sz="2400" dirty="0"/>
              <a:t>Signal Learning : </a:t>
            </a:r>
            <a:r>
              <a:rPr lang="ar-IQ" sz="2400" dirty="0"/>
              <a:t>يكتسب الفرد استجابة شرطية لمثير شرطي ويكون التعلم لا إرادياً، حيث يسحب الطفل يده عند رؤية قطعة حديد ساخنة ويمثل هذا النمط الأكثر شيوعاً، ويقوم هذا على أساس التعلم الشرطي </a:t>
            </a:r>
            <a:r>
              <a:rPr lang="ar-IQ" sz="2400" dirty="0" err="1"/>
              <a:t>لبافلوف</a:t>
            </a:r>
            <a:r>
              <a:rPr lang="ar-IQ" sz="2400" dirty="0"/>
              <a:t>. 2- المثير والاستجابة </a:t>
            </a:r>
            <a:r>
              <a:rPr lang="en-US" sz="2400" dirty="0"/>
              <a:t>Stimulus - Response : </a:t>
            </a:r>
            <a:r>
              <a:rPr lang="ar-IQ" sz="2400" dirty="0"/>
              <a:t>وفي هذا النمط يكتسب الفرد استجابة دقيقة لمثير معين، وهذا يعتمد على نظرية </a:t>
            </a:r>
            <a:r>
              <a:rPr lang="ar-IQ" sz="2400" dirty="0" err="1"/>
              <a:t>ثورندايك</a:t>
            </a:r>
            <a:r>
              <a:rPr lang="ar-IQ" sz="2400" dirty="0"/>
              <a:t> في المحاولة والخطأ، وعلى نظرية </a:t>
            </a:r>
            <a:r>
              <a:rPr lang="ar-IQ" sz="2400" dirty="0" err="1"/>
              <a:t>سكنر</a:t>
            </a:r>
            <a:r>
              <a:rPr lang="ar-IQ" sz="2400" dirty="0"/>
              <a:t> في التعلم الشرطي الإجرائي. 3- التسلسل الحركي </a:t>
            </a:r>
            <a:r>
              <a:rPr lang="en-US" sz="2400" dirty="0"/>
              <a:t>Motor Chaining: </a:t>
            </a:r>
            <a:r>
              <a:rPr lang="ar-IQ" sz="2400" dirty="0"/>
              <a:t>وهذه عبارة عن مجموعة الأنشطة المتتالية والتي تتضمن وحدتين أو أكثر من المثير والاستجابة وقد اشتق من نظريات متعددة(</a:t>
            </a:r>
            <a:r>
              <a:rPr lang="ar-IQ" sz="2400" dirty="0" err="1"/>
              <a:t>سکنر</a:t>
            </a:r>
            <a:r>
              <a:rPr lang="ar-IQ" sz="2400" dirty="0"/>
              <a:t>، </a:t>
            </a:r>
            <a:r>
              <a:rPr lang="ar-IQ" sz="2400" dirty="0" err="1"/>
              <a:t>جاثري</a:t>
            </a:r>
            <a:r>
              <a:rPr lang="ar-IQ" sz="2400" dirty="0"/>
              <a:t>).</a:t>
            </a:r>
            <a:endParaRPr lang="en-US" sz="2400" dirty="0"/>
          </a:p>
        </p:txBody>
      </p:sp>
    </p:spTree>
    <p:extLst>
      <p:ext uri="{BB962C8B-B14F-4D97-AF65-F5344CB8AC3E}">
        <p14:creationId xmlns:p14="http://schemas.microsoft.com/office/powerpoint/2010/main" val="9242513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5832648"/>
          </a:xfrm>
        </p:spPr>
        <p:txBody>
          <a:bodyPr>
            <a:noAutofit/>
          </a:bodyPr>
          <a:lstStyle/>
          <a:p>
            <a:pPr algn="r" rtl="1"/>
            <a:r>
              <a:rPr lang="ar-IQ" sz="2400" dirty="0"/>
              <a:t>4- التلازم اللفظي </a:t>
            </a:r>
            <a:r>
              <a:rPr lang="en-US" sz="2400" dirty="0"/>
              <a:t>Verbal Association: </a:t>
            </a:r>
            <a:r>
              <a:rPr lang="ar-IQ" sz="2400" dirty="0"/>
              <a:t>وهذا النمط شبيه بالنمط الثالث إلا أن </a:t>
            </a:r>
            <a:r>
              <a:rPr lang="ar-IQ" sz="2400" dirty="0" err="1"/>
              <a:t>المثيروالاستجابة</a:t>
            </a:r>
            <a:r>
              <a:rPr lang="ar-IQ" sz="2400" dirty="0"/>
              <a:t> فيه ذو صفة لفظية.5- التعلم المتمايز </a:t>
            </a:r>
            <a:r>
              <a:rPr lang="en-US" sz="2400" dirty="0"/>
              <a:t>Discrimination Learning: </a:t>
            </a:r>
            <a:r>
              <a:rPr lang="ar-IQ" sz="2400" dirty="0"/>
              <a:t>وفي هذا النمط يستطيع المتعلم أن يؤدي استجابات متنوعة متباينة في الدرجة رغم تماثلها في المظهر الخارجي. 6- تعلم المفاهيم </a:t>
            </a:r>
            <a:r>
              <a:rPr lang="en-US" sz="2400" dirty="0"/>
              <a:t>Concept Learning : </a:t>
            </a:r>
            <a:r>
              <a:rPr lang="ar-IQ" sz="2400" dirty="0"/>
              <a:t>يعد تعلم المفهوم عملاً مكملاً لتعلم النمط السابق وهو التعلم المتمايز، حيث يتطلب أداء الفرد لاستجابة عامة لمجموعة المثيرات المتباينة مع بعضها بشكل واسع.7- تعلم القاعدة </a:t>
            </a:r>
            <a:r>
              <a:rPr lang="en-US" sz="2400" dirty="0"/>
              <a:t>Rule Learning : </a:t>
            </a:r>
            <a:r>
              <a:rPr lang="ar-IQ" sz="2400" dirty="0"/>
              <a:t>يمثل هذا النمط تعلم القواعد التي هي أوسع من وذلك من خلال تعلم مفاهيم متتابعة أي تتألف القاعدة من مفهومين أو أكثر وبذلك يكون هو أعلى من النمط السادس من حيث التجريد</a:t>
            </a:r>
            <a:r>
              <a:rPr lang="ar-IQ" sz="2400" dirty="0" smtClean="0"/>
              <a:t>.</a:t>
            </a:r>
            <a:br>
              <a:rPr lang="ar-IQ" sz="2400" dirty="0" smtClean="0"/>
            </a:br>
            <a:r>
              <a:rPr lang="ar-IQ" sz="2400" dirty="0" smtClean="0"/>
              <a:t> </a:t>
            </a:r>
            <a:r>
              <a:rPr lang="ar-IQ" sz="2400" dirty="0"/>
              <a:t>8- حل المشكلة </a:t>
            </a:r>
            <a:r>
              <a:rPr lang="en-US" sz="2400" dirty="0"/>
              <a:t>Problem Solving : </a:t>
            </a:r>
            <a:r>
              <a:rPr lang="ar-IQ" sz="2400" dirty="0"/>
              <a:t>حل المشكلة يتطلب من الفرد أن يحدد المفاهيم</a:t>
            </a:r>
            <a:br>
              <a:rPr lang="ar-IQ" sz="2400" dirty="0"/>
            </a:br>
            <a:r>
              <a:rPr lang="ar-IQ" sz="2400" dirty="0"/>
              <a:t>والقواعد اللازمة لحل المشكلة وبذلك يتطلب حل المشكلة عمليات معرفية </a:t>
            </a:r>
            <a:r>
              <a:rPr lang="ar-IQ" sz="2400" dirty="0" err="1"/>
              <a:t>صغيرةأكثر</a:t>
            </a:r>
            <a:r>
              <a:rPr lang="ar-IQ" sz="2400" dirty="0"/>
              <a:t> تعقيداً من المراحل السابقة.</a:t>
            </a:r>
            <a:endParaRPr lang="en-US" sz="2400" dirty="0"/>
          </a:p>
        </p:txBody>
      </p:sp>
    </p:spTree>
    <p:extLst>
      <p:ext uri="{BB962C8B-B14F-4D97-AF65-F5344CB8AC3E}">
        <p14:creationId xmlns:p14="http://schemas.microsoft.com/office/powerpoint/2010/main" val="3954261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404664"/>
            <a:ext cx="5771231" cy="6362446"/>
          </a:xfrm>
        </p:spPr>
      </p:pic>
    </p:spTree>
    <p:extLst>
      <p:ext uri="{BB962C8B-B14F-4D97-AF65-F5344CB8AC3E}">
        <p14:creationId xmlns:p14="http://schemas.microsoft.com/office/powerpoint/2010/main" val="36403944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46650"/>
          </a:xfrm>
        </p:spPr>
        <p:txBody>
          <a:bodyPr>
            <a:normAutofit/>
          </a:bodyPr>
          <a:lstStyle/>
          <a:p>
            <a:pPr algn="r" rtl="1"/>
            <a:r>
              <a:rPr lang="ar-IQ" sz="2800" dirty="0"/>
              <a:t>يبين صورة للتصميم التعليمي معتمدة تكنولوجيا التعليم</a:t>
            </a:r>
            <a:br>
              <a:rPr lang="ar-IQ" sz="2800" dirty="0"/>
            </a:br>
            <a:r>
              <a:rPr lang="ar-IQ" sz="2800" dirty="0"/>
              <a:t/>
            </a:r>
            <a:br>
              <a:rPr lang="ar-IQ" sz="2800" dirty="0"/>
            </a:br>
            <a:r>
              <a:rPr lang="ar-IQ" sz="2800" dirty="0"/>
              <a:t>المآخذ على هذه المدرسة أنها لا تفرق بين استيعاب التكنولوجيا في التعليم وطريقة استخدامها على وفق مبادئ التعلم والتعليم. فنظرتهم للتعلم مادية بحتة تعتمد التعامل مع التنبيهات سمعية كانت أو بصرية أو أي نوع حسي تعامل إلى قياسي بحت معتمدة على استخدام الآلة والأدوات المادية كوسائل أساسية للتعلم وتهمل العامل الإنساني وأهميته في تفعيل هذه الأدوات والآلات. أي أن البعد الانفعالي (النفسي / التربوي) فيها ضعيف ولا يأخذ بالحسبان في عملية التعليم.</a:t>
            </a:r>
            <a:br>
              <a:rPr lang="ar-IQ" sz="2800" dirty="0"/>
            </a:br>
            <a:endParaRPr lang="en-US" sz="2800" dirty="0"/>
          </a:p>
        </p:txBody>
      </p:sp>
    </p:spTree>
    <p:extLst>
      <p:ext uri="{BB962C8B-B14F-4D97-AF65-F5344CB8AC3E}">
        <p14:creationId xmlns:p14="http://schemas.microsoft.com/office/powerpoint/2010/main" val="23042888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666530"/>
          </a:xfrm>
        </p:spPr>
        <p:txBody>
          <a:bodyPr>
            <a:normAutofit/>
          </a:bodyPr>
          <a:lstStyle/>
          <a:p>
            <a:pPr algn="ctr">
              <a:lnSpc>
                <a:spcPct val="150000"/>
              </a:lnSpc>
            </a:pPr>
            <a:r>
              <a:rPr lang="ar-IQ" sz="4800" dirty="0" smtClean="0"/>
              <a:t>انموذج </a:t>
            </a:r>
            <a:r>
              <a:rPr lang="ar-IQ" sz="4800" dirty="0" err="1" smtClean="0"/>
              <a:t>كانيية</a:t>
            </a:r>
            <a:r>
              <a:rPr lang="ar-IQ" sz="4800" dirty="0" smtClean="0"/>
              <a:t> و </a:t>
            </a:r>
            <a:r>
              <a:rPr lang="ar-IQ" sz="4800" dirty="0" err="1" smtClean="0"/>
              <a:t>بررجز</a:t>
            </a:r>
            <a:r>
              <a:rPr lang="en-US" sz="4800" dirty="0" smtClean="0"/>
              <a:t>- </a:t>
            </a:r>
            <a:r>
              <a:rPr lang="ar-IQ" sz="4800" dirty="0" smtClean="0"/>
              <a:t/>
            </a:r>
            <a:br>
              <a:rPr lang="ar-IQ" sz="4800" dirty="0" smtClean="0"/>
            </a:br>
            <a:r>
              <a:rPr lang="ar-IQ" sz="4800" dirty="0" err="1" smtClean="0"/>
              <a:t>النضرية</a:t>
            </a:r>
            <a:r>
              <a:rPr lang="ar-IQ" sz="4800" dirty="0" smtClean="0"/>
              <a:t> التنظيمية الاستكشافية </a:t>
            </a:r>
            <a:r>
              <a:rPr lang="ar-IQ" sz="4800" dirty="0" err="1" smtClean="0"/>
              <a:t>للاندا</a:t>
            </a:r>
            <a:r>
              <a:rPr lang="en-US" sz="4800" dirty="0" smtClean="0"/>
              <a:t>- </a:t>
            </a:r>
            <a:r>
              <a:rPr lang="ar-IQ" sz="4800" dirty="0" smtClean="0"/>
              <a:t/>
            </a:r>
            <a:br>
              <a:rPr lang="ar-IQ" sz="4800" dirty="0" smtClean="0"/>
            </a:br>
            <a:r>
              <a:rPr lang="ar-IQ" sz="4800" dirty="0" smtClean="0"/>
              <a:t>النظرية التوسعية </a:t>
            </a:r>
            <a:r>
              <a:rPr lang="ar-IQ" sz="4800" dirty="0" err="1" smtClean="0"/>
              <a:t>رجليوث</a:t>
            </a:r>
            <a:r>
              <a:rPr lang="ar-IQ" sz="4800" dirty="0" smtClean="0"/>
              <a:t>  </a:t>
            </a:r>
            <a:r>
              <a:rPr lang="en-US" sz="4800" dirty="0" smtClean="0"/>
              <a:t>- </a:t>
            </a:r>
            <a:endParaRPr lang="en-US" sz="4800" dirty="0"/>
          </a:p>
        </p:txBody>
      </p:sp>
    </p:spTree>
    <p:extLst>
      <p:ext uri="{BB962C8B-B14F-4D97-AF65-F5344CB8AC3E}">
        <p14:creationId xmlns:p14="http://schemas.microsoft.com/office/powerpoint/2010/main" val="42337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34682"/>
          </a:xfrm>
        </p:spPr>
        <p:txBody>
          <a:bodyPr>
            <a:normAutofit/>
          </a:bodyPr>
          <a:lstStyle/>
          <a:p>
            <a:pPr algn="r" rtl="1"/>
            <a:r>
              <a:rPr lang="ar-IQ" sz="2800" dirty="0"/>
              <a:t>يتضح من الشكل رقم (3-1) أن نظرية </a:t>
            </a:r>
            <a:r>
              <a:rPr lang="ar-IQ" sz="2800" dirty="0" err="1"/>
              <a:t>كانييه</a:t>
            </a:r>
            <a:r>
              <a:rPr lang="ar-IQ" sz="2800" dirty="0"/>
              <a:t> </a:t>
            </a:r>
            <a:r>
              <a:rPr lang="en-US" sz="2800" dirty="0"/>
              <a:t>Gagne </a:t>
            </a:r>
            <a:r>
              <a:rPr lang="ar-IQ" sz="2800" dirty="0"/>
              <a:t>مزجت بين نظريتي كالبرت </a:t>
            </a:r>
            <a:r>
              <a:rPr lang="ar-IQ" sz="2800" dirty="0" err="1"/>
              <a:t>وسكنر</a:t>
            </a:r>
            <a:r>
              <a:rPr lang="ar-IQ" sz="2800" dirty="0"/>
              <a:t> في تفسيرهما لأنواع التعلم، لكنها تختلف عنها في تفسير عملية التعلم حيث أنها عند </a:t>
            </a:r>
            <a:r>
              <a:rPr lang="ar-IQ" sz="2800" dirty="0" err="1"/>
              <a:t>كانييه</a:t>
            </a:r>
            <a:r>
              <a:rPr lang="ar-IQ" sz="2800" dirty="0"/>
              <a:t> تمر عبر مفهومين أساسيين، هما: الأول: التنظيم الهرمي أو التراكمي لأناط التعلم. الثاني: تنظيم المعرفة تبعاً للتنظيم الهرمي للمكونات المعرفية التي تتألف منها وهذا ما نسميه ذاتية التعلم.</a:t>
            </a:r>
            <a:br>
              <a:rPr lang="ar-IQ" sz="2800" dirty="0"/>
            </a:br>
            <a:r>
              <a:rPr lang="ar-IQ" sz="2800" dirty="0"/>
              <a:t>ولذلك يركز </a:t>
            </a:r>
            <a:r>
              <a:rPr lang="ar-IQ" sz="2800" dirty="0" err="1"/>
              <a:t>كانييه</a:t>
            </a:r>
            <a:r>
              <a:rPr lang="ar-IQ" sz="2800" dirty="0"/>
              <a:t> على ترتيب الظروف والشروط التي تسهل عملية (التعلم) ويلاحظ أن بعض الملامح عند تصميم التعليم تتعلق بالمتعلم وبعضها الآخر يتعلق بالبيئة المحيطة به؛ لذلك على المدرس أن يهتم بربط الظروف الداخلية للمتعلم وما تعلمه سابقاً وما لديه من خبرات، والظروف الخارجية التي تمثل كيفية عرض المادة الدراسية وأساليب التقويم والتغذية الراجعة للوصول إلى الأهداف المرغوبة</a:t>
            </a:r>
            <a:endParaRPr lang="en-US" sz="2800" dirty="0"/>
          </a:p>
        </p:txBody>
      </p:sp>
    </p:spTree>
    <p:extLst>
      <p:ext uri="{BB962C8B-B14F-4D97-AF65-F5344CB8AC3E}">
        <p14:creationId xmlns:p14="http://schemas.microsoft.com/office/powerpoint/2010/main" val="2762153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5688632"/>
          </a:xfrm>
        </p:spPr>
        <p:txBody>
          <a:bodyPr>
            <a:normAutofit/>
          </a:bodyPr>
          <a:lstStyle/>
          <a:p>
            <a:pPr algn="r" rtl="1"/>
            <a:r>
              <a:rPr lang="ar-IQ" sz="2800" dirty="0"/>
              <a:t>تتلخص المبادئ التربوية لنموذج </a:t>
            </a:r>
            <a:r>
              <a:rPr lang="ar-IQ" sz="2800" dirty="0" err="1"/>
              <a:t>كانييه</a:t>
            </a:r>
            <a:r>
              <a:rPr lang="ar-IQ" sz="2800" dirty="0"/>
              <a:t> بها يأتي</a:t>
            </a:r>
            <a:r>
              <a:rPr lang="ar-IQ" sz="2800" dirty="0" smtClean="0"/>
              <a:t>:</a:t>
            </a:r>
            <a:br>
              <a:rPr lang="ar-IQ" sz="2800" dirty="0" smtClean="0"/>
            </a:br>
            <a:r>
              <a:rPr lang="ar-IQ" sz="2800" dirty="0" smtClean="0"/>
              <a:t> </a:t>
            </a:r>
            <a:r>
              <a:rPr lang="ar-IQ" sz="2800" dirty="0"/>
              <a:t>1- تشخيص المتطلبات لتعلم أي موضوع أو التأكد من تحقيقها لدى المتعلمين قبل المباشرة في تعلم الموضوع نفسه</a:t>
            </a:r>
            <a:r>
              <a:rPr lang="ar-IQ" sz="2800" dirty="0" smtClean="0"/>
              <a:t>.</a:t>
            </a:r>
            <a:br>
              <a:rPr lang="ar-IQ" sz="2800" dirty="0" smtClean="0"/>
            </a:br>
            <a:r>
              <a:rPr lang="ar-IQ" sz="2800" dirty="0" smtClean="0"/>
              <a:t> </a:t>
            </a:r>
            <a:r>
              <a:rPr lang="ar-IQ" sz="2800" dirty="0"/>
              <a:t>2- تنظيم المادة الدراسية في المنهج والكتاب المدرسي تنظيماً منطقياً</a:t>
            </a:r>
            <a:r>
              <a:rPr lang="ar-IQ" sz="2800" dirty="0" smtClean="0"/>
              <a:t>.</a:t>
            </a:r>
            <a:br>
              <a:rPr lang="ar-IQ" sz="2800" dirty="0" smtClean="0"/>
            </a:br>
            <a:r>
              <a:rPr lang="ar-IQ" sz="2800" dirty="0" smtClean="0"/>
              <a:t> </a:t>
            </a:r>
            <a:r>
              <a:rPr lang="ar-IQ" sz="2800" dirty="0"/>
              <a:t>3- الاهتمام بتنمية قدرات المتعلمين على التفكير أثناء تعلمهم والمفاهيم والمبادئ والقواعد، وتجنب الترديد اللفظي مؤكداً على الحفظ مع الفهم بحيث يساعد الارتقاء بالنتاجات التعليمية إلى مستوى القدرات</a:t>
            </a:r>
            <a:r>
              <a:rPr lang="ar-IQ" sz="2800" dirty="0" smtClean="0"/>
              <a:t>.</a:t>
            </a:r>
            <a:br>
              <a:rPr lang="ar-IQ" sz="2800" dirty="0" smtClean="0"/>
            </a:br>
            <a:r>
              <a:rPr lang="ar-IQ" sz="2800" dirty="0" smtClean="0"/>
              <a:t> </a:t>
            </a:r>
            <a:r>
              <a:rPr lang="ar-IQ" sz="2800" dirty="0"/>
              <a:t>4- الاهتمام بالفروق الفردية بين المتعلمين في الصف الواحد</a:t>
            </a:r>
            <a:r>
              <a:rPr lang="ar-IQ" sz="2800" dirty="0" smtClean="0"/>
              <a:t>.</a:t>
            </a:r>
            <a:br>
              <a:rPr lang="ar-IQ" sz="2800" dirty="0" smtClean="0"/>
            </a:br>
            <a:r>
              <a:rPr lang="ar-IQ" sz="2800" dirty="0" smtClean="0"/>
              <a:t> </a:t>
            </a:r>
            <a:r>
              <a:rPr lang="ar-IQ" sz="2800" dirty="0"/>
              <a:t>5- ضرورة التدرب على المهارة بعد تعلمها بطريقة تنمي التفكير</a:t>
            </a:r>
            <a:r>
              <a:rPr lang="ar-IQ" sz="2800" dirty="0" smtClean="0"/>
              <a:t>.</a:t>
            </a:r>
            <a:br>
              <a:rPr lang="ar-IQ" sz="2800" dirty="0" smtClean="0"/>
            </a:br>
            <a:r>
              <a:rPr lang="ar-IQ" sz="2800" dirty="0" smtClean="0"/>
              <a:t> </a:t>
            </a:r>
            <a:r>
              <a:rPr lang="ar-IQ" sz="2800" dirty="0"/>
              <a:t>6- توفير أساليب التقويم المرحلي داخل النسق الواحد.</a:t>
            </a:r>
            <a:endParaRPr lang="en-US" sz="2800" dirty="0"/>
          </a:p>
        </p:txBody>
      </p:sp>
    </p:spTree>
    <p:extLst>
      <p:ext uri="{BB962C8B-B14F-4D97-AF65-F5344CB8AC3E}">
        <p14:creationId xmlns:p14="http://schemas.microsoft.com/office/powerpoint/2010/main" val="884388348"/>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Autofit/>
          </a:bodyPr>
          <a:lstStyle/>
          <a:p>
            <a:pPr algn="r" rtl="1"/>
            <a:r>
              <a:rPr lang="ar-IQ" sz="2400" dirty="0" err="1" smtClean="0"/>
              <a:t>هانماط</a:t>
            </a:r>
            <a:r>
              <a:rPr lang="ar-IQ" sz="2400" dirty="0" smtClean="0"/>
              <a:t> تحليل المهام </a:t>
            </a:r>
            <a:br>
              <a:rPr lang="ar-IQ" sz="2400" dirty="0" smtClean="0"/>
            </a:br>
            <a:r>
              <a:rPr lang="ar-IQ" sz="2400" dirty="0" smtClean="0"/>
              <a:t>ناك </a:t>
            </a:r>
            <a:r>
              <a:rPr lang="ar-IQ" sz="2400" dirty="0"/>
              <a:t>أنواع مختلفة من انماط تحليل المهمة التي يجب أن </a:t>
            </a:r>
            <a:r>
              <a:rPr lang="ar-IQ" sz="2400" dirty="0" err="1"/>
              <a:t>تؤدئ</a:t>
            </a:r>
            <a:r>
              <a:rPr lang="ar-IQ" sz="2400" dirty="0"/>
              <a:t> في العمل عن الاهداف الطرفية وتستخدم لأغراض مختلفة أيضا:-</a:t>
            </a:r>
            <a:br>
              <a:rPr lang="ar-IQ" sz="2400" dirty="0"/>
            </a:br>
            <a:r>
              <a:rPr lang="ar-IQ" sz="2400" dirty="0"/>
              <a:t>1- ‏النمط الأول معالجة المعلومات في تحليل المهمة </a:t>
            </a:r>
            <a:br>
              <a:rPr lang="ar-IQ" sz="2400" dirty="0"/>
            </a:br>
            <a:r>
              <a:rPr lang="ar-IQ" sz="2400" dirty="0"/>
              <a:t>وهي تقوم على أساس تحديد تتابع القرارات والفعاليات المرتبطة والمتضمنة في أداء الهدف الطرفي ويمكن عن طريق الوصف الناتج لهذه القرارات والفعاليات الوصول إلى عمل مخطط </a:t>
            </a:r>
            <a:r>
              <a:rPr lang="ar-IQ" sz="2400" dirty="0" err="1"/>
              <a:t>إنسيابي</a:t>
            </a:r>
            <a:r>
              <a:rPr lang="ar-IQ" sz="2400" dirty="0"/>
              <a:t>   ( </a:t>
            </a:r>
            <a:r>
              <a:rPr lang="en-US" sz="2400" dirty="0"/>
              <a:t>flow chart ) </a:t>
            </a:r>
            <a:r>
              <a:rPr lang="ar-IQ" sz="2400" dirty="0"/>
              <a:t>للعمليات الأولية التي تجعل أداء الهدف الطرفي متضمنا العمليات العقلية ‏وأن العلاقة أن يمثل المخطط الانسيابي طبيعة الأداء وصولا إلى الاهداف الطرفية وهو يصمم للمتعلم </a:t>
            </a:r>
            <a:br>
              <a:rPr lang="ar-IQ" sz="2400" dirty="0"/>
            </a:br>
            <a:r>
              <a:rPr lang="ar-IQ" sz="2400" dirty="0"/>
              <a:t>‫مثالا على دلك \لنتصور باننا نصف عملية أكل ال آيس كريم فإن </a:t>
            </a:r>
            <a:br>
              <a:rPr lang="ar-IQ" sz="2400" dirty="0"/>
            </a:br>
            <a:r>
              <a:rPr lang="ar-IQ" sz="2400" dirty="0"/>
              <a:t>تتابع الخطوات يمكن أن يكون بالشكل الآتي:-‬‬</a:t>
            </a:r>
            <a:br>
              <a:rPr lang="ar-IQ" sz="2400" dirty="0"/>
            </a:br>
            <a:r>
              <a:rPr lang="ar-IQ" sz="2400" dirty="0"/>
              <a:t> </a:t>
            </a:r>
            <a:br>
              <a:rPr lang="ar-IQ" sz="2400" dirty="0"/>
            </a:br>
            <a:r>
              <a:rPr lang="ar-IQ" sz="2400" dirty="0"/>
              <a:t>الملعقة      ضع الملعقة في ال أيس كريم         أفصل الملعقة </a:t>
            </a:r>
            <a:r>
              <a:rPr lang="ar-IQ" sz="2400" dirty="0" smtClean="0"/>
              <a:t>                 من </a:t>
            </a:r>
            <a:r>
              <a:rPr lang="ar-IQ" sz="2400" dirty="0"/>
              <a:t>الأيس كريم         ارفع الملعقة باتجاه الفم      ضع الملعقة في الفم </a:t>
            </a:r>
            <a:br>
              <a:rPr lang="ar-IQ" sz="2400" dirty="0"/>
            </a:br>
            <a:r>
              <a:rPr lang="ar-IQ" sz="2400" dirty="0"/>
              <a:t/>
            </a:r>
            <a:br>
              <a:rPr lang="ar-IQ" sz="2400" dirty="0"/>
            </a:br>
            <a:endParaRPr lang="en-US" sz="2400" dirty="0"/>
          </a:p>
        </p:txBody>
      </p:sp>
      <p:cxnSp>
        <p:nvCxnSpPr>
          <p:cNvPr id="4" name="رابط كسهم مستقيم 3"/>
          <p:cNvCxnSpPr/>
          <p:nvPr/>
        </p:nvCxnSpPr>
        <p:spPr>
          <a:xfrm flipH="1">
            <a:off x="7452320" y="52292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3779912" y="52292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6372200" y="558924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3347864" y="558924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36841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02634"/>
          </a:xfrm>
        </p:spPr>
        <p:txBody>
          <a:bodyPr>
            <a:noAutofit/>
          </a:bodyPr>
          <a:lstStyle/>
          <a:p>
            <a:pPr algn="r" rtl="1"/>
            <a:r>
              <a:rPr lang="ar-IQ" sz="2800" dirty="0"/>
              <a:t>2- النمط الثاني تصنيف المهمة</a:t>
            </a:r>
            <a:br>
              <a:rPr lang="ar-IQ" sz="2800" dirty="0"/>
            </a:br>
            <a:r>
              <a:rPr lang="ar-IQ" sz="2800" dirty="0"/>
              <a:t> بعد تحديد الاهداف الطرفية يمكن إخضاعها حسب القدرات التعليمية (سابقا )والتي تمثل أيضا المردودات التعليمية وهي اما مهارات عقلية </a:t>
            </a:r>
            <a:r>
              <a:rPr lang="ar-IQ" sz="2800" dirty="0" err="1"/>
              <a:t>اومهارات</a:t>
            </a:r>
            <a:r>
              <a:rPr lang="ar-IQ" sz="2800" dirty="0"/>
              <a:t> حركيه </a:t>
            </a:r>
            <a:r>
              <a:rPr lang="ar-IQ" sz="2800" dirty="0" err="1"/>
              <a:t>اواتجاهات</a:t>
            </a:r>
            <a:r>
              <a:rPr lang="ar-IQ" sz="2800" dirty="0"/>
              <a:t> او معلومات أو استراتيجيات معرفية التي تمثل المردودات التعليمية المطلوبة </a:t>
            </a:r>
            <a:br>
              <a:rPr lang="ar-IQ" sz="2800" dirty="0"/>
            </a:br>
            <a:r>
              <a:rPr lang="ar-IQ" sz="2800" dirty="0"/>
              <a:t>اما الغرض من تصنيف الاهداف الطرفية حسب هذه المردودات‏ والقدرات هو لتحديد الشروط اللازمة لتعلمها أي لماذا نقول هذه المهارة الحركية </a:t>
            </a:r>
            <a:r>
              <a:rPr lang="ar-IQ" sz="2800" dirty="0" err="1"/>
              <a:t>لانه</a:t>
            </a:r>
            <a:r>
              <a:rPr lang="ar-IQ" sz="2800" dirty="0"/>
              <a:t> شروط تعلمها ‏حركة وهكذا, وفي هذه الحالة نجد الضرورة لتحديد المتطلبات المسبقة لتعلم المهارة إذا تصنف القدرة التي </a:t>
            </a:r>
            <a:r>
              <a:rPr lang="ar-IQ" sz="2800" dirty="0" err="1"/>
              <a:t>ياخذها</a:t>
            </a:r>
            <a:r>
              <a:rPr lang="ar-IQ" sz="2800" dirty="0"/>
              <a:t> حسب متطلبات التعلم </a:t>
            </a:r>
            <a:br>
              <a:rPr lang="ar-IQ" sz="2800" dirty="0"/>
            </a:br>
            <a:r>
              <a:rPr lang="ar-IQ" sz="2800" dirty="0"/>
              <a:t>وفي هذه الحالة تبرز ضرورة تحديد متطلبات التصميم المسبقة وهو ما يسمى تصنيف القدرة التي </a:t>
            </a:r>
            <a:r>
              <a:rPr lang="ar-IQ" sz="2800" dirty="0" err="1"/>
              <a:t>ياخذها</a:t>
            </a:r>
            <a:r>
              <a:rPr lang="ar-IQ" sz="2800" dirty="0"/>
              <a:t> ‏المتعلم بحسب متطلبات التعلم </a:t>
            </a:r>
            <a:br>
              <a:rPr lang="ar-IQ" sz="2800" dirty="0"/>
            </a:br>
            <a:endParaRPr lang="en-US" sz="2800" dirty="0"/>
          </a:p>
        </p:txBody>
      </p:sp>
    </p:spTree>
    <p:extLst>
      <p:ext uri="{BB962C8B-B14F-4D97-AF65-F5344CB8AC3E}">
        <p14:creationId xmlns:p14="http://schemas.microsoft.com/office/powerpoint/2010/main" val="17909567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74642"/>
          </a:xfrm>
        </p:spPr>
        <p:txBody>
          <a:bodyPr>
            <a:noAutofit/>
          </a:bodyPr>
          <a:lstStyle/>
          <a:p>
            <a:pPr algn="r" rtl="1"/>
            <a:r>
              <a:rPr lang="ar-IQ" sz="2000" dirty="0"/>
              <a:t>مثال \ كما هو الحال في معالجة البيانات في النمط الأول فإن العمل يبدأ أولا وآخرا مع الهدف الطرفي للفكرة أو المحاضرة وهذه تقوم على أساس النتائج التي توصلنا إليها من خلال تحليل معالجة البيانات يعني( النمط الأول )أي نستفيد من هذه النتائج في تصنيف المهمات</a:t>
            </a:r>
            <a:br>
              <a:rPr lang="ar-IQ" sz="2000" dirty="0"/>
            </a:br>
            <a:r>
              <a:rPr lang="ar-IQ" sz="2000" dirty="0"/>
              <a:t> ‏وأن النمط الثاني يهتم بتحديد الإجراءات و تصنيفها حسب فئات وكل فئة تقوم أيضا بدورها على مخرج تعليمي وقدرة تعليمية وعلى هذا الأساس يتكون من التصنيف الآتي </a:t>
            </a:r>
            <a:br>
              <a:rPr lang="ar-IQ" sz="2000" dirty="0"/>
            </a:br>
            <a:r>
              <a:rPr lang="ar-IQ" sz="2000" dirty="0"/>
              <a:t>أولا مهارات عقلية     ثانيا مهارات حركيه       ثالثا استراتيجيات معرفية      رابعا المعلومات         خامسا الاتجاهات</a:t>
            </a:r>
            <a:br>
              <a:rPr lang="ar-IQ" sz="2000" dirty="0"/>
            </a:br>
            <a:r>
              <a:rPr lang="ar-IQ" sz="2000" dirty="0"/>
              <a:t>أن هذا التصنيف يحدد كذلك </a:t>
            </a:r>
            <a:r>
              <a:rPr lang="ar-IQ" sz="2000" dirty="0" err="1"/>
              <a:t>العملية‏العقلية</a:t>
            </a:r>
            <a:r>
              <a:rPr lang="ar-IQ" sz="2000" dirty="0"/>
              <a:t> المطلوبة في المهمة وتحتل  عملية تصنيف المهمات أهمية كبرى في التصميم التعليمي لأن الفئات </a:t>
            </a:r>
            <a:r>
              <a:rPr lang="ar-IQ" sz="2000" dirty="0" err="1"/>
              <a:t>المصنفه</a:t>
            </a:r>
            <a:r>
              <a:rPr lang="ar-IQ" sz="2000" dirty="0"/>
              <a:t> أي المهارات العقلية و الحركية و الاستراتيجيات </a:t>
            </a:r>
            <a:r>
              <a:rPr lang="ar-IQ" sz="2000" dirty="0" err="1"/>
              <a:t>المعرقية</a:t>
            </a:r>
            <a:r>
              <a:rPr lang="ar-IQ" sz="2000" dirty="0"/>
              <a:t> والمعلومات والاتجاهات  كما صنفها (</a:t>
            </a:r>
            <a:r>
              <a:rPr lang="ar-IQ" sz="2000" dirty="0" err="1"/>
              <a:t>كانيه</a:t>
            </a:r>
            <a:r>
              <a:rPr lang="ar-IQ" sz="2000" dirty="0"/>
              <a:t> وبرجز) ‏تعد بمثابة قدرات يجب تعلمها والتي تتطلب حسب طبيعة كل واحد منها مجموعة شروط لأغراض تعلم و أداء تلك القدرة ‏</a:t>
            </a:r>
            <a:br>
              <a:rPr lang="ar-IQ" sz="2000" dirty="0"/>
            </a:br>
            <a:r>
              <a:rPr lang="ar-IQ" sz="2000" dirty="0"/>
              <a:t>ان معرفتنا بهذه الأنواع المختلفة من المخرجات التعليمية و القدرات التعليمية المرتبطة بها تحدد جميع الطرائق (الوسائل والفعاليات) لتحقيق الاداء والأهداف النهائية المطلوبة</a:t>
            </a:r>
            <a:br>
              <a:rPr lang="ar-IQ" sz="2000" dirty="0"/>
            </a:br>
            <a:endParaRPr lang="ar-IQ" sz="2000" dirty="0"/>
          </a:p>
        </p:txBody>
      </p:sp>
    </p:spTree>
    <p:extLst>
      <p:ext uri="{BB962C8B-B14F-4D97-AF65-F5344CB8AC3E}">
        <p14:creationId xmlns:p14="http://schemas.microsoft.com/office/powerpoint/2010/main" val="3688892648"/>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5400600"/>
          </a:xfrm>
        </p:spPr>
        <p:txBody>
          <a:bodyPr>
            <a:noAutofit/>
          </a:bodyPr>
          <a:lstStyle/>
          <a:p>
            <a:pPr algn="r" rtl="1"/>
            <a:r>
              <a:rPr lang="ar-IQ" sz="2400" dirty="0"/>
              <a:t>-النمط الثالث تحليل تعلم المهمة </a:t>
            </a:r>
            <a:br>
              <a:rPr lang="ar-IQ" sz="2400" dirty="0"/>
            </a:br>
            <a:r>
              <a:rPr lang="ar-IQ" sz="2400" dirty="0"/>
              <a:t> هنا نتعامل مع الاهداف الطرفية في ضوء النتائج التي قد نحصل عليها من خلال معالجة البيانات وهذا لا يكفي بهذا النوع من التحليل اد أننا نحتاج إلى توسيع هذا التحليل بحيث يشمل متطلبات التعلم المسبقة لجميع انواع الاهداف سواء كانت أهداف نهائية أو أهداف </a:t>
            </a:r>
            <a:r>
              <a:rPr lang="ar-IQ" sz="2400" dirty="0" err="1"/>
              <a:t>قدروية</a:t>
            </a:r>
            <a:r>
              <a:rPr lang="ar-IQ" sz="2400" dirty="0"/>
              <a:t>  أي أننا في هذه العملية نقوم بتحديد التتابع التعليمي ‏وتحديد نوع التتابع يمثل ارفع مستوى يصل إليه المصمم التعليمي وهناك أنواع من التتابع </a:t>
            </a:r>
            <a:br>
              <a:rPr lang="ar-IQ" sz="2400" dirty="0"/>
            </a:br>
            <a:r>
              <a:rPr lang="ar-IQ" sz="2400" dirty="0"/>
              <a:t>ويعد هذا النمط من الأنماط الأساسية والذي يكتسب صفة عملية والمقصود بتحليل مهمة التعلم العمل على الهدف النهائي الطرفي ‏و عادة يتم إنجاز العمل في هذا النمط بعد إتمام الفعاليات اللازمة في تحليل النمطين السابقين (معالجة المعلومات و تصنيف المهمة) وأن هذا النمط الثالث يستند إلى النمطين السابقين ويكتسب تحليل مهمة التعلم أهمية كبرى في التصميم التعليمي </a:t>
            </a:r>
            <a:r>
              <a:rPr lang="ar-IQ" sz="2400" dirty="0" err="1"/>
              <a:t>لانه</a:t>
            </a:r>
            <a:r>
              <a:rPr lang="ar-IQ" sz="2400" dirty="0"/>
              <a:t> يمثل الوسيلة لتحديد متطلبات التعلم المسبقة ان تقدم أي فروض التعلم</a:t>
            </a:r>
            <a:br>
              <a:rPr lang="ar-IQ" sz="2400" dirty="0"/>
            </a:br>
            <a:r>
              <a:rPr lang="ar-IQ" sz="2400" dirty="0"/>
              <a:t/>
            </a:r>
            <a:br>
              <a:rPr lang="ar-IQ" sz="2400" dirty="0"/>
            </a:br>
            <a:endParaRPr lang="en-US" sz="2400" dirty="0"/>
          </a:p>
        </p:txBody>
      </p:sp>
    </p:spTree>
    <p:extLst>
      <p:ext uri="{BB962C8B-B14F-4D97-AF65-F5344CB8AC3E}">
        <p14:creationId xmlns:p14="http://schemas.microsoft.com/office/powerpoint/2010/main" val="166247012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18658"/>
          </a:xfrm>
        </p:spPr>
        <p:txBody>
          <a:bodyPr>
            <a:noAutofit/>
          </a:bodyPr>
          <a:lstStyle/>
          <a:p>
            <a:pPr algn="r" rtl="1"/>
            <a:r>
              <a:rPr lang="ar-IQ" sz="2400" dirty="0"/>
              <a:t>ثانيا: أصحاب مدرسة الجودة</a:t>
            </a:r>
            <a:br>
              <a:rPr lang="ar-IQ" sz="2400" dirty="0"/>
            </a:br>
            <a:r>
              <a:rPr lang="ar-IQ" sz="2400" dirty="0"/>
              <a:t>هذه المدرسة لا تختلف كثيراً عن الأولى، لكنها تركز على إنتاج الوسائل التعليمية وجودة صنعها والشكل الذي تبدو عليه أكثر مما تركز على عملية اختيارهم للوسائل التعليمية كأن يجدد </a:t>
            </a:r>
            <a:r>
              <a:rPr lang="ar-IQ" sz="2400" dirty="0" err="1"/>
              <a:t>عادير</a:t>
            </a:r>
            <a:r>
              <a:rPr lang="ar-IQ" sz="2400" dirty="0"/>
              <a:t> المدرسة طلية من الوسائل التعليمية بمواصفات </a:t>
            </a:r>
            <a:r>
              <a:rPr lang="ar-IQ" sz="2400" dirty="0" err="1"/>
              <a:t>ممية</a:t>
            </a:r>
            <a:r>
              <a:rPr lang="ar-IQ" sz="2400" dirty="0"/>
              <a:t>...... وبالتالي فإن الجودة هو أهم من الاختيار، وهنا يتحصر الاختلاف عن العامل الأول يعامل الجودة في الاختيار.</a:t>
            </a:r>
            <a:br>
              <a:rPr lang="ar-IQ" sz="2400" dirty="0"/>
            </a:br>
            <a:r>
              <a:rPr lang="ar-IQ" sz="2400" dirty="0"/>
              <a:t/>
            </a:r>
            <a:br>
              <a:rPr lang="ar-IQ" sz="2400" dirty="0"/>
            </a:br>
            <a:r>
              <a:rPr lang="ar-IQ" sz="2400" dirty="0" err="1"/>
              <a:t>ثالثاء</a:t>
            </a:r>
            <a:r>
              <a:rPr lang="ar-IQ" sz="2400" dirty="0"/>
              <a:t> أصحاب المدرسة الغائية</a:t>
            </a:r>
            <a:br>
              <a:rPr lang="ar-IQ" sz="2400" dirty="0"/>
            </a:br>
            <a:r>
              <a:rPr lang="ar-IQ" sz="2400" dirty="0"/>
              <a:t>هؤلاء أقرب إلى تائج التصميم التعليمي من سواهم، حيث يؤكد أصحاب هذه المدرسة على عملية التصميم الكلي للأنموذج لا على عملية استخدام أجهزة أو اختيار أدوات. هنا يتم النظر إلى عملية تصميم التعليم على أنها عملية تحتاج إلى وضع الأهداف السلوكية الخاصة، ثم دراسة بيئة التعلم بعدها تطوير هذه البيئة ومن ثم تهيئة وسائل التقييم الابتدائي والبنائي، فاختيار الوسيلة التعليمية فإنتاجها وتأمينها.</a:t>
            </a:r>
            <a:br>
              <a:rPr lang="ar-IQ" sz="2400" dirty="0"/>
            </a:br>
            <a:endParaRPr lang="en-US" sz="2400" dirty="0"/>
          </a:p>
        </p:txBody>
      </p:sp>
    </p:spTree>
    <p:extLst>
      <p:ext uri="{BB962C8B-B14F-4D97-AF65-F5344CB8AC3E}">
        <p14:creationId xmlns:p14="http://schemas.microsoft.com/office/powerpoint/2010/main" val="152228268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noAutofit/>
          </a:bodyPr>
          <a:lstStyle/>
          <a:p>
            <a:pPr algn="r" rtl="1"/>
            <a:r>
              <a:rPr lang="ar-IQ" sz="2400" dirty="0"/>
              <a:t>رابعا: النموذج التحليلي</a:t>
            </a:r>
            <a:br>
              <a:rPr lang="ar-IQ" sz="2400" dirty="0"/>
            </a:br>
            <a:r>
              <a:rPr lang="ar-IQ" sz="2400" dirty="0"/>
              <a:t/>
            </a:r>
            <a:br>
              <a:rPr lang="ar-IQ" sz="2400" dirty="0"/>
            </a:br>
            <a:r>
              <a:rPr lang="ar-IQ" sz="2400" dirty="0"/>
              <a:t>وهو النموذج الذي يحدد عملية التعليم بأسلوب مقنن أقرب إلى التدريب </a:t>
            </a:r>
            <a:r>
              <a:rPr lang="ar-IQ" sz="2400" dirty="0" err="1"/>
              <a:t>المهاري</a:t>
            </a:r>
            <a:r>
              <a:rPr lang="ar-IQ" sz="2400" dirty="0"/>
              <a:t> حيث يبدأ بتحليل الحاجات المطلوبة ثم يحولها إلى أهداف وبعدها يتم اختيار أساليب التدريس الملائمة </a:t>
            </a:r>
            <a:r>
              <a:rPr lang="ar-IQ" sz="2400" dirty="0" smtClean="0"/>
              <a:t>ويهيئ </a:t>
            </a:r>
            <a:r>
              <a:rPr lang="ar-IQ" sz="2400" dirty="0"/>
              <a:t>جميع أنواع آليات التقويم بمستوياته ومراحله. هذا الأنموذج هو أقرب إلى تطبيق مفهوم المدرسة السلوكية بالتعليم. من عيوب هذا محاكاته للتوجه السلوكي في التعلم الذي يخلو إلى حد كبير من الأهداف النفسي / تربوية </a:t>
            </a:r>
            <a:r>
              <a:rPr lang="ar-IQ" sz="2400" dirty="0" smtClean="0"/>
              <a:t>الأنموذج </a:t>
            </a:r>
            <a:r>
              <a:rPr lang="ar-IQ" sz="2400" dirty="0"/>
              <a:t>هو خامسا: المنظور الشمولي</a:t>
            </a:r>
            <a:br>
              <a:rPr lang="ar-IQ" sz="2400" dirty="0"/>
            </a:br>
            <a:r>
              <a:rPr lang="ar-IQ" sz="2400" dirty="0"/>
              <a:t/>
            </a:r>
            <a:br>
              <a:rPr lang="ar-IQ" sz="2400" dirty="0"/>
            </a:br>
            <a:r>
              <a:rPr lang="ar-IQ" sz="2400" dirty="0"/>
              <a:t>تصنف المدرسة الخامسة التصميم التعليمي بالعمل التربوي الشمولي وذلك لمراعاتها نظريات التعلم النفسية وقدرات الإنسان وتوجهاته الاجتماعية. يتضمن هذا التوجه خمسة مجالات رئيسية، وكل مجال يتكون من خطوات فرعية ملازمة وهي:</a:t>
            </a:r>
            <a:br>
              <a:rPr lang="ar-IQ" sz="2400" dirty="0"/>
            </a:br>
            <a:endParaRPr lang="en-US" sz="2400" dirty="0"/>
          </a:p>
        </p:txBody>
      </p:sp>
    </p:spTree>
    <p:extLst>
      <p:ext uri="{BB962C8B-B14F-4D97-AF65-F5344CB8AC3E}">
        <p14:creationId xmlns:p14="http://schemas.microsoft.com/office/powerpoint/2010/main" val="3294042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 y="260648"/>
            <a:ext cx="8229600" cy="3510438"/>
          </a:xfrm>
        </p:spPr>
      </p:pic>
      <p:sp>
        <p:nvSpPr>
          <p:cNvPr id="5" name="مستطيل 4"/>
          <p:cNvSpPr/>
          <p:nvPr/>
        </p:nvSpPr>
        <p:spPr>
          <a:xfrm>
            <a:off x="539552" y="4437112"/>
            <a:ext cx="7992888" cy="1292662"/>
          </a:xfrm>
          <a:prstGeom prst="rect">
            <a:avLst/>
          </a:prstGeom>
        </p:spPr>
        <p:txBody>
          <a:bodyPr wrap="square">
            <a:spAutoFit/>
          </a:bodyPr>
          <a:lstStyle/>
          <a:p>
            <a:endParaRPr lang="ar-IQ" sz="2000" b="1" dirty="0"/>
          </a:p>
          <a:p>
            <a:r>
              <a:rPr lang="ar-IQ" sz="2000" b="1" dirty="0" smtClean="0"/>
              <a:t>1-مجال </a:t>
            </a:r>
            <a:r>
              <a:rPr lang="ar-IQ" sz="2000" b="1" dirty="0"/>
              <a:t>تحليل المعلومات. 2-مجال تحليل المادة التعليمية وخصائص الفرد المتعلم، </a:t>
            </a:r>
          </a:p>
          <a:p>
            <a:r>
              <a:rPr lang="ar-IQ" sz="2000" b="1" dirty="0"/>
              <a:t>3- مجال تصميم الاختبار ووسائل 4-  مجال إعداد الوسائل التعليمية. 5 - مجال التقويم </a:t>
            </a:r>
          </a:p>
          <a:p>
            <a:endParaRPr lang="ar-IQ" dirty="0"/>
          </a:p>
        </p:txBody>
      </p:sp>
    </p:spTree>
    <p:extLst>
      <p:ext uri="{BB962C8B-B14F-4D97-AF65-F5344CB8AC3E}">
        <p14:creationId xmlns:p14="http://schemas.microsoft.com/office/powerpoint/2010/main" val="241127396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normAutofit fontScale="90000"/>
          </a:bodyPr>
          <a:lstStyle/>
          <a:p>
            <a:pPr algn="r" rtl="1"/>
            <a:r>
              <a:rPr lang="ar-IQ" sz="2800" dirty="0"/>
              <a:t>المبادئ التربوية للتصميم التعليمي:• </a:t>
            </a:r>
            <a:r>
              <a:rPr lang="ar-IQ" sz="2800" dirty="0" smtClean="0"/>
              <a:t/>
            </a:r>
            <a:br>
              <a:rPr lang="ar-IQ" sz="2800" dirty="0" smtClean="0"/>
            </a:br>
            <a:r>
              <a:rPr lang="ar-IQ" sz="2800" dirty="0" smtClean="0"/>
              <a:t>- إن </a:t>
            </a:r>
            <a:r>
              <a:rPr lang="ar-IQ" sz="2800" dirty="0"/>
              <a:t>نظريات التعلم والنمو والدافعية والاتصـال ومبادئهـا تـؤدي دورا في رفع فاعلية التصميم التعليمي.• </a:t>
            </a:r>
            <a:r>
              <a:rPr lang="ar-IQ" sz="2800" dirty="0" smtClean="0"/>
              <a:t/>
            </a:r>
            <a:br>
              <a:rPr lang="ar-IQ" sz="2800" dirty="0" smtClean="0"/>
            </a:br>
            <a:r>
              <a:rPr lang="ar-IQ" sz="2800" dirty="0" smtClean="0"/>
              <a:t>-إن </a:t>
            </a:r>
            <a:r>
              <a:rPr lang="ar-IQ" sz="2800" dirty="0"/>
              <a:t>التصميم التعليمي يمثل مكوناً مهماً من مكونات مجال تقنيات التعليم، </a:t>
            </a:r>
            <a:r>
              <a:rPr lang="ar-IQ" sz="2800" dirty="0" err="1"/>
              <a:t>يؤثرويتأثر</a:t>
            </a:r>
            <a:r>
              <a:rPr lang="ar-IQ" sz="2800" dirty="0"/>
              <a:t> ببقية المكونات الأخرى. • </a:t>
            </a:r>
            <a:r>
              <a:rPr lang="ar-IQ" sz="2800" dirty="0" smtClean="0"/>
              <a:t/>
            </a:r>
            <a:br>
              <a:rPr lang="ar-IQ" sz="2800" dirty="0" smtClean="0"/>
            </a:br>
            <a:r>
              <a:rPr lang="ar-IQ" sz="2800" dirty="0" smtClean="0"/>
              <a:t>-إن </a:t>
            </a:r>
            <a:r>
              <a:rPr lang="ar-IQ" sz="2800" dirty="0"/>
              <a:t>نظريات التصميم التعليمي ومبادئه ونماذجـه تـهـدف إلى تجويد عمليتـي التعليم </a:t>
            </a:r>
            <a:r>
              <a:rPr lang="ar-IQ" sz="2800" dirty="0" smtClean="0"/>
              <a:t>والتعلم</a:t>
            </a:r>
            <a:br>
              <a:rPr lang="ar-IQ" sz="2800" dirty="0" smtClean="0"/>
            </a:br>
            <a:r>
              <a:rPr lang="ar-IQ" sz="2800" dirty="0"/>
              <a:t>-</a:t>
            </a:r>
            <a:r>
              <a:rPr lang="ar-IQ" sz="2800" dirty="0" smtClean="0"/>
              <a:t>مراعاة </a:t>
            </a:r>
            <a:r>
              <a:rPr lang="ar-IQ" sz="2800" dirty="0"/>
              <a:t>مبادئ تصميم الرسالة التعليمية لدعم التعلم .• </a:t>
            </a:r>
            <a:r>
              <a:rPr lang="ar-IQ" sz="2800" dirty="0" smtClean="0"/>
              <a:t/>
            </a:r>
            <a:br>
              <a:rPr lang="ar-IQ" sz="2800" dirty="0" smtClean="0"/>
            </a:br>
            <a:r>
              <a:rPr lang="ar-IQ" sz="2800" dirty="0" err="1" smtClean="0"/>
              <a:t>تحلیل</a:t>
            </a:r>
            <a:r>
              <a:rPr lang="ar-IQ" sz="2800" dirty="0" smtClean="0"/>
              <a:t> </a:t>
            </a:r>
            <a:r>
              <a:rPr lang="ar-IQ" sz="2800" dirty="0"/>
              <a:t>خصائص المتعلمين لاختيار، وتحديد الاستراتيجيات التدريسية .• </a:t>
            </a:r>
            <a:r>
              <a:rPr lang="ar-IQ" sz="2800" dirty="0" smtClean="0"/>
              <a:t/>
            </a:r>
            <a:br>
              <a:rPr lang="ar-IQ" sz="2800" dirty="0" smtClean="0"/>
            </a:br>
            <a:r>
              <a:rPr lang="ar-IQ" sz="2800" dirty="0" smtClean="0"/>
              <a:t>-أن </a:t>
            </a:r>
            <a:r>
              <a:rPr lang="ar-IQ" sz="2800" dirty="0"/>
              <a:t>اشتقاق الأهداف وصياغتها بنحـو دقيق يساعد على فعالية عملية </a:t>
            </a:r>
            <a:r>
              <a:rPr lang="ar-IQ" sz="2800" dirty="0" err="1"/>
              <a:t>التعليموالتعلم</a:t>
            </a:r>
            <a:r>
              <a:rPr lang="ar-IQ" sz="2800" dirty="0"/>
              <a:t> • </a:t>
            </a:r>
            <a:r>
              <a:rPr lang="ar-IQ" sz="2800" dirty="0" smtClean="0"/>
              <a:t/>
            </a:r>
            <a:br>
              <a:rPr lang="ar-IQ" sz="2800" dirty="0" smtClean="0"/>
            </a:br>
            <a:r>
              <a:rPr lang="ar-IQ" sz="2800" dirty="0" smtClean="0"/>
              <a:t>-اختيار </a:t>
            </a:r>
            <a:r>
              <a:rPr lang="ar-IQ" sz="2800" dirty="0"/>
              <a:t>الوسائل التعليمية على وفق معايير دقيقة لدعم العملية </a:t>
            </a:r>
            <a:r>
              <a:rPr lang="ar-IQ" sz="2800" dirty="0" smtClean="0"/>
              <a:t>التعليمية</a:t>
            </a:r>
            <a:br>
              <a:rPr lang="ar-IQ" sz="2800" dirty="0" smtClean="0"/>
            </a:br>
            <a:r>
              <a:rPr lang="ar-IQ" sz="2800" dirty="0" smtClean="0"/>
              <a:t>-استعمال </a:t>
            </a:r>
            <a:r>
              <a:rPr lang="ar-IQ" sz="2800" dirty="0"/>
              <a:t>اختبار مرجعي لمحك في تجويد التصميم </a:t>
            </a:r>
            <a:r>
              <a:rPr lang="ar-IQ" sz="2800" dirty="0" smtClean="0"/>
              <a:t/>
            </a:r>
            <a:br>
              <a:rPr lang="ar-IQ" sz="2800" dirty="0" smtClean="0"/>
            </a:br>
            <a:r>
              <a:rPr lang="ar-IQ" sz="2800" dirty="0" smtClean="0"/>
              <a:t>- التقويم </a:t>
            </a:r>
            <a:r>
              <a:rPr lang="ar-IQ" sz="2800" dirty="0"/>
              <a:t>التكويني عامل مهم في تحديد فاعلية تصاميم المواد وكفايتهـا </a:t>
            </a:r>
            <a:r>
              <a:rPr lang="ar-IQ" sz="2800" dirty="0" err="1" smtClean="0"/>
              <a:t>والبيئـاتا</a:t>
            </a:r>
            <a:r>
              <a:rPr lang="ar-IQ" sz="2800" dirty="0" smtClean="0"/>
              <a:t> التعليمي التعليمية </a:t>
            </a:r>
            <a:r>
              <a:rPr lang="ar-IQ" sz="2800" dirty="0"/>
              <a:t>وتحسينها</a:t>
            </a:r>
            <a:r>
              <a:rPr lang="ar-IQ" sz="2800" dirty="0" smtClean="0"/>
              <a:t>•</a:t>
            </a:r>
            <a:br>
              <a:rPr lang="ar-IQ" sz="2800" dirty="0" smtClean="0"/>
            </a:br>
            <a:r>
              <a:rPr lang="ar-IQ" sz="2800" dirty="0" smtClean="0"/>
              <a:t>- </a:t>
            </a:r>
            <a:r>
              <a:rPr lang="ar-IQ" sz="2800" dirty="0"/>
              <a:t>مبادئ تصميم المناهج تسهم في تصميم برامج ومناهج تعليمية</a:t>
            </a:r>
            <a:endParaRPr lang="en-US" sz="2800" dirty="0"/>
          </a:p>
        </p:txBody>
      </p:sp>
    </p:spTree>
    <p:extLst>
      <p:ext uri="{BB962C8B-B14F-4D97-AF65-F5344CB8AC3E}">
        <p14:creationId xmlns:p14="http://schemas.microsoft.com/office/powerpoint/2010/main" val="80662026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Autofit/>
          </a:bodyPr>
          <a:lstStyle/>
          <a:p>
            <a:pPr algn="r" rtl="1"/>
            <a:r>
              <a:rPr lang="ar-IQ" sz="2400" dirty="0"/>
              <a:t>تصميم التعليم وتصميم التدريس :كثيرا ما يتم الخلط بين تصميم التعليم ، وتصميم التدريس ، فهناك العديد من المصادر التي تحمل في طياتها مفهوم تصميم التدريس واخرى </a:t>
            </a:r>
            <a:r>
              <a:rPr lang="ar-IQ" sz="2400" dirty="0" err="1"/>
              <a:t>معنونة</a:t>
            </a:r>
            <a:r>
              <a:rPr lang="ar-IQ" sz="2400" dirty="0"/>
              <a:t> بتصميم التعليم وكلاهما يشيران الى نفس الفحوى ، الا انه من خلال الاطلاع على العديد من الكتب والمصـادر لمسنا الفرق بين المصطلحين ، ومن خلال المقارنة ظهرت الفروق الاتية </a:t>
            </a:r>
            <a:r>
              <a:rPr lang="ar-IQ" sz="2400" dirty="0" smtClean="0"/>
              <a:t>:</a:t>
            </a:r>
            <a:br>
              <a:rPr lang="ar-IQ" sz="2400" dirty="0" smtClean="0"/>
            </a:br>
            <a:r>
              <a:rPr lang="ar-IQ" sz="2400" dirty="0" smtClean="0"/>
              <a:t>اولا </a:t>
            </a:r>
            <a:br>
              <a:rPr lang="ar-IQ" sz="2400" dirty="0" smtClean="0"/>
            </a:br>
            <a:r>
              <a:rPr lang="ar-IQ" sz="2400" dirty="0" smtClean="0"/>
              <a:t>:1- </a:t>
            </a:r>
            <a:r>
              <a:rPr lang="ar-IQ" sz="2400" dirty="0"/>
              <a:t>يعرف تصميم التعليم بانه نظام متكامل يتألف من مجموعة من العناصر المتداخلة المترابطة تبادليا وتكامليا بشكل وظيفي ، تعمل بانسجام وتناغم على وفق نسق معين من اجل تحقيق اهداف مشتركة محددة ، واي تغيير او تطوير او تعديل يطرا على اي مكون في النظام يؤدي بالنتيجة الى احداث تغيير وتعديل في عمل النظام </a:t>
            </a:r>
            <a:r>
              <a:rPr lang="ar-IQ" sz="2400" dirty="0" smtClean="0"/>
              <a:t>.</a:t>
            </a:r>
            <a:br>
              <a:rPr lang="ar-IQ" sz="2400" dirty="0" smtClean="0"/>
            </a:br>
            <a:r>
              <a:rPr lang="ar-IQ" sz="2400" dirty="0" smtClean="0"/>
              <a:t>.2- </a:t>
            </a:r>
            <a:r>
              <a:rPr lang="ar-IQ" sz="2400" dirty="0"/>
              <a:t>يعرف تصميم التدريس على انه نظام يعتمد الوسائل التقنية التي تعتمد على التوجيه العلمي والمنطقي المحدد في اهدافه ، وعناصره وضبطه وعلاقاته ومدخلاته ونتائجه </a:t>
            </a:r>
            <a:r>
              <a:rPr lang="ar-IQ" sz="2400" dirty="0" err="1"/>
              <a:t>المؤطرة</a:t>
            </a:r>
            <a:r>
              <a:rPr lang="ar-IQ" sz="2400" dirty="0"/>
              <a:t> في صيغ سيكولوجية وتربويـة ، بحيـث يـتم تحقيـق </a:t>
            </a:r>
            <a:r>
              <a:rPr lang="ar-IQ" sz="2400" dirty="0" err="1"/>
              <a:t>مجمو</a:t>
            </a:r>
            <a:r>
              <a:rPr lang="ar-IQ" sz="2400" dirty="0"/>
              <a:t>. المحددة لدى المتعلمين بعد التفاعل معها وتوظيفها لديهم ، امـا مكونات نظـام التعليم و التدريس فهي :ـ المدخلات والعمليات والمخرجات والتغذية الراجعة . </a:t>
            </a:r>
            <a:r>
              <a:rPr lang="ar-IQ" sz="2400" dirty="0" err="1"/>
              <a:t>عـة</a:t>
            </a:r>
            <a:r>
              <a:rPr lang="ar-IQ" sz="2400" dirty="0"/>
              <a:t> مـن </a:t>
            </a:r>
            <a:r>
              <a:rPr lang="ar-IQ" sz="2400" dirty="0" smtClean="0"/>
              <a:t>الاهـداف.</a:t>
            </a:r>
            <a:endParaRPr lang="en-US" sz="2400" dirty="0"/>
          </a:p>
        </p:txBody>
      </p:sp>
    </p:spTree>
    <p:extLst>
      <p:ext uri="{BB962C8B-B14F-4D97-AF65-F5344CB8AC3E}">
        <p14:creationId xmlns:p14="http://schemas.microsoft.com/office/powerpoint/2010/main" val="108607406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5904656"/>
          </a:xfrm>
        </p:spPr>
        <p:txBody>
          <a:bodyPr>
            <a:noAutofit/>
          </a:bodyPr>
          <a:lstStyle/>
          <a:p>
            <a:pPr algn="r" rtl="1"/>
            <a:r>
              <a:rPr lang="ar-IQ" sz="2400" dirty="0"/>
              <a:t>ثانيا</a:t>
            </a:r>
            <a:r>
              <a:rPr lang="ar-IQ" sz="2400" dirty="0" smtClean="0"/>
              <a:t>:</a:t>
            </a:r>
            <a:br>
              <a:rPr lang="ar-IQ" sz="2400" dirty="0" smtClean="0"/>
            </a:br>
            <a:r>
              <a:rPr lang="ar-IQ" sz="2400" dirty="0" smtClean="0"/>
              <a:t>1- </a:t>
            </a:r>
            <a:r>
              <a:rPr lang="ar-IQ" sz="2400" dirty="0"/>
              <a:t>تصميم التعليم هو نظام شامل يحتوي على تدريب وتعليم وتعلم ، وهو عمل جماعي تعـاوني متكامـل يـرتبط بالأهـداف العامـة وبالمـادة التعليميـة ، ويـتم مـن خـلالـه اختيـار محتوى المناهج الدراسية وتنظيمه واختيار الوسائل التعليمية وطرائق التدريس فضلا عن وضع دليل المعلم كما الحال في مادة التربية الفنية ، و تقويم ختامي لتطوير المناهج والطرائق </a:t>
            </a:r>
            <a:r>
              <a:rPr lang="ar-IQ" sz="2400" dirty="0" smtClean="0"/>
              <a:t>،</a:t>
            </a:r>
            <a:br>
              <a:rPr lang="ar-IQ" sz="2400" dirty="0" smtClean="0"/>
            </a:br>
            <a:r>
              <a:rPr lang="ar-IQ" sz="2400" dirty="0" smtClean="0"/>
              <a:t> </a:t>
            </a:r>
            <a:r>
              <a:rPr lang="ar-IQ" sz="2400" dirty="0"/>
              <a:t>ومن خلاله يتم تجريب المحتوى على المتعلمين </a:t>
            </a:r>
            <a:r>
              <a:rPr lang="ar-IQ" sz="2400" dirty="0" smtClean="0"/>
              <a:t>.</a:t>
            </a:r>
            <a:br>
              <a:rPr lang="ar-IQ" sz="2400" dirty="0" smtClean="0"/>
            </a:br>
            <a:r>
              <a:rPr lang="ar-IQ" sz="2400" dirty="0" smtClean="0"/>
              <a:t>2ـ </a:t>
            </a:r>
            <a:r>
              <a:rPr lang="ar-IQ" sz="2400" dirty="0"/>
              <a:t>امـا تصـميم التدريس فهـو نظـام جزئي مـن نـظـام التعليم ، فهو عمل فردي يرتبط بالحصة الدراسية ، وتحدد فيه الاهداف السلوكية التي يستدل على تحقيقها خلال زمن الدرس ، وفيه ايضا يوفر العلم البيئة التعليمية المناسبة ، وتنظيم المحتوى التعليمي بعد تحليله ، وبناء مواقف وانشطة تعليمية ، والتقويم فيه لمدى تحقيق الاهداف السلوكية ، ولا يتم تجريبه غالبا وانما نحصل على تغذية راجعة من خلال التنفيذ ، والمعلم هو من يختار الاستراتيجيات المناسبة للتنفيذ .</a:t>
            </a:r>
            <a:endParaRPr lang="en-US" sz="2400" dirty="0"/>
          </a:p>
        </p:txBody>
      </p:sp>
    </p:spTree>
    <p:extLst>
      <p:ext uri="{BB962C8B-B14F-4D97-AF65-F5344CB8AC3E}">
        <p14:creationId xmlns:p14="http://schemas.microsoft.com/office/powerpoint/2010/main" val="377121086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135</TotalTime>
  <Words>1060</Words>
  <Application>Microsoft Office PowerPoint</Application>
  <PresentationFormat>عرض على الشاشة (3:4)‏</PresentationFormat>
  <Paragraphs>33</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غماء</vt:lpstr>
      <vt:lpstr>)6( المحاضرة</vt:lpstr>
      <vt:lpstr>أن علم تصميم التعليم قد مر بمراحل تطورية متسلسلة قبل أن يتبلور في نماذج ونظريات متكاملة هذه المراحل التطورية عكست وجهات نظر التربويين العاملين في مجال التربية والتعليم والمتخصصين في مجالات مختلفة وهي كما يأتي:  أولا: أصحاب مدرسة تسويق تكنولوجيا التعليم  أصحاب هذه المدرسة هم من التربويين المتخصصين في الوسائل والأساليب التقنية الصالحة لعملية التعليم. نظر هؤلاء إلى عملية تصميم التعليم بأنها عبارة عن عملية اختيار الوسائل والتقنيات التعليمية التي تثري بيئة التعلم وتنشط عملية التدريس. نادى هؤلاء بضرورة استيعاب التكنولوجيا في التعليم وتبنى كل شيء جديد تسفر عنه الثورة التكنولوجية خارج أو داخل المؤسسات التعليمية،  </vt:lpstr>
      <vt:lpstr>يبين صورة للتصميم التعليمي معتمدة تكنولوجيا التعليم  المآخذ على هذه المدرسة أنها لا تفرق بين استيعاب التكنولوجيا في التعليم وطريقة استخدامها على وفق مبادئ التعلم والتعليم. فنظرتهم للتعلم مادية بحتة تعتمد التعامل مع التنبيهات سمعية كانت أو بصرية أو أي نوع حسي تعامل إلى قياسي بحت معتمدة على استخدام الآلة والأدوات المادية كوسائل أساسية للتعلم وتهمل العامل الإنساني وأهميته في تفعيل هذه الأدوات والآلات. أي أن البعد الانفعالي (النفسي / التربوي) فيها ضعيف ولا يأخذ بالحسبان في عملية التعليم. </vt:lpstr>
      <vt:lpstr>ثانيا: أصحاب مدرسة الجودة هذه المدرسة لا تختلف كثيراً عن الأولى، لكنها تركز على إنتاج الوسائل التعليمية وجودة صنعها والشكل الذي تبدو عليه أكثر مما تركز على عملية اختيارهم للوسائل التعليمية كأن يجدد عادير المدرسة طلية من الوسائل التعليمية بمواصفات ممية...... وبالتالي فإن الجودة هو أهم من الاختيار، وهنا يتحصر الاختلاف عن العامل الأول يعامل الجودة في الاختيار.  ثالثاء أصحاب المدرسة الغائية هؤلاء أقرب إلى تائج التصميم التعليمي من سواهم، حيث يؤكد أصحاب هذه المدرسة على عملية التصميم الكلي للأنموذج لا على عملية استخدام أجهزة أو اختيار أدوات. هنا يتم النظر إلى عملية تصميم التعليم على أنها عملية تحتاج إلى وضع الأهداف السلوكية الخاصة، ثم دراسة بيئة التعلم بعدها تطوير هذه البيئة ومن ثم تهيئة وسائل التقييم الابتدائي والبنائي، فاختيار الوسيلة التعليمية فإنتاجها وتأمينها. </vt:lpstr>
      <vt:lpstr>رابعا: النموذج التحليلي  وهو النموذج الذي يحدد عملية التعليم بأسلوب مقنن أقرب إلى التدريب المهاري حيث يبدأ بتحليل الحاجات المطلوبة ثم يحولها إلى أهداف وبعدها يتم اختيار أساليب التدريس الملائمة ويهيئ جميع أنواع آليات التقويم بمستوياته ومراحله. هذا الأنموذج هو أقرب إلى تطبيق مفهوم المدرسة السلوكية بالتعليم. من عيوب هذا محاكاته للتوجه السلوكي في التعلم الذي يخلو إلى حد كبير من الأهداف النفسي / تربوية الأنموذج هو خامسا: المنظور الشمولي  تصنف المدرسة الخامسة التصميم التعليمي بالعمل التربوي الشمولي وذلك لمراعاتها نظريات التعلم النفسية وقدرات الإنسان وتوجهاته الاجتماعية. يتضمن هذا التوجه خمسة مجالات رئيسية، وكل مجال يتكون من خطوات فرعية ملازمة وهي: </vt:lpstr>
      <vt:lpstr>عرض تقديمي في PowerPoint</vt:lpstr>
      <vt:lpstr>المبادئ التربوية للتصميم التعليمي:•  - إن نظريات التعلم والنمو والدافعية والاتصـال ومبادئهـا تـؤدي دورا في رفع فاعلية التصميم التعليمي.•  -إن التصميم التعليمي يمثل مكوناً مهماً من مكونات مجال تقنيات التعليم، يؤثرويتأثر ببقية المكونات الأخرى. •  -إن نظريات التصميم التعليمي ومبادئه ونماذجـه تـهـدف إلى تجويد عمليتـي التعليم والتعلم -مراعاة مبادئ تصميم الرسالة التعليمية لدعم التعلم .•  تحلیل خصائص المتعلمين لاختيار، وتحديد الاستراتيجيات التدريسية .•  -أن اشتقاق الأهداف وصياغتها بنحـو دقيق يساعد على فعالية عملية التعليموالتعلم •  -اختيار الوسائل التعليمية على وفق معايير دقيقة لدعم العملية التعليمية -استعمال اختبار مرجعي لمحك في تجويد التصميم  - التقويم التكويني عامل مهم في تحديد فاعلية تصاميم المواد وكفايتهـا والبيئـاتا التعليمي التعليمية وتحسينها• - مبادئ تصميم المناهج تسهم في تصميم برامج ومناهج تعليمية</vt:lpstr>
      <vt:lpstr>تصميم التعليم وتصميم التدريس :كثيرا ما يتم الخلط بين تصميم التعليم ، وتصميم التدريس ، فهناك العديد من المصادر التي تحمل في طياتها مفهوم تصميم التدريس واخرى معنونة بتصميم التعليم وكلاهما يشيران الى نفس الفحوى ، الا انه من خلال الاطلاع على العديد من الكتب والمصـادر لمسنا الفرق بين المصطلحين ، ومن خلال المقارنة ظهرت الفروق الاتية : اولا  :1- يعرف تصميم التعليم بانه نظام متكامل يتألف من مجموعة من العناصر المتداخلة المترابطة تبادليا وتكامليا بشكل وظيفي ، تعمل بانسجام وتناغم على وفق نسق معين من اجل تحقيق اهداف مشتركة محددة ، واي تغيير او تطوير او تعديل يطرا على اي مكون في النظام يؤدي بالنتيجة الى احداث تغيير وتعديل في عمل النظام . .2- يعرف تصميم التدريس على انه نظام يعتمد الوسائل التقنية التي تعتمد على التوجيه العلمي والمنطقي المحدد في اهدافه ، وعناصره وضبطه وعلاقاته ومدخلاته ونتائجه المؤطرة في صيغ سيكولوجية وتربويـة ، بحيـث يـتم تحقيـق مجمو. المحددة لدى المتعلمين بعد التفاعل معها وتوظيفها لديهم ، امـا مكونات نظـام التعليم و التدريس فهي :ـ المدخلات والعمليات والمخرجات والتغذية الراجعة . عـة مـن الاهـداف.</vt:lpstr>
      <vt:lpstr>ثانيا: 1- تصميم التعليم هو نظام شامل يحتوي على تدريب وتعليم وتعلم ، وهو عمل جماعي تعـاوني متكامـل يـرتبط بالأهـداف العامـة وبالمـادة التعليميـة ، ويـتم مـن خـلالـه اختيـار محتوى المناهج الدراسية وتنظيمه واختيار الوسائل التعليمية وطرائق التدريس فضلا عن وضع دليل المعلم كما الحال في مادة التربية الفنية ، و تقويم ختامي لتطوير المناهج والطرائق ،  ومن خلاله يتم تجريب المحتوى على المتعلمين . 2ـ امـا تصـميم التدريس فهـو نظـام جزئي مـن نـظـام التعليم ، فهو عمل فردي يرتبط بالحصة الدراسية ، وتحدد فيه الاهداف السلوكية التي يستدل على تحقيقها خلال زمن الدرس ، وفيه ايضا يوفر العلم البيئة التعليمية المناسبة ، وتنظيم المحتوى التعليمي بعد تحليله ، وبناء مواقف وانشطة تعليمية ، والتقويم فيه لمدى تحقيق الاهداف السلوكية ، ولا يتم تجريبه غالبا وانما نحصل على تغذية راجعة من خلال التنفيذ ، والمعلم هو من يختار الاستراتيجيات المناسبة للتنفيذ .</vt:lpstr>
      <vt:lpstr>عرض تقديمي في PowerPoint</vt:lpstr>
      <vt:lpstr>تصميم التعليم وتصميم التدريس :كثيرا ما يتم الخلط بين تصميم التعليم ، وتصميم التدريس ، فهناك العديد من المصادر التي تحمل في طياتها مفهوم تصميم التدريس واخرى معنونة بتصميم التعليم وكلاهما يشيران الى نفس الفحوى ، الا انه من خلال الاطلاع على العديد من الكتب والمصـادر لمسنا الفرق بين المصطلحين ، ومن خلال المقارنة ظهرت الفروق الاتية : اولا : 1- يعرف تصميم التعليم بانه نظام متكامل يتألف من مجموعة من العناصر المتداخلة المترابطة تبادليا وتكامليا بشكل وظيفي ، تعمل بانسجام وتناغم على وفق نسق معين من اجل تحقيق اهداف مشتركة محددة ، واي تغيير او تطوير او تعديل يطرا على اي مكون في النظام يؤدي بالنتيجة الى احداث تغيير وتعديل في عمل النظام . 2- يعرف تصميم التدريس على انه نظام يعتمد الوسائل التقنية التي تعتمد على التوجيه العلمي والمنطقي المحدد في اهدافه ، وعناصره وضبطه وعلاقاته ومدخلاته ونتائجه المؤطرة في صيغ سيكولوجية وتربويـة ، بحيـث يـتم تحقيـق مجمو. المحددة لدى المتعلمين بعد التفاعل معها وتوظيفها لديهم ، امـا مكونات نظـام التعليم و التدريس فهي :ـ المدخلات والعمليات والمخرجات والتغذية الراجعة . عـة مـن الاهـداف</vt:lpstr>
      <vt:lpstr>ثانيا 1- تصميم التعليم هو نظام شامل يحتوي على تدريب وتعليم وتعلم ، وهو عمل جماعي تعـاوني متكامـل يـرتبط بالأهـداف العامـة وبالمـادة التعليميـة ، ويـتم مـن خـلالـه اختيـار محتوى المناهج الدراسية وتنظيمه واختيار الوسائل التعليمية وطرائق التدريس فضلا عن وضع دليل المعلم كما الحال في مادة التربية الفنية ، و تقويم ختامي لتطوير المناهج والطرائق ، ومن خلاله يتم تجريب المحتوى على المتعلمين  2ـ امـا تصـميم التدريس فهـو نظـام جزئي مـن نـظـام التعليم ، فهو عمل فردي يرتبط بالحصة الدراسية ، وتحدد فيه الاهداف السلوكية التي يستدل على تحقيقها خلال زمن الدرس ، وفيه ايضا يوفر العلم البيئة التعليمية المناسبة ، وتنظيم المحتوى التعليمي بعد تحليله ، وبناء مواقف وانشطة تعليمية ، والتقويم فيه لمدى تحقيق الاهداف السلوكية ، ولا يتم تجريبه غالبا وانما نحصل على تغذية راجعة من خلال التنفيذ ، والمعلم هو من يختار الاستراتيجيات المناسبة للتنفيذ . إن مبدأ المشاركة الجماعية الذي تتضمنه هذه التصاميم يساهم في رفع وتأثر الدافعية لدى المتعلمين والمعلمين على حد سواء. 6- يمتاز بعض هذه النماذج بالبساطة ومرونة الاستخدام في كل موضع بينها بعضالناذج الأخرى تمتاز بالتعقيد رغم أنها مهيئة لعمل محدد.</vt:lpstr>
      <vt:lpstr>تصنيف استخدام التصاميم التعليمية الجزئيةيمكن للتصاميم التعليمية أن تخدم أغراضاً مختلفة وتصنف على وفق جوانب متعددة، وفي الآونة الأخيرة ظهر أكثر من نوع من التصاميم التعليمية،ولكي نقف على مختلف الناذج وما يرتبط بها نقدم عرضاً سريعاً لترتيب هذه التصاميم تبعاً لمختلفالتصنيفات وكما يأتي: أولا:توزيع التصاميم تبعا للمحتوىcontent :يتم استخدام التصاميم التعليمية على وفق نوع المحتوى إلى أربعة أصناف رئيسية هي: 1- التصاميم التعليمية الخاصة بالتعليم النظامي  2-التصاميم التعليمية الخاصة بالتعليم العالي  3- التصاميم التعليمية الخاصة بالتدريب الوظيفي 4- التصاميم التعليمية الخاصة بالتدريب الحكومي. </vt:lpstr>
      <vt:lpstr>حكحكح</vt:lpstr>
      <vt:lpstr>ثانيا: تصنيف النماذج التعليمية تبعا لمتطلبات التنفيذ:.  في هذا الفصل سنحاول توزيع التصاميم تبعاً للمتطلبات التي يفرضها تنفيذ كل أنموذج إذ تتطلب التصاميم التعليمية درجات مختلفة من الخبرات تتوزع من الخبرات الأولية حتى الخبرات العميقة الواسعة. فمثلاً المنفذون أو المربون أصحاب الخبرة الأولية في التصميم التعليمي يمكنهم استخدام ناذج أولية وصفية بسيطة وأن يقوموا باستخدامها خطوة تلو خطوة عند قيامهم بتطبيق التصميم أو الأنموذج. بينها من كان يسعى إلى التغير الشامل والتطبيق الواسع فإن بعض هذه النماذج (والمعروضة في الجدول 4-2) تحتاج إلى خبرة لطبيعتها الشمولية،لذا فإن من يرغب من الباحثين والمربين استخدام هذا النوع من الناذج أن يتدرب أولاً عليها أو يحاول الاستعانة بنصائح أو إرشادات الخبراء في التصميم التعليمي،وفيما يلي عرض بعض النماذج الحديثة تبعاً لدرجة تعقيدها:</vt:lpstr>
      <vt:lpstr>عرض تقديمي في PowerPoint</vt:lpstr>
      <vt:lpstr>ثالثا: تصنيف النماذج تبعا للأساسيات النظريةيمكن أن تصنف ناذج التصميم التعليمي تبعاً للإطار النظري التي انطلقت منه، إذ تمثل هذه النماذج ترجمة حقيقية متطورة لنظريات التعلم، بينها البعض الآخر يرتبط ببيانات تنظيمية ذات صفة وظيفية بحتة، وهذا النوع من التقسيم يكمل التقسيمات الوصفية والعلاجية، حيث أن نظريات التعلم نفسها بعضها كان وظيفي بحت والآخر وصفي، کا أن التصميم التعليمي ذاته قد ينطلق من بيانات فلسفية شمولية هدفها بناء شامل للنظم التعليمية بالمستوى الواسع. وبعضها يعالج بعداً انيا بسيطاً يشرع لاتخاذ قرارات معينة. وفيها يأتي جدولاً بتوزيع بعض هذه التصميات تبعاً لهذا البعد:</vt:lpstr>
      <vt:lpstr>عرض تقديمي في PowerPoint</vt:lpstr>
      <vt:lpstr>رابعا:توصيف التصاميم تبعا لغرض الاستخدام النتائج النهائية المطلوبة): يمكن أيضاً أن نصنف التصاميم التعليمية تبعاً لأهداف ومراميها المختلفة. استعرضنا في أكثر من مكان في هذا الكتاب التصنيفات التي جاء بها ريكلوث، وميرل وغيره مشيرين إلى أن بعض التصاميم وظيفتها وصفية بحتة أي تحاول أن توصف واقع وتنمي من خلال عملية التوصيف عملية التطوير أو التبدل التعليمي المنشود. بينها هناك تصاميم أخرى ذات طابع علاجي تدرس الواقع بشكل تقويمي ثم تشخص نقاط الضعف وفي ضوء ذلك يتم بناء خططها في تحديد المسارات ثم تقوم بعدها بوضع التنبؤات العلاجية. وفيها يأتي جدول (4-4) يستعرض توزيع بعض ناذج التصاميم التعليمية تبعاً للغرضين أعلاه:</vt:lpstr>
      <vt:lpstr>عرض تقديمي في PowerPoint</vt:lpstr>
      <vt:lpstr>خامسا:التصنيف المرتبط بأسس الاستخدام:يمكن للتصاميم التعليمية أن تقدم تصاميها لدرس محدد أو موضوع محدد من منهج معين. بينما تكون أخرى ذات بعد واسع وشامل قد يمتد لسنة دراسية أو فصل دراسي ويشمل عدد كبير من المستفيدين. والجدول (4-5) يشير إلي أنواع مختلفة من تلك التصاميم:</vt:lpstr>
      <vt:lpstr>عرض تقديمي في PowerPoint</vt:lpstr>
      <vt:lpstr>سادسا:تصنيف التصاميم التعليمية تبعا لطبيعة الأداء:يمكن أن تتوزع التصاميم التعليمية أيضاً بين بعدي أدائي Procedural أو اكتشافي (توضيحي). Declarative فالأول يحاول أن يزيد من النشاط المتمركز نحو إعطاء أمثلة وتدريبات بينها الثاني يراهن على مسائل التحليل وعلى النمط التوضيح والاكتشاف في العملية التعليمية. ولقد وزعنا في الجدول (4-6) بعض النماذج الحديثة تبعاً لهذا النوع منالتصنيف:</vt:lpstr>
      <vt:lpstr>عرض تقديمي في PowerPoint</vt:lpstr>
      <vt:lpstr>نماذج التصميم التعليمي المكبرة  Macro ID</vt:lpstr>
      <vt:lpstr>إن الهدف الرئيسي لنماذج التصميم التعليمي هو الوصول لإطار تعليمي عام يمكن المعلم والمتعلم من خلاله استثمار كل المتغيرات في بيئة التعلم للوصول إلى أقصى درجات التعلم المنشود وتحقيق الأهداف التي رسمت بدقة وقياسية. لهذا نجد بعض المنظرين اجتهد في تجميع أكبر قدر من التفصيلات والعوامل ووضعها في إطار شمولي، بینها آخرون وجدوا أن زيادة العوامل والمتغيرات قد يوصل لأهداف واسعة لكنه يعقد عملية التعليم ويربك الصورة الشمولية لعملية التعلم .في هذا الفصل سنحاول استعراض الناذج ذات الطابع الموسع الذي تناول كل منها العملية التعليمية التعلمية بأطر وأبعاد مختلفة ومركبة، بينها نترك للفصل الذي يليه لاستعراض النماذج الأقل تفصيلاً وابسط استخداماً. علما بأننا سنحاول مع عرض كل أنموذج كليا كان أم جزئياً أن نقدم ميزاته وأهم صعوبات تطبيقه، إضافة إلى نتائج تجريبه تطبيقياً من خلال دراسات عربية ودولية.</vt:lpstr>
      <vt:lpstr>متطلبات سابقة لتعلم ما مطلوب تعلمه، ولقد صح هذا القول كثيراً مع المبدعينوالموهوبين الذين يصلون إلى قمة العطاء بأعار صغيرة سيما في الرياضة والفنوالرياضيات ومهارة التذكر. وطرح كانييه Gagne أفكاره بشكل متكامل بكتابة شروط التعلم عام 1965م وحددها في ثمانية شروط: 1- التعلم الإشاري Signal Learning : يكتسب الفرد استجابة شرطية لمثير شرطي ويكون التعلم لا إرادياً، حيث يسحب الطفل يده عند رؤية قطعة حديد ساخنة ويمثل هذا النمط الأكثر شيوعاً، ويقوم هذا على أساس التعلم الشرطي لبافلوف. 2- المثير والاستجابة Stimulus - Response : وفي هذا النمط يكتسب الفرد استجابة دقيقة لمثير معين، وهذا يعتمد على نظرية ثورندايك في المحاولة والخطأ، وعلى نظرية سكنر في التعلم الشرطي الإجرائي. 3- التسلسل الحركي Motor Chaining: وهذه عبارة عن مجموعة الأنشطة المتتالية والتي تتضمن وحدتين أو أكثر من المثير والاستجابة وقد اشتق من نظريات متعددة(سکنر، جاثري).</vt:lpstr>
      <vt:lpstr>4- التلازم اللفظي Verbal Association: وهذا النمط شبيه بالنمط الثالث إلا أن المثيروالاستجابة فيه ذو صفة لفظية.5- التعلم المتمايز Discrimination Learning: وفي هذا النمط يستطيع المتعلم أن يؤدي استجابات متنوعة متباينة في الدرجة رغم تماثلها في المظهر الخارجي. 6- تعلم المفاهيم Concept Learning : يعد تعلم المفهوم عملاً مكملاً لتعلم النمط السابق وهو التعلم المتمايز، حيث يتطلب أداء الفرد لاستجابة عامة لمجموعة المثيرات المتباينة مع بعضها بشكل واسع.7- تعلم القاعدة Rule Learning : يمثل هذا النمط تعلم القواعد التي هي أوسع من وذلك من خلال تعلم مفاهيم متتابعة أي تتألف القاعدة من مفهومين أو أكثر وبذلك يكون هو أعلى من النمط السادس من حيث التجريد.  8- حل المشكلة Problem Solving : حل المشكلة يتطلب من الفرد أن يحدد المفاهيم والقواعد اللازمة لحل المشكلة وبذلك يتطلب حل المشكلة عمليات معرفية صغيرةأكثر تعقيداً من المراحل السابقة.</vt:lpstr>
      <vt:lpstr>عرض تقديمي في PowerPoint</vt:lpstr>
      <vt:lpstr>انموذج كانيية و بررجز-  النضرية التنظيمية الاستكشافية للاندا-  النظرية التوسعية رجليوث  - </vt:lpstr>
      <vt:lpstr>يتضح من الشكل رقم (3-1) أن نظرية كانييه Gagne مزجت بين نظريتي كالبرت وسكنر في تفسيرهما لأنواع التعلم، لكنها تختلف عنها في تفسير عملية التعلم حيث أنها عند كانييه تمر عبر مفهومين أساسيين، هما: الأول: التنظيم الهرمي أو التراكمي لأناط التعلم. الثاني: تنظيم المعرفة تبعاً للتنظيم الهرمي للمكونات المعرفية التي تتألف منها وهذا ما نسميه ذاتية التعلم. ولذلك يركز كانييه على ترتيب الظروف والشروط التي تسهل عملية (التعلم) ويلاحظ أن بعض الملامح عند تصميم التعليم تتعلق بالمتعلم وبعضها الآخر يتعلق بالبيئة المحيطة به؛ لذلك على المدرس أن يهتم بربط الظروف الداخلية للمتعلم وما تعلمه سابقاً وما لديه من خبرات، والظروف الخارجية التي تمثل كيفية عرض المادة الدراسية وأساليب التقويم والتغذية الراجعة للوصول إلى الأهداف المرغوبة</vt:lpstr>
      <vt:lpstr>تتلخص المبادئ التربوية لنموذج كانييه بها يأتي:  1- تشخيص المتطلبات لتعلم أي موضوع أو التأكد من تحقيقها لدى المتعلمين قبل المباشرة في تعلم الموضوع نفسه.  2- تنظيم المادة الدراسية في المنهج والكتاب المدرسي تنظيماً منطقياً.  3- الاهتمام بتنمية قدرات المتعلمين على التفكير أثناء تعلمهم والمفاهيم والمبادئ والقواعد، وتجنب الترديد اللفظي مؤكداً على الحفظ مع الفهم بحيث يساعد الارتقاء بالنتاجات التعليمية إلى مستوى القدرات.  4- الاهتمام بالفروق الفردية بين المتعلمين في الصف الواحد.  5- ضرورة التدرب على المهارة بعد تعلمها بطريقة تنمي التفكير.  6- توفير أساليب التقويم المرحلي داخل النسق الواحد.</vt:lpstr>
      <vt:lpstr>هانماط تحليل المهام  ناك أنواع مختلفة من انماط تحليل المهمة التي يجب أن تؤدئ في العمل عن الاهداف الطرفية وتستخدم لأغراض مختلفة أيضا:- 1- ‏النمط الأول معالجة المعلومات في تحليل المهمة  وهي تقوم على أساس تحديد تتابع القرارات والفعاليات المرتبطة والمتضمنة في أداء الهدف الطرفي ويمكن عن طريق الوصف الناتج لهذه القرارات والفعاليات الوصول إلى عمل مخطط إنسيابي   ( flow chart ) للعمليات الأولية التي تجعل أداء الهدف الطرفي متضمنا العمليات العقلية ‏وأن العلاقة أن يمثل المخطط الانسيابي طبيعة الأداء وصولا إلى الاهداف الطرفية وهو يصمم للمتعلم  ‫مثالا على دلك \لنتصور باننا نصف عملية أكل ال آيس كريم فإن  تتابع الخطوات يمكن أن يكون بالشكل الآتي:-‬‬   الملعقة      ضع الملعقة في ال أيس كريم         أفصل الملعقة                  من الأيس كريم         ارفع الملعقة باتجاه الفم      ضع الملعقة في الفم   </vt:lpstr>
      <vt:lpstr>2- النمط الثاني تصنيف المهمة  بعد تحديد الاهداف الطرفية يمكن إخضاعها حسب القدرات التعليمية (سابقا )والتي تمثل أيضا المردودات التعليمية وهي اما مهارات عقلية اومهارات حركيه اواتجاهات او معلومات أو استراتيجيات معرفية التي تمثل المردودات التعليمية المطلوبة  اما الغرض من تصنيف الاهداف الطرفية حسب هذه المردودات‏ والقدرات هو لتحديد الشروط اللازمة لتعلمها أي لماذا نقول هذه المهارة الحركية لانه شروط تعلمها ‏حركة وهكذا, وفي هذه الحالة نجد الضرورة لتحديد المتطلبات المسبقة لتعلم المهارة إذا تصنف القدرة التي ياخذها حسب متطلبات التعلم  وفي هذه الحالة تبرز ضرورة تحديد متطلبات التصميم المسبقة وهو ما يسمى تصنيف القدرة التي ياخذها ‏المتعلم بحسب متطلبات التعلم  </vt:lpstr>
      <vt:lpstr>مثال \ كما هو الحال في معالجة البيانات في النمط الأول فإن العمل يبدأ أولا وآخرا مع الهدف الطرفي للفكرة أو المحاضرة وهذه تقوم على أساس النتائج التي توصلنا إليها من خلال تحليل معالجة البيانات يعني( النمط الأول )أي نستفيد من هذه النتائج في تصنيف المهمات  ‏وأن النمط الثاني يهتم بتحديد الإجراءات و تصنيفها حسب فئات وكل فئة تقوم أيضا بدورها على مخرج تعليمي وقدرة تعليمية وعلى هذا الأساس يتكون من التصنيف الآتي  أولا مهارات عقلية     ثانيا مهارات حركيه       ثالثا استراتيجيات معرفية      رابعا المعلومات         خامسا الاتجاهات أن هذا التصنيف يحدد كذلك العملية‏العقلية المطلوبة في المهمة وتحتل  عملية تصنيف المهمات أهمية كبرى في التصميم التعليمي لأن الفئات المصنفه أي المهارات العقلية و الحركية و الاستراتيجيات المعرقية والمعلومات والاتجاهات  كما صنفها (كانيه وبرجز) ‏تعد بمثابة قدرات يجب تعلمها والتي تتطلب حسب طبيعة كل واحد منها مجموعة شروط لأغراض تعلم و أداء تلك القدرة ‏ ان معرفتنا بهذه الأنواع المختلفة من المخرجات التعليمية و القدرات التعليمية المرتبطة بها تحدد جميع الطرائق (الوسائل والفعاليات) لتحقيق الاداء والأهداف النهائية المطلوبة </vt:lpstr>
      <vt:lpstr>-النمط الثالث تحليل تعلم المهمة   هنا نتعامل مع الاهداف الطرفية في ضوء النتائج التي قد نحصل عليها من خلال معالجة البيانات وهذا لا يكفي بهذا النوع من التحليل اد أننا نحتاج إلى توسيع هذا التحليل بحيث يشمل متطلبات التعلم المسبقة لجميع انواع الاهداف سواء كانت أهداف نهائية أو أهداف قدروية  أي أننا في هذه العملية نقوم بتحديد التتابع التعليمي ‏وتحديد نوع التتابع يمثل ارفع مستوى يصل إليه المصمم التعليمي وهناك أنواع من التتابع  ويعد هذا النمط من الأنماط الأساسية والذي يكتسب صفة عملية والمقصود بتحليل مهمة التعلم العمل على الهدف النهائي الطرفي ‏و عادة يتم إنجاز العمل في هذا النمط بعد إتمام الفعاليات اللازمة في تحليل النمطين السابقين (معالجة المعلومات و تصنيف المهمة) وأن هذا النمط الثالث يستند إلى النمطين السابقين ويكتسب تحليل مهمة التعلم أهمية كبرى في التصميم التعليمي لانه يمثل الوسيلة لتحديد متطلبات التعلم المسبقة ان تقدم أي فروض التعلم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المحاضرة</dc:title>
  <dc:creator>hp</dc:creator>
  <cp:lastModifiedBy>Maher</cp:lastModifiedBy>
  <cp:revision>31</cp:revision>
  <dcterms:created xsi:type="dcterms:W3CDTF">2021-06-17T18:32:46Z</dcterms:created>
  <dcterms:modified xsi:type="dcterms:W3CDTF">2021-06-20T16:18:05Z</dcterms:modified>
</cp:coreProperties>
</file>