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8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0"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1B8ABB09-4A1D-463E-8065-109CC2B7EFAA}" type="datetimeFigureOut">
              <a:rPr lang="ar-SA" smtClean="0"/>
              <a:t>11/11/1442</a:t>
            </a:fld>
            <a:endParaRPr lang="ar-SA"/>
          </a:p>
        </p:txBody>
      </p:sp>
      <p:sp>
        <p:nvSpPr>
          <p:cNvPr id="2" name="عنصر نائب للتذييل 1"/>
          <p:cNvSpPr>
            <a:spLocks noGrp="1"/>
          </p:cNvSpPr>
          <p:nvPr>
            <p:ph type="ftr" sz="quarter" idx="11"/>
          </p:nvPr>
        </p:nvSpPr>
        <p:spPr/>
        <p:txBody>
          <a:bodyPr/>
          <a:lstStyle/>
          <a:p>
            <a:endParaRPr lang="ar-SA"/>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B8ABB09-4A1D-463E-8065-109CC2B7EFAA}" type="datetimeFigureOut">
              <a:rPr lang="ar-SA" smtClean="0"/>
              <a:t>11/11/1442</a:t>
            </a:fld>
            <a:endParaRPr lang="ar-SA"/>
          </a:p>
        </p:txBody>
      </p:sp>
      <p:sp>
        <p:nvSpPr>
          <p:cNvPr id="19" name="عنصر نائب للتذييل 18"/>
          <p:cNvSpPr>
            <a:spLocks noGrp="1"/>
          </p:cNvSpPr>
          <p:nvPr>
            <p:ph type="ftr" sz="quarter" idx="11"/>
          </p:nvPr>
        </p:nvSpPr>
        <p:spPr>
          <a:xfrm>
            <a:off x="3581400" y="76200"/>
            <a:ext cx="2895600" cy="288925"/>
          </a:xfrm>
        </p:spPr>
        <p:txBody>
          <a:bodyPr/>
          <a:lstStyle/>
          <a:p>
            <a:endParaRPr lang="ar-SA"/>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1B8ABB09-4A1D-463E-8065-109CC2B7EFAA}" type="datetimeFigureOut">
              <a:rPr lang="ar-SA" smtClean="0"/>
              <a:t>11/11/1442</a:t>
            </a:fld>
            <a:endParaRPr lang="ar-SA"/>
          </a:p>
        </p:txBody>
      </p:sp>
      <p:sp>
        <p:nvSpPr>
          <p:cNvPr id="11" name="عنصر نائب للتذييل 10"/>
          <p:cNvSpPr>
            <a:spLocks noGrp="1"/>
          </p:cNvSpPr>
          <p:nvPr>
            <p:ph type="ftr" sz="quarter" idx="11"/>
          </p:nvPr>
        </p:nvSpPr>
        <p:spPr/>
        <p:txBody>
          <a:bodyPr/>
          <a:lstStyle/>
          <a:p>
            <a:endParaRPr lang="ar-SA"/>
          </a:p>
        </p:txBody>
      </p:sp>
      <p:sp>
        <p:nvSpPr>
          <p:cNvPr id="16" name="عنصر نائب لرقم الشريحة 15"/>
          <p:cNvSpPr>
            <a:spLocks noGrp="1"/>
          </p:cNvSpPr>
          <p:nvPr>
            <p:ph type="sldNum" sz="quarter" idx="12"/>
          </p:nvPr>
        </p:nvSpPr>
        <p:spPr/>
        <p:txBody>
          <a:bodyPr/>
          <a:lstStyle/>
          <a:p>
            <a:fld id="{0B34F065-1154-456A-91E3-76DE8E75E17B}" type="slidenum">
              <a:rPr lang="ar-SA" smtClean="0"/>
              <a:t>‹#›</a:t>
            </a:fld>
            <a:endParaRPr lang="ar-SA"/>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1B8ABB09-4A1D-463E-8065-109CC2B7EFAA}" type="datetimeFigureOut">
              <a:rPr lang="ar-SA" smtClean="0"/>
              <a:t>11/11/1442</a:t>
            </a:fld>
            <a:endParaRPr lang="ar-SA"/>
          </a:p>
        </p:txBody>
      </p:sp>
      <p:sp>
        <p:nvSpPr>
          <p:cNvPr id="10" name="عنصر نائب للتذييل 9"/>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1B8ABB09-4A1D-463E-8065-109CC2B7EFAA}" type="datetimeFigureOut">
              <a:rPr lang="ar-SA" smtClean="0"/>
              <a:t>11/11/1442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229600" y="6477000"/>
            <a:ext cx="762000" cy="246888"/>
          </a:xfrm>
        </p:spPr>
        <p:txBody>
          <a:bodyPr/>
          <a:lstStyle/>
          <a:p>
            <a:fld id="{0B34F065-1154-456A-91E3-76DE8E75E17B}" type="slidenum">
              <a:rPr lang="ar-SA" smtClean="0"/>
              <a:t>‹#›</a:t>
            </a:fld>
            <a:endParaRPr lang="ar-SA"/>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B8ABB09-4A1D-463E-8065-109CC2B7EFAA}" type="datetimeFigureOut">
              <a:rPr lang="ar-SA" smtClean="0"/>
              <a:t>11/11/1442</a:t>
            </a:fld>
            <a:endParaRPr lang="ar-SA"/>
          </a:p>
        </p:txBody>
      </p:sp>
      <p:sp>
        <p:nvSpPr>
          <p:cNvPr id="21" name="عنصر نائب للتذييل 20"/>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1B8ABB09-4A1D-463E-8065-109CC2B7EFAA}" type="datetimeFigureOut">
              <a:rPr lang="ar-SA" smtClean="0"/>
              <a:t>11/11/1442</a:t>
            </a:fld>
            <a:endParaRPr lang="ar-SA"/>
          </a:p>
        </p:txBody>
      </p:sp>
      <p:sp>
        <p:nvSpPr>
          <p:cNvPr id="24" name="عنصر نائب للتذييل 23"/>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B8ABB09-4A1D-463E-8065-109CC2B7EFAA}" type="datetimeFigureOut">
              <a:rPr lang="ar-SA" smtClean="0"/>
              <a:t>11/11/1442</a:t>
            </a:fld>
            <a:endParaRPr lang="ar-SA"/>
          </a:p>
        </p:txBody>
      </p:sp>
      <p:sp>
        <p:nvSpPr>
          <p:cNvPr id="29" name="عنصر نائب للتذييل 28"/>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11/11/1442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0B34F065-1154-456A-91E3-76DE8E75E17B}" type="slidenum">
              <a:rPr lang="ar-SA" smtClean="0"/>
              <a:t>‹#›</a:t>
            </a:fld>
            <a:endParaRPr lang="ar-SA"/>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B8ABB09-4A1D-463E-8065-109CC2B7EFAA}" type="datetimeFigureOut">
              <a:rPr lang="ar-SA" smtClean="0"/>
              <a:t>11/11/1442</a:t>
            </a:fld>
            <a:endParaRPr lang="ar-SA"/>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SA"/>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B34F065-1154-456A-91E3-76DE8E75E17B}" type="slidenum">
              <a:rPr lang="ar-SA" smtClean="0"/>
              <a:t>‹#›</a:t>
            </a:fld>
            <a:endParaRPr lang="ar-SA"/>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47665" y="1268760"/>
            <a:ext cx="6499056" cy="2016224"/>
          </a:xfrm>
        </p:spPr>
        <p:txBody>
          <a:bodyPr>
            <a:normAutofit/>
          </a:bodyPr>
          <a:lstStyle/>
          <a:p>
            <a:r>
              <a:rPr lang="en-US" sz="5400" b="1" dirty="0" smtClean="0"/>
              <a:t>5</a:t>
            </a:r>
            <a:r>
              <a:rPr lang="ar-IQ" sz="5400" b="1" dirty="0" smtClean="0"/>
              <a:t>التصميم التعليمي </a:t>
            </a:r>
            <a:endParaRPr lang="en-US" sz="5400" b="1" dirty="0"/>
          </a:p>
        </p:txBody>
      </p:sp>
      <p:sp>
        <p:nvSpPr>
          <p:cNvPr id="3" name="عنوان فرعي 2"/>
          <p:cNvSpPr>
            <a:spLocks noGrp="1"/>
          </p:cNvSpPr>
          <p:nvPr>
            <p:ph type="subTitle" idx="1"/>
          </p:nvPr>
        </p:nvSpPr>
        <p:spPr>
          <a:xfrm>
            <a:off x="381000" y="2708920"/>
            <a:ext cx="8458200" cy="1296144"/>
          </a:xfrm>
        </p:spPr>
        <p:txBody>
          <a:bodyPr>
            <a:normAutofit/>
          </a:bodyPr>
          <a:lstStyle/>
          <a:p>
            <a:pPr algn="ctr" rtl="1"/>
            <a:r>
              <a:rPr lang="ar-IQ" sz="4400" b="1" dirty="0" err="1" smtClean="0"/>
              <a:t>أ.م.د</a:t>
            </a:r>
            <a:r>
              <a:rPr lang="ar-IQ" sz="4400" b="1" dirty="0" smtClean="0"/>
              <a:t>. زهور جبار</a:t>
            </a:r>
            <a:endParaRPr lang="en-US" sz="4400" b="1" dirty="0"/>
          </a:p>
        </p:txBody>
      </p:sp>
    </p:spTree>
    <p:extLst>
      <p:ext uri="{BB962C8B-B14F-4D97-AF65-F5344CB8AC3E}">
        <p14:creationId xmlns:p14="http://schemas.microsoft.com/office/powerpoint/2010/main" val="87043803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692696"/>
            <a:ext cx="8686800" cy="5387429"/>
          </a:xfrm>
        </p:spPr>
        <p:txBody>
          <a:bodyPr>
            <a:normAutofit fontScale="77500" lnSpcReduction="20000"/>
          </a:bodyPr>
          <a:lstStyle/>
          <a:p>
            <a:pPr algn="r" rtl="1"/>
            <a:r>
              <a:rPr lang="ar-IQ" dirty="0"/>
              <a:t>مثال 1/</a:t>
            </a:r>
          </a:p>
          <a:p>
            <a:pPr algn="r" rtl="1"/>
            <a:r>
              <a:rPr lang="ar-IQ" dirty="0"/>
              <a:t> على المهارة الحركية </a:t>
            </a:r>
          </a:p>
          <a:p>
            <a:pPr algn="r" rtl="1"/>
            <a:r>
              <a:rPr lang="ar-IQ" dirty="0"/>
              <a:t>يعطي المتدرب بعد أن يتم تدريبه ‏على عملية الطباعة ورقة أو صفحة فيها معلومات ويطلب منه (موقف) أن ينفذ (قدره تعليم مهارة حركيه )ونسخة (هدف مادي )لها مطبوعة بوساطة طباعتها (فعل )باستخدام الطابعة الإلكترونية خلال دقيقتين وبدون أخطاء ‏(الأدوات )</a:t>
            </a:r>
          </a:p>
          <a:p>
            <a:pPr algn="r" rtl="1"/>
            <a:r>
              <a:rPr lang="ar-IQ" dirty="0"/>
              <a:t>مثال 2/</a:t>
            </a:r>
          </a:p>
          <a:p>
            <a:pPr algn="r" rtl="1"/>
            <a:r>
              <a:rPr lang="ar-IQ" dirty="0"/>
              <a:t> مهارة عقلية </a:t>
            </a:r>
          </a:p>
          <a:p>
            <a:pPr algn="r" rtl="1"/>
            <a:r>
              <a:rPr lang="ar-IQ" dirty="0"/>
              <a:t>يعطي الطالب المهارات والمعلومات حول الاتجاه السريالي و الاتجاه الكلاسيكي من حيث خصائص الاتجاهين ويتوقع من هو( موقف )أن يميز (قدرة تعلمية مهارة عقلية ) بين خصائص الاتجاه الكلاسيكي و خصائص الاتجاه السريالي‏(الخصائص هي الهدف المادي )وذلك بالتأشير على خصائص الاتجاه الكلاسيكي بعلامة </a:t>
            </a:r>
            <a:r>
              <a:rPr lang="en-US" dirty="0"/>
              <a:t>X</a:t>
            </a:r>
            <a:r>
              <a:rPr lang="ar-IQ" dirty="0"/>
              <a:t>وخصائص الاتجاه السريالي بعلامة      (فعل )باستخدام قلم الرصاص (الأدوات )</a:t>
            </a:r>
          </a:p>
          <a:p>
            <a:pPr algn="r" rtl="1"/>
            <a:endParaRPr lang="en-US" dirty="0"/>
          </a:p>
        </p:txBody>
      </p:sp>
    </p:spTree>
    <p:extLst>
      <p:ext uri="{BB962C8B-B14F-4D97-AF65-F5344CB8AC3E}">
        <p14:creationId xmlns:p14="http://schemas.microsoft.com/office/powerpoint/2010/main" val="378317416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764704"/>
            <a:ext cx="8686800" cy="5315421"/>
          </a:xfrm>
        </p:spPr>
        <p:txBody>
          <a:bodyPr>
            <a:normAutofit fontScale="70000" lnSpcReduction="20000"/>
          </a:bodyPr>
          <a:lstStyle/>
          <a:p>
            <a:pPr algn="r" rtl="1"/>
            <a:r>
              <a:rPr lang="ar-IQ" dirty="0"/>
              <a:t>مثل 3/</a:t>
            </a:r>
          </a:p>
          <a:p>
            <a:pPr algn="r" rtl="1"/>
            <a:r>
              <a:rPr lang="ar-IQ" dirty="0"/>
              <a:t> بعلم النفس عن </a:t>
            </a:r>
            <a:r>
              <a:rPr lang="ar-IQ" dirty="0" err="1"/>
              <a:t>إستراتيجية</a:t>
            </a:r>
            <a:r>
              <a:rPr lang="ar-IQ" dirty="0"/>
              <a:t> المعرفية </a:t>
            </a:r>
          </a:p>
          <a:p>
            <a:pPr algn="r" rtl="1"/>
            <a:r>
              <a:rPr lang="ar-IQ" dirty="0"/>
              <a:t>يعطي المتدرب فكرة عن تطور علم النفس التجريبي والاسس التي اعتمدت عليها كل مرحلة من مراحل التطور ,‏ ويتوقع منه (موقف )أن ينشا( قدرات تعليمية استراتيجية معرفية ) </a:t>
            </a:r>
            <a:r>
              <a:rPr lang="ar-IQ" dirty="0" err="1"/>
              <a:t>انموذجا</a:t>
            </a:r>
            <a:r>
              <a:rPr lang="ar-IQ" dirty="0"/>
              <a:t> لطبيعة التصميم التجريبي ‏(هدف مادي )وذلك بكتابه هذا النموذج بحيث ينطبق على جميع اتجاهات التطور (الاهتمامات )باستخدام الأدوات المناسبة .</a:t>
            </a:r>
          </a:p>
          <a:p>
            <a:pPr algn="r" rtl="1"/>
            <a:r>
              <a:rPr lang="ar-IQ" dirty="0"/>
              <a:t>مثل 4/</a:t>
            </a:r>
          </a:p>
          <a:p>
            <a:pPr algn="r" rtl="1"/>
            <a:r>
              <a:rPr lang="ar-IQ" dirty="0"/>
              <a:t>معلومات</a:t>
            </a:r>
          </a:p>
          <a:p>
            <a:pPr algn="r" rtl="1"/>
            <a:r>
              <a:rPr lang="ar-IQ" dirty="0"/>
              <a:t> يزود المتعلم بالمعلومات والمهارات اللازمة التي تمثل تطور الطباعة ‏التحميض عبر الألف سنة الماضية ويتوقع منه( موقف) كتابة (قدرة </a:t>
            </a:r>
            <a:r>
              <a:rPr lang="ar-IQ" dirty="0" err="1"/>
              <a:t>ادائيه</a:t>
            </a:r>
            <a:r>
              <a:rPr lang="ar-IQ" dirty="0"/>
              <a:t> معلومات )للمراحل التاريخية (هدف مادي )لتطور الطباعة والتحميض خاصة في عصر النهضة وذلك بتدوينها (فعل )في عدد من </a:t>
            </a:r>
            <a:r>
              <a:rPr lang="ar-IQ" dirty="0" err="1"/>
              <a:t>الصفحات‏لا</a:t>
            </a:r>
            <a:r>
              <a:rPr lang="ar-IQ" dirty="0"/>
              <a:t> يتجاوز الثلاثة صفحات (الأداة )باستخدام قلم الرصاص( شرط )</a:t>
            </a:r>
          </a:p>
          <a:p>
            <a:pPr algn="r" rtl="1"/>
            <a:endParaRPr lang="en-US" dirty="0"/>
          </a:p>
        </p:txBody>
      </p:sp>
    </p:spTree>
    <p:extLst>
      <p:ext uri="{BB962C8B-B14F-4D97-AF65-F5344CB8AC3E}">
        <p14:creationId xmlns:p14="http://schemas.microsoft.com/office/powerpoint/2010/main" val="190546659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404664"/>
            <a:ext cx="8686800" cy="5675461"/>
          </a:xfrm>
        </p:spPr>
        <p:txBody>
          <a:bodyPr>
            <a:normAutofit fontScale="70000" lnSpcReduction="20000"/>
          </a:bodyPr>
          <a:lstStyle/>
          <a:p>
            <a:pPr algn="r" rtl="1"/>
            <a:r>
              <a:rPr lang="ar-IQ" dirty="0"/>
              <a:t>مثال/ ‏يعطي الطالب خصائص ووظائف الاتصال والتأثير لكل منها و باستخدام الألوان المختلفة يتوقع منه( موقف )اختيار( قدره )اللون الذي يفضله (هدف مادي )بوضع اشارة صح أمام عنوان الكارت (‏فعل )‏المعروضة أمامه بألوان مختلفة.</a:t>
            </a:r>
          </a:p>
          <a:p>
            <a:pPr algn="r" rtl="1"/>
            <a:r>
              <a:rPr lang="ar-IQ" dirty="0"/>
              <a:t>‏إن استخدام أهداف التصميم  المحددة ‏والموصوفة بالطريقة التي ذكرت يساعد على توضيح طبيعة عملية التصميم نظرا </a:t>
            </a:r>
            <a:r>
              <a:rPr lang="ar-IQ" dirty="0" err="1"/>
              <a:t>لانه</a:t>
            </a:r>
            <a:r>
              <a:rPr lang="ar-IQ" dirty="0"/>
              <a:t> يوضح دور المدرس أو المشرف او المصمم ويوضح كذلك فعل القدرة </a:t>
            </a:r>
            <a:r>
              <a:rPr lang="ar-IQ" dirty="0" err="1"/>
              <a:t>الأدائيه</a:t>
            </a:r>
            <a:r>
              <a:rPr lang="ar-IQ" dirty="0"/>
              <a:t> </a:t>
            </a:r>
            <a:r>
              <a:rPr lang="ar-IQ" dirty="0" err="1"/>
              <a:t>المقاسه</a:t>
            </a:r>
            <a:r>
              <a:rPr lang="ar-IQ" dirty="0"/>
              <a:t> والذي يظهر على السلوك بشكل صريح ومباشر بحيث يمكن قياسها كما يوضح هذا النوع من الاهداف ‏الشروط والمعايير والفعاليات المرتبطة بالأداء بما يسهل إصدار الحكم على مدى تصنيف الهدف أو تعثر تحققه </a:t>
            </a:r>
          </a:p>
          <a:p>
            <a:pPr algn="r" rtl="1"/>
            <a:r>
              <a:rPr lang="ar-IQ" dirty="0"/>
              <a:t>ان وضع الاهداف </a:t>
            </a:r>
            <a:r>
              <a:rPr lang="ar-IQ" dirty="0" err="1"/>
              <a:t>الأدائيه</a:t>
            </a:r>
            <a:r>
              <a:rPr lang="ar-IQ" dirty="0"/>
              <a:t> وصناعتها يعد من أهم المهارات الأساسية للمصمم التعليمي سواء في تصميم المناهج او المساقات الدراسية او حتى جزء من المحاضرة أو مفهوم أو قانون ويسهل بشكل موضوعي على أن يكون السلوك الذي يؤدي المتعلم يمكن الحكم عليه موضوعيا من لدن عدة اشخاص( اتفاق )فهو يتسم والحال هذه بالثبات والموضوعية كما أنه صناعة الاهداف </a:t>
            </a:r>
            <a:r>
              <a:rPr lang="ar-IQ" dirty="0" err="1"/>
              <a:t>الأدائيه</a:t>
            </a:r>
            <a:r>
              <a:rPr lang="ar-IQ" dirty="0"/>
              <a:t> وصياغتها تقوم أصلا على العلاقة الجدلية بين القدرة التعليمية و المردود التعليمي.</a:t>
            </a:r>
          </a:p>
          <a:p>
            <a:pPr algn="r" rtl="1"/>
            <a:endParaRPr lang="en-US" dirty="0"/>
          </a:p>
        </p:txBody>
      </p:sp>
    </p:spTree>
    <p:extLst>
      <p:ext uri="{BB962C8B-B14F-4D97-AF65-F5344CB8AC3E}">
        <p14:creationId xmlns:p14="http://schemas.microsoft.com/office/powerpoint/2010/main" val="27012198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476672"/>
            <a:ext cx="8686800" cy="5603453"/>
          </a:xfrm>
        </p:spPr>
        <p:txBody>
          <a:bodyPr>
            <a:normAutofit fontScale="77500" lnSpcReduction="20000"/>
          </a:bodyPr>
          <a:lstStyle/>
          <a:p>
            <a:pPr algn="r" rtl="1"/>
            <a:r>
              <a:rPr lang="ar-IQ" dirty="0" err="1"/>
              <a:t>وكمبدا</a:t>
            </a:r>
            <a:r>
              <a:rPr lang="ar-IQ" dirty="0"/>
              <a:t> عام  ‏يجب تحقيق التوازن بين الاهداف وأن تأخذ بنظر الاعتبار عند صياغة الأهداف متطلبات التعلم المسبقة والتي أشرنا إليها في موضوع المهمات.</a:t>
            </a:r>
          </a:p>
          <a:p>
            <a:pPr algn="r" rtl="1"/>
            <a:r>
              <a:rPr lang="ar-IQ" dirty="0"/>
              <a:t> كما أنه عدد الاهداف </a:t>
            </a:r>
            <a:r>
              <a:rPr lang="ar-IQ" dirty="0" err="1"/>
              <a:t>القدروية</a:t>
            </a:r>
            <a:r>
              <a:rPr lang="ar-IQ" dirty="0"/>
              <a:t> </a:t>
            </a:r>
            <a:r>
              <a:rPr lang="ar-IQ" dirty="0" err="1"/>
              <a:t>اوية</a:t>
            </a:r>
            <a:r>
              <a:rPr lang="ar-IQ" dirty="0"/>
              <a:t> المرتبطة اساسا بالهدف الطرفي النهائي يجب أن يكون متوازن أيضا .</a:t>
            </a:r>
          </a:p>
          <a:p>
            <a:pPr algn="r" rtl="1"/>
            <a:r>
              <a:rPr lang="ar-IQ" dirty="0"/>
              <a:t>فإذا ما تطلب ‏فإذا ما تطلب الهدف </a:t>
            </a:r>
            <a:r>
              <a:rPr lang="ar-IQ" dirty="0" err="1"/>
              <a:t>القدروي</a:t>
            </a:r>
            <a:r>
              <a:rPr lang="ar-IQ" dirty="0"/>
              <a:t> (على سبيل المثال) فعاليات معقدة وكثيرة فإنه يمكن تجزئته إلى اهداف </a:t>
            </a:r>
            <a:r>
              <a:rPr lang="ar-IQ" dirty="0" err="1"/>
              <a:t>قدروية</a:t>
            </a:r>
            <a:r>
              <a:rPr lang="ar-IQ" dirty="0"/>
              <a:t> أخرى.</a:t>
            </a:r>
          </a:p>
          <a:p>
            <a:pPr algn="r" rtl="1"/>
            <a:r>
              <a:rPr lang="ar-IQ" dirty="0"/>
              <a:t> المهم هو أننا كمصممين نحافظ دائما و باستمرار على ان نقيس السلوك والفعاليات التعليمية التي يمثلها ذلك الهدف ,لذا تتجلي براعة المصمم في عملية التوازن هذه ويتحول التصميم التعليمي إلى مراحل وخطوات متدرجة و متسلسلة تقودها الاهداف وهذه الاهداف التي يجب أن يطلع عليها المتعلم ‏أو المتدرب مسبقا. وكذلك المدرس أو المشرف الذي يكون على بينة من الهدف المرسوم له بما يضمن معرفته بدرجة </a:t>
            </a:r>
            <a:r>
              <a:rPr lang="ar-IQ" dirty="0" err="1"/>
              <a:t>الإقتراب</a:t>
            </a:r>
            <a:r>
              <a:rPr lang="ar-IQ" dirty="0"/>
              <a:t> أو </a:t>
            </a:r>
            <a:r>
              <a:rPr lang="ar-IQ" dirty="0" err="1"/>
              <a:t>الإبتعاد</a:t>
            </a:r>
            <a:r>
              <a:rPr lang="ar-IQ" dirty="0"/>
              <a:t> عن ذلك الهدف .</a:t>
            </a:r>
          </a:p>
          <a:p>
            <a:pPr algn="r" rtl="1"/>
            <a:endParaRPr lang="en-US" dirty="0"/>
          </a:p>
        </p:txBody>
      </p:sp>
    </p:spTree>
    <p:extLst>
      <p:ext uri="{BB962C8B-B14F-4D97-AF65-F5344CB8AC3E}">
        <p14:creationId xmlns:p14="http://schemas.microsoft.com/office/powerpoint/2010/main" val="110893546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548680"/>
            <a:ext cx="8686800" cy="5531445"/>
          </a:xfrm>
        </p:spPr>
        <p:txBody>
          <a:bodyPr>
            <a:normAutofit fontScale="92500" lnSpcReduction="20000"/>
          </a:bodyPr>
          <a:lstStyle/>
          <a:p>
            <a:pPr algn="r" rtl="1"/>
            <a:r>
              <a:rPr lang="ar-IQ" dirty="0"/>
              <a:t>أن سلسلة الاهداف التي يضعها المصمم يجب وبالضرورة أن تمثل طريقة نمو التعلم وتطور الخبرات التعليمية في مجال التصميم .</a:t>
            </a:r>
          </a:p>
          <a:p>
            <a:pPr algn="r" rtl="1"/>
            <a:r>
              <a:rPr lang="ar-IQ" dirty="0"/>
              <a:t>هذا التطور يقاد بواسطة الاهداف </a:t>
            </a:r>
            <a:r>
              <a:rPr lang="ar-IQ" dirty="0" err="1"/>
              <a:t>الأدائيه</a:t>
            </a:r>
            <a:r>
              <a:rPr lang="ar-IQ" dirty="0"/>
              <a:t> ‏أو السلوكية.</a:t>
            </a:r>
          </a:p>
          <a:p>
            <a:pPr algn="r" rtl="1"/>
            <a:r>
              <a:rPr lang="ar-IQ" dirty="0"/>
              <a:t> اما سبب لجوئنا إلى اعتماد التصنيع السلوكي للهدف فهو يرجع إلى تسهيل مهمة التقييم في أثناء عملية التعلم وهو ما يقابل التقويم التكوين وأن تحقق الهدف يعني أن الخبرة التعليمية قد تم بناؤها في الطالب أي بعبارة أخرى أن الطالب يجب أن يقوم  بفعاليات او نشاط متفردا إلى حصوله على الخبرات التعليمية اللازمة </a:t>
            </a:r>
            <a:r>
              <a:rPr lang="ar-IQ" dirty="0" err="1"/>
              <a:t>لتحقيق‏الهدف</a:t>
            </a:r>
            <a:r>
              <a:rPr lang="ar-IQ" dirty="0"/>
              <a:t> ضمن الأداء المطلوب و الموصوف مسبقا.</a:t>
            </a:r>
          </a:p>
          <a:p>
            <a:pPr algn="r" rtl="1"/>
            <a:endParaRPr lang="en-US" dirty="0"/>
          </a:p>
        </p:txBody>
      </p:sp>
    </p:spTree>
    <p:extLst>
      <p:ext uri="{BB962C8B-B14F-4D97-AF65-F5344CB8AC3E}">
        <p14:creationId xmlns:p14="http://schemas.microsoft.com/office/powerpoint/2010/main" val="362512269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620688"/>
            <a:ext cx="8686800" cy="5459437"/>
          </a:xfrm>
        </p:spPr>
        <p:txBody>
          <a:bodyPr>
            <a:normAutofit fontScale="77500" lnSpcReduction="20000"/>
          </a:bodyPr>
          <a:lstStyle/>
          <a:p>
            <a:pPr algn="r" rtl="1"/>
            <a:r>
              <a:rPr lang="ar-IQ" dirty="0" err="1"/>
              <a:t>تتابعة</a:t>
            </a:r>
            <a:r>
              <a:rPr lang="ar-IQ" dirty="0"/>
              <a:t> الاهداف: </a:t>
            </a:r>
          </a:p>
          <a:p>
            <a:pPr algn="r" rtl="1"/>
            <a:r>
              <a:rPr lang="ar-IQ" dirty="0"/>
              <a:t>     تتجلى مهارة المصمم في تحديد طبيعة العلاقة بين الاهداف، وحينما تمثل الاهداف خطوات ومستويات متدرجة وتنتقل عبر الاهداف </a:t>
            </a:r>
            <a:r>
              <a:rPr lang="ar-IQ" dirty="0" err="1"/>
              <a:t>القدروية</a:t>
            </a:r>
            <a:r>
              <a:rPr lang="ar-IQ" dirty="0"/>
              <a:t> إلى الاهداف النهائية نأخذ بنظر الاعتبار المتطلبات المسبقة لكل من هذه الاهداف، هذا من الناحية الفنية أما من ناحية عمق الهدف وسعة أمتداه فأنه قد توضع اهداف حياتية وقد توضع اهداف نهائية . </a:t>
            </a:r>
          </a:p>
          <a:p>
            <a:pPr algn="r" rtl="1"/>
            <a:r>
              <a:rPr lang="ar-IQ" dirty="0"/>
              <a:t>وكذلك توضع سلسلة الاهداف </a:t>
            </a:r>
            <a:r>
              <a:rPr lang="ar-IQ" dirty="0" err="1"/>
              <a:t>القدروية</a:t>
            </a:r>
            <a:r>
              <a:rPr lang="ar-IQ" dirty="0"/>
              <a:t> التي تعتمد اساساً على الاسلوب الادائي لأنها بحد ذاتها تعد بمثابة متطلبات تعلم مسبقة للهدف النهائي. </a:t>
            </a:r>
          </a:p>
          <a:p>
            <a:pPr algn="r" rtl="1"/>
            <a:r>
              <a:rPr lang="ar-IQ" dirty="0"/>
              <a:t>إن </a:t>
            </a:r>
            <a:r>
              <a:rPr lang="ar-IQ" dirty="0" err="1"/>
              <a:t>تتابعة</a:t>
            </a:r>
            <a:r>
              <a:rPr lang="ar-IQ" dirty="0"/>
              <a:t> الاهداف يعد ولا شك الصورة المعمارية للتصميم التعليمي وهي تقابل التصميم المعماري في اختصاص الهندسة المعمارية لأن وضع الاهداف بشكل منفصل يمثل مهارة معينة ولكن كيف تستطيع كمصمم ان تجعل هذه الاهداف تعمل بتوازن وتناسق وبتدرج، وهذه مهارة أخرى ولعلها هي أرقى مهارة في التصميم التعليمي - </a:t>
            </a:r>
            <a:r>
              <a:rPr lang="ar-IQ" dirty="0" err="1"/>
              <a:t>التعلمي</a:t>
            </a:r>
            <a:r>
              <a:rPr lang="ar-IQ" dirty="0"/>
              <a:t> وأول سؤال يتعرض اليه المصمم: </a:t>
            </a:r>
          </a:p>
          <a:p>
            <a:pPr algn="r" rtl="1"/>
            <a:endParaRPr lang="en-US" dirty="0"/>
          </a:p>
        </p:txBody>
      </p:sp>
    </p:spTree>
    <p:extLst>
      <p:ext uri="{BB962C8B-B14F-4D97-AF65-F5344CB8AC3E}">
        <p14:creationId xmlns:p14="http://schemas.microsoft.com/office/powerpoint/2010/main" val="93390690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476672"/>
            <a:ext cx="8686800" cy="5603453"/>
          </a:xfrm>
        </p:spPr>
        <p:txBody>
          <a:bodyPr>
            <a:normAutofit fontScale="77500" lnSpcReduction="20000"/>
          </a:bodyPr>
          <a:lstStyle/>
          <a:p>
            <a:pPr algn="r" rtl="1"/>
            <a:r>
              <a:rPr lang="ar-IQ" dirty="0"/>
              <a:t>س/ ما طبيعة </a:t>
            </a:r>
            <a:r>
              <a:rPr lang="ar-IQ" dirty="0" smtClean="0"/>
              <a:t>التتابع </a:t>
            </a:r>
            <a:r>
              <a:rPr lang="ar-IQ" dirty="0"/>
              <a:t>المعتمد في التصميم؟ </a:t>
            </a:r>
          </a:p>
          <a:p>
            <a:pPr algn="r" rtl="1"/>
            <a:r>
              <a:rPr lang="ar-IQ" dirty="0"/>
              <a:t>أن هذا التتابع يعتمد على عوامل عديدة منها: </a:t>
            </a:r>
          </a:p>
          <a:p>
            <a:pPr algn="r" rtl="1"/>
            <a:r>
              <a:rPr lang="ar-IQ" dirty="0"/>
              <a:t>1- الخصائص الفنية المستهدفة. </a:t>
            </a:r>
          </a:p>
          <a:p>
            <a:pPr algn="r" rtl="1"/>
            <a:r>
              <a:rPr lang="ar-IQ" dirty="0"/>
              <a:t>2- طرق </a:t>
            </a:r>
            <a:r>
              <a:rPr lang="en-US" dirty="0"/>
              <a:t>Inst.</a:t>
            </a:r>
          </a:p>
          <a:p>
            <a:pPr algn="r" rtl="1"/>
            <a:r>
              <a:rPr lang="en-US" dirty="0"/>
              <a:t>3- </a:t>
            </a:r>
            <a:r>
              <a:rPr lang="ar-IQ" dirty="0"/>
              <a:t>الفعاليات المطلوبة واللازمة لحصول المتعلمين على الخبرة الكفيلة بتحقيق هذه الاهداف، أن وضع الاهداف بشكل متسق ومترابط يمثل هيكلة السلوك البشري وتطوره في اثناء عملية التعلم الخاضع إلى التصميم، ولاشك ان تتابع الاهداف كذلك الوسائل والمواد وكل الموارد المائية والبشرية والمواقف التي </a:t>
            </a:r>
            <a:r>
              <a:rPr lang="ar-IQ" dirty="0" err="1"/>
              <a:t>تتطلبها</a:t>
            </a:r>
            <a:r>
              <a:rPr lang="ar-IQ" dirty="0"/>
              <a:t> </a:t>
            </a:r>
            <a:r>
              <a:rPr lang="ar-IQ" dirty="0" smtClean="0"/>
              <a:t>منظمة لذا </a:t>
            </a:r>
            <a:r>
              <a:rPr lang="ar-IQ" dirty="0"/>
              <a:t>فأن المصمم التعليمي بحاجة إلى تحديد اولاً </a:t>
            </a:r>
            <a:r>
              <a:rPr lang="ar-IQ" dirty="0" smtClean="0"/>
              <a:t>المردودات </a:t>
            </a:r>
            <a:r>
              <a:rPr lang="ar-IQ" dirty="0"/>
              <a:t>التي يريد ان يحققها، وهذه العملية تترجم بصورة فعلية عن طريق وضع الاهداف ولا يفهم من هذا الكلام بالطبع اننا نتعامل في كل مرة مع مردود أو خرج تعلمي أو مهارة مستقلة بشكل منفصل بل قد يتطلب تحقيق الهدف العمل على اكثر من مردود أو خرج وبالتالي لابد من وجود قاعدة لتنوع الفعاليات والنشاطات. </a:t>
            </a:r>
          </a:p>
          <a:p>
            <a:pPr algn="r" rtl="1"/>
            <a:endParaRPr lang="en-US" dirty="0"/>
          </a:p>
        </p:txBody>
      </p:sp>
    </p:spTree>
    <p:extLst>
      <p:ext uri="{BB962C8B-B14F-4D97-AF65-F5344CB8AC3E}">
        <p14:creationId xmlns:p14="http://schemas.microsoft.com/office/powerpoint/2010/main" val="263941586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476672"/>
            <a:ext cx="8686800" cy="5603453"/>
          </a:xfrm>
        </p:spPr>
        <p:txBody>
          <a:bodyPr>
            <a:normAutofit fontScale="70000" lnSpcReduction="20000"/>
          </a:bodyPr>
          <a:lstStyle/>
          <a:p>
            <a:pPr algn="r" rtl="1"/>
            <a:r>
              <a:rPr lang="ar-IQ" dirty="0"/>
              <a:t>س/ كيف يبنا التتابع؟ </a:t>
            </a:r>
          </a:p>
          <a:p>
            <a:pPr algn="r" rtl="1"/>
            <a:r>
              <a:rPr lang="ar-IQ" dirty="0"/>
              <a:t>1- تتابع هرمي أ- البدء بالعام والانتهاء بالخاص.</a:t>
            </a:r>
          </a:p>
          <a:p>
            <a:pPr algn="r" rtl="1"/>
            <a:r>
              <a:rPr lang="ar-IQ" dirty="0"/>
              <a:t>                ب- البدء بالخاص والانتهاء بالعام.</a:t>
            </a:r>
          </a:p>
          <a:p>
            <a:pPr algn="r" rtl="1"/>
            <a:r>
              <a:rPr lang="ar-IQ" dirty="0"/>
              <a:t>2-  تتابع حلزوني (كرة الثلج). </a:t>
            </a:r>
          </a:p>
          <a:p>
            <a:pPr algn="r" rtl="1"/>
            <a:r>
              <a:rPr lang="ar-IQ" dirty="0"/>
              <a:t>ملاحظة: سؤال واحد لا يحقق عدة اهداف مهمة هدف واحد يحقق عدة اسئلة.</a:t>
            </a:r>
          </a:p>
          <a:p>
            <a:pPr algn="r" rtl="1"/>
            <a:r>
              <a:rPr lang="ar-IQ" dirty="0" err="1"/>
              <a:t>كانية</a:t>
            </a:r>
            <a:r>
              <a:rPr lang="ar-IQ" dirty="0"/>
              <a:t> (حين نقيم حجراً كريماً فأننا نلجأ إلى شحذه للتعرف على طبقاته الداخلية من خلال عملية الشحذ هذه قد تظهر لنا أمور لا يمكن تصورها عند النظر إلى الحجر بحالته الطبيعية فقد تحول الاتربة وانواع الصدأ والمعادن الاخرى، دون رؤية جوهرها فكذلك المتعلم لكي نصف قدراته وامكاناته لابد من جعله ان يقدم نشاط ويقوم بفعالية سلوكية واضحة ومحددة الغرض منها التوصل إلى حجم وطبيعة تلك القدرات الاستعدادات من اجل توجيه هذه الذخيرة المعرفية والطبيعة لتحقيق مكاسب أو انجازات عن الطبيعة وللتحقق من ان ما ننبغي ان نوصله إلى المتعلم ما هو كوسيلة تتفق وتنسجم مع طبيعة تلك القدرات والاستعدادات على مستوى الفهم والتمثل والتطبيق والانتاج. </a:t>
            </a:r>
          </a:p>
          <a:p>
            <a:pPr algn="r" rtl="1"/>
            <a:endParaRPr lang="en-US" dirty="0"/>
          </a:p>
        </p:txBody>
      </p:sp>
    </p:spTree>
    <p:extLst>
      <p:ext uri="{BB962C8B-B14F-4D97-AF65-F5344CB8AC3E}">
        <p14:creationId xmlns:p14="http://schemas.microsoft.com/office/powerpoint/2010/main" val="1001614351"/>
      </p:ext>
    </p:extLst>
  </p:cSld>
  <p:clrMapOvr>
    <a:masterClrMapping/>
  </p:clrMapOvr>
  <p:transition spd="slow">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764704"/>
            <a:ext cx="8686800" cy="5315421"/>
          </a:xfrm>
        </p:spPr>
        <p:txBody>
          <a:bodyPr>
            <a:normAutofit fontScale="85000" lnSpcReduction="20000"/>
          </a:bodyPr>
          <a:lstStyle/>
          <a:p>
            <a:pPr algn="r" rtl="1"/>
            <a:r>
              <a:rPr lang="ar-IQ" dirty="0"/>
              <a:t>وحينما نضع تتابعية الاهداف فأننا نضع سلسلة النشاط الانساني التي تكشف عن طبيعة حاجات تعلم المتعلمين وتسهل علينا مهمة تهيئة الشروط والظروف اللازمة لأنماء تلك القدرات </a:t>
            </a:r>
            <a:r>
              <a:rPr lang="ar-IQ" dirty="0" err="1"/>
              <a:t>بأتجاه</a:t>
            </a:r>
            <a:r>
              <a:rPr lang="ar-IQ" dirty="0"/>
              <a:t> تحقيق ما صممنا لبلوغه، لذا (فإن فهم العلاقة بين طبيعة الاهداف وتدرجها يجب ان يستند إلى</a:t>
            </a:r>
          </a:p>
          <a:p>
            <a:pPr algn="r" rtl="1"/>
            <a:r>
              <a:rPr lang="ar-IQ" dirty="0"/>
              <a:t>أ‌-	توصيف سلسلة من القواعد والطرائق والفعاليات التي تمثل أنموذج تعلمي يمكن تجربته </a:t>
            </a:r>
            <a:r>
              <a:rPr lang="ar-IQ" dirty="0" err="1"/>
              <a:t>والاستفاد</a:t>
            </a:r>
            <a:r>
              <a:rPr lang="ar-IQ" dirty="0"/>
              <a:t> اليه في تغيير مخرجات معينة</a:t>
            </a:r>
          </a:p>
          <a:p>
            <a:pPr algn="r" rtl="1"/>
            <a:r>
              <a:rPr lang="ar-IQ" dirty="0"/>
              <a:t>ب-أو رسم مسارات عملية لبلوغ هدف معين أو تغيير ما وضعية </a:t>
            </a:r>
            <a:r>
              <a:rPr lang="en-US" dirty="0"/>
              <a:t>Inst. </a:t>
            </a:r>
          </a:p>
          <a:p>
            <a:pPr algn="r" rtl="1"/>
            <a:r>
              <a:rPr lang="ar-IQ" dirty="0"/>
              <a:t>ج- أو أننا ننسب إلى نظرية </a:t>
            </a:r>
            <a:r>
              <a:rPr lang="en-US" dirty="0"/>
              <a:t>Theory </a:t>
            </a:r>
            <a:r>
              <a:rPr lang="ar-IQ" dirty="0"/>
              <a:t>شاملة مترابطة في جوانبها النظرية والعملية والتطبيقية والسلوك وبين التعلم والبيئة وتحقيق العلاقة بين التعلم والاداء وبين الهدف والسلوك وبين التعلم والبيئة </a:t>
            </a:r>
            <a:r>
              <a:rPr lang="ar-IQ" dirty="0" err="1"/>
              <a:t>لأستخدام</a:t>
            </a:r>
            <a:r>
              <a:rPr lang="ar-IQ" dirty="0"/>
              <a:t> تطبيقات علم النفس والتربية والاتصال... إلى غير ذلك. </a:t>
            </a:r>
          </a:p>
          <a:p>
            <a:pPr algn="r" rtl="1"/>
            <a:endParaRPr lang="en-US" dirty="0"/>
          </a:p>
        </p:txBody>
      </p:sp>
    </p:spTree>
    <p:extLst>
      <p:ext uri="{BB962C8B-B14F-4D97-AF65-F5344CB8AC3E}">
        <p14:creationId xmlns:p14="http://schemas.microsoft.com/office/powerpoint/2010/main" val="112756446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476672"/>
            <a:ext cx="8686800" cy="5603453"/>
          </a:xfrm>
        </p:spPr>
        <p:txBody>
          <a:bodyPr/>
          <a:lstStyle/>
          <a:p>
            <a:pPr algn="r" rtl="1"/>
            <a:r>
              <a:rPr lang="ar-IQ" dirty="0"/>
              <a:t>مقارنة بين انموذج يمكن تصنيفه وتجريبه وتصميم يستند إلى نظرية سلوكية، لذا فأن وضع التتابع وهيكله يجب ان يستند إلى انموذج أو نظرية تترجم إلى خطوات عمل مترابطة متماسكة ونستطيع ان تمثل خارجة للسلوك الانساني وهو ينتقل من مرحلة إلى مرحلة </a:t>
            </a:r>
            <a:r>
              <a:rPr lang="ar-IQ" dirty="0" err="1"/>
              <a:t>بأتجاه</a:t>
            </a:r>
            <a:r>
              <a:rPr lang="ar-IQ" dirty="0"/>
              <a:t> اهداف </a:t>
            </a:r>
            <a:r>
              <a:rPr lang="en-US" dirty="0"/>
              <a:t>Inst. </a:t>
            </a:r>
            <a:r>
              <a:rPr lang="ar-IQ" dirty="0"/>
              <a:t>فضلاً عن ضرورة اعتماد المصمم على خبراته العملية وتأهيله النظري في اتخاذ قرار بشأن بناء منظمة الاهداف وطبيعة التتابع التي تقوم عليها هذه الاهداف. </a:t>
            </a:r>
            <a:endParaRPr lang="en-US" dirty="0"/>
          </a:p>
        </p:txBody>
      </p:sp>
    </p:spTree>
    <p:extLst>
      <p:ext uri="{BB962C8B-B14F-4D97-AF65-F5344CB8AC3E}">
        <p14:creationId xmlns:p14="http://schemas.microsoft.com/office/powerpoint/2010/main" val="27992453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r" rtl="1"/>
            <a:r>
              <a:rPr lang="ar-IQ" sz="6000" dirty="0"/>
              <a:t>صياغة الأهداف </a:t>
            </a:r>
            <a:r>
              <a:rPr lang="ar-IQ" sz="6000" dirty="0" err="1"/>
              <a:t>الأدائيه</a:t>
            </a:r>
            <a:r>
              <a:rPr lang="ar-IQ" sz="6000" dirty="0"/>
              <a:t> </a:t>
            </a:r>
            <a:endParaRPr lang="en-US" sz="6000" dirty="0"/>
          </a:p>
        </p:txBody>
      </p:sp>
    </p:spTree>
    <p:extLst>
      <p:ext uri="{BB962C8B-B14F-4D97-AF65-F5344CB8AC3E}">
        <p14:creationId xmlns:p14="http://schemas.microsoft.com/office/powerpoint/2010/main" val="28691593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457200"/>
            <a:ext cx="8686800" cy="1171600"/>
          </a:xfrm>
        </p:spPr>
        <p:txBody>
          <a:bodyPr>
            <a:normAutofit fontScale="90000"/>
          </a:bodyPr>
          <a:lstStyle/>
          <a:p>
            <a:pPr algn="ctr"/>
            <a:r>
              <a:rPr lang="ar-IQ" dirty="0"/>
              <a:t>* </a:t>
            </a:r>
            <a:r>
              <a:rPr lang="ar-IQ" b="1" dirty="0"/>
              <a:t>اختيار واستخدام الوسائل في التصميم التعليمي</a:t>
            </a:r>
            <a:r>
              <a:rPr lang="ar-IQ" dirty="0"/>
              <a:t> </a:t>
            </a:r>
            <a:endParaRPr lang="en-US" dirty="0"/>
          </a:p>
        </p:txBody>
      </p:sp>
      <p:sp>
        <p:nvSpPr>
          <p:cNvPr id="3" name="عنصر نائب للمحتوى 2"/>
          <p:cNvSpPr>
            <a:spLocks noGrp="1"/>
          </p:cNvSpPr>
          <p:nvPr>
            <p:ph idx="1"/>
          </p:nvPr>
        </p:nvSpPr>
        <p:spPr/>
        <p:txBody>
          <a:bodyPr>
            <a:normAutofit fontScale="70000" lnSpcReduction="20000"/>
          </a:bodyPr>
          <a:lstStyle/>
          <a:p>
            <a:pPr algn="r" rtl="1"/>
            <a:r>
              <a:rPr lang="ar-IQ" dirty="0"/>
              <a:t>وفق حاجات المتعلمين توضح المفاهيم الغامضة </a:t>
            </a:r>
          </a:p>
          <a:p>
            <a:pPr algn="r" rtl="1"/>
            <a:r>
              <a:rPr lang="ar-IQ" dirty="0"/>
              <a:t>1- حاجة المتعلم  2- نمط التعليم   3- المهمات المراد استلامها. </a:t>
            </a:r>
          </a:p>
          <a:p>
            <a:pPr algn="r" rtl="1"/>
            <a:r>
              <a:rPr lang="ar-IQ" dirty="0"/>
              <a:t>ينقل الخبرات غير المتجانسة إلى خبرات متجانسة في تحقيق الاهداف من خلال انماط القدرة والهدف الرئيس.</a:t>
            </a:r>
          </a:p>
          <a:p>
            <a:pPr algn="r" rtl="1"/>
            <a:r>
              <a:rPr lang="ar-IQ" dirty="0"/>
              <a:t>في الطريقة التقليدية يستخدم التربويون الوسائل التعليمية لكي يخرج الدرس جذاب ومشوق فيقول التربوي ان هذا البرنامج أو هذه الوسيلة استخدمها لأقوي المحاضرات أو لكي أوضح الفكرة الفلانية في المحاضرة هذا شيء طبيعي. </a:t>
            </a:r>
          </a:p>
          <a:p>
            <a:pPr algn="r" rtl="1"/>
            <a:r>
              <a:rPr lang="ar-IQ" dirty="0"/>
              <a:t>شخص يسرد المحاضرة وآخر يفضل محاضرة زائد برنامج تلفزيوني، أقول ان هذه الاخيرة أفضل ولكن في التصميم العليمي لا يتم التعامل مع الوسيلة ومع اختيارها </a:t>
            </a:r>
            <a:r>
              <a:rPr lang="ar-IQ" dirty="0" err="1"/>
              <a:t>بهكذا</a:t>
            </a:r>
            <a:r>
              <a:rPr lang="ar-IQ" dirty="0"/>
              <a:t> طريقة فقرار استخدام الوسيلة والمواد في التصميم تختلف عن العناصر التقليدية الان في التصميم تختار بموجب ضوابط وانسجام عناصر التصميم (الحاجات، انماط التعلم، المهمات...)</a:t>
            </a:r>
          </a:p>
          <a:p>
            <a:pPr algn="r" rtl="1"/>
            <a:endParaRPr lang="en-US" dirty="0"/>
          </a:p>
        </p:txBody>
      </p:sp>
    </p:spTree>
    <p:extLst>
      <p:ext uri="{BB962C8B-B14F-4D97-AF65-F5344CB8AC3E}">
        <p14:creationId xmlns:p14="http://schemas.microsoft.com/office/powerpoint/2010/main" val="301361374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620688"/>
            <a:ext cx="8686800" cy="5459437"/>
          </a:xfrm>
        </p:spPr>
        <p:txBody>
          <a:bodyPr>
            <a:normAutofit fontScale="77500" lnSpcReduction="20000"/>
          </a:bodyPr>
          <a:lstStyle/>
          <a:p>
            <a:pPr algn="r" rtl="1"/>
            <a:r>
              <a:rPr lang="ar-IQ" dirty="0"/>
              <a:t>ففي التصميم كلما يزداد بالمثيرات (كمصمم) تزيد من الخبرة الحسية للمتعلم (ووظيفة الوسائل في التصميم التعليمي هو تحويل المتعلمين (عموماً) من مجموعة غير متجانسة في المدركات إلى مجموعة متجانسة) ففي التصميم التعليمي لا يوجد تفضل بين السبورة والصورة (هذه الصورة يخضع لها التربوي) لا يخضع لها المصمم في التعليم. </a:t>
            </a:r>
          </a:p>
          <a:p>
            <a:pPr algn="r" rtl="1"/>
            <a:r>
              <a:rPr lang="ar-IQ" dirty="0"/>
              <a:t>المصمم يقول (الفئة المستهدفة ماذا تحتاج) ليحدد الوسيلة المناسبة لذلك لا يفرض عليه لماذا لم يستخدم الفلم أو الحاسوب هو يقول كلا لأن طبيعة المهمة وطبيعة التقويم وحاجات التعلم وحاجات المتعلمين وخصائصهم وانماط تعلمهم هي التي تحدد الوسيلة التي تستخدم. </a:t>
            </a:r>
          </a:p>
          <a:p>
            <a:pPr algn="r" rtl="1"/>
            <a:r>
              <a:rPr lang="ar-IQ" dirty="0"/>
              <a:t>فالمصمم يسأل ويقرر مسبقاً هل يقدم المادة ببديل واحد (وسيلة واحدة) أو ببديلين أو ثلاث بدائل فيأخذ قراره عقلانياً، أي لديه مشكلة كيف يحملها، يعطيه فكرة ويسأله اذا كانت اجابته غير جيدة ينقله إلى بديل ثاني. </a:t>
            </a:r>
          </a:p>
        </p:txBody>
      </p:sp>
    </p:spTree>
    <p:extLst>
      <p:ext uri="{BB962C8B-B14F-4D97-AF65-F5344CB8AC3E}">
        <p14:creationId xmlns:p14="http://schemas.microsoft.com/office/powerpoint/2010/main" val="2810305499"/>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548680"/>
            <a:ext cx="8686800" cy="5531445"/>
          </a:xfrm>
        </p:spPr>
        <p:txBody>
          <a:bodyPr>
            <a:normAutofit fontScale="77500" lnSpcReduction="20000"/>
          </a:bodyPr>
          <a:lstStyle/>
          <a:p>
            <a:pPr algn="r" rtl="1"/>
            <a:r>
              <a:rPr lang="ar-IQ" dirty="0"/>
              <a:t>أن أحد القرارات الضرورية والاساسية بالنسبة للمصمم التعليمي هو اختيار الوسائل والمواد أو الوسائل عادة تعد بمثابة ادوات عرض (البديل يشمل التوضيح) والوسائل عادة تعد بمثابة أدوات عرض تضم المثيرات التي تحمل بدورها عوامل الاثارة النفسية والعقلية والسلوكية، وتعد مسألة اختيار الوسيلة احدى المشكلات المعقدة في مجال التصميم الاعتيادي كالمحاضرات والنشاطات التعليمية الاخر، وتوجد نماذج متعددة لطريقة اختيار الوسائل والمواد ولكنها متفقة على بعض الثوابت التي تتمثل بما يأتي: </a:t>
            </a:r>
          </a:p>
          <a:p>
            <a:pPr algn="r" rtl="1"/>
            <a:r>
              <a:rPr lang="ar-IQ" dirty="0"/>
              <a:t>1- وضع الاهداف (أي ان </a:t>
            </a:r>
            <a:r>
              <a:rPr lang="ar-IQ" dirty="0" smtClean="0"/>
              <a:t>الاختيار </a:t>
            </a:r>
            <a:r>
              <a:rPr lang="ar-IQ" dirty="0"/>
              <a:t>يتم وفقاً للهدف).	</a:t>
            </a:r>
          </a:p>
          <a:p>
            <a:pPr algn="r" rtl="1"/>
            <a:r>
              <a:rPr lang="ar-IQ" dirty="0"/>
              <a:t>2- طبيعة الاحداث. </a:t>
            </a:r>
          </a:p>
          <a:p>
            <a:pPr algn="r" rtl="1"/>
            <a:r>
              <a:rPr lang="ar-IQ" dirty="0"/>
              <a:t>3- طبيعة الوسائل والمواد التي يمكن ان تعطي بها تلك الاحداث أو تحقق من خلالها. </a:t>
            </a:r>
          </a:p>
          <a:p>
            <a:pPr algn="r" rtl="1"/>
            <a:r>
              <a:rPr lang="ar-IQ" dirty="0"/>
              <a:t>4- وجود دور للمصدر الناقل سواء كان بشري (مدرس) أو مصدر مادي (حقيقة تعليمية/ كومبيوتر/ أو وحدة نمطية واحدة). </a:t>
            </a:r>
          </a:p>
          <a:p>
            <a:pPr algn="r" rtl="1"/>
            <a:endParaRPr lang="en-US" dirty="0"/>
          </a:p>
        </p:txBody>
      </p:sp>
    </p:spTree>
    <p:extLst>
      <p:ext uri="{BB962C8B-B14F-4D97-AF65-F5344CB8AC3E}">
        <p14:creationId xmlns:p14="http://schemas.microsoft.com/office/powerpoint/2010/main" val="422124165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548680"/>
            <a:ext cx="8686800" cy="5531445"/>
          </a:xfrm>
        </p:spPr>
        <p:txBody>
          <a:bodyPr>
            <a:normAutofit fontScale="77500" lnSpcReduction="20000"/>
          </a:bodyPr>
          <a:lstStyle/>
          <a:p>
            <a:pPr algn="r" rtl="1"/>
            <a:r>
              <a:rPr lang="ar-IQ" dirty="0"/>
              <a:t> أما بالنسبة لتحديد مفهوم الوسيلة فيبدو ان هناك اختلافات بين بعض المنظرين في تحديد هذا المفهوم، ولكننا نميل في التصميم التعليمي إلى اعتبار الوسيلة أي (أداة تحمل المواد التعليمية) تلك المواد التي تحمل بدورها المثيرات وبالتالي فيمكن ادخال المدرس ذاته تحت هذا الباب اذا ما اعتبرنا بأنه وسيلة وحديثه وحركاته نوع من انواع المواد التعليمية حتى وصولاً إلى الكمبيوتر أو الفيديو دسك أو أية وسيلة تعليمية على درجة بالغة من التعقيد الإلكتروني. </a:t>
            </a:r>
          </a:p>
          <a:p>
            <a:pPr algn="r" rtl="1"/>
            <a:r>
              <a:rPr lang="ar-IQ" dirty="0"/>
              <a:t>المهم في التصميم التعليمي لمس الوسيلة وهي تطلب لذاتها، بل طبيعة القرار التعليمي في الاختيار تتم من خلال نظرة شاملة وغير </a:t>
            </a:r>
            <a:r>
              <a:rPr lang="ar-IQ" dirty="0" err="1"/>
              <a:t>مجتزئة</a:t>
            </a:r>
            <a:r>
              <a:rPr lang="ar-IQ" dirty="0"/>
              <a:t> آخذة بنظر الاعتبار خصائص الفئة المستهدفة وطبيعة الحاجات والمهمات والاهداف إلى غير ذلك من العوامل الضاغطة أو المؤثرة كالعوامل الاقتصادية والتنظيمية والاجتماعية. </a:t>
            </a:r>
          </a:p>
          <a:p>
            <a:pPr algn="r" rtl="1"/>
            <a:r>
              <a:rPr lang="ar-IQ" dirty="0"/>
              <a:t>وهكذا يرتبط اختيار الوسيلة بطبيعة الحدث فقد يتطلب الحدث صوت المدرس فقط أو قد تلجأ إلى معلم أو كتاب أو حتى إلى جهد المتعلم نفسه. </a:t>
            </a:r>
            <a:endParaRPr lang="en-US" dirty="0"/>
          </a:p>
        </p:txBody>
      </p:sp>
    </p:spTree>
    <p:extLst>
      <p:ext uri="{BB962C8B-B14F-4D97-AF65-F5344CB8AC3E}">
        <p14:creationId xmlns:p14="http://schemas.microsoft.com/office/powerpoint/2010/main" val="344952395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548680"/>
            <a:ext cx="8686800" cy="5531445"/>
          </a:xfrm>
        </p:spPr>
        <p:txBody>
          <a:bodyPr>
            <a:normAutofit fontScale="92500" lnSpcReduction="10000"/>
          </a:bodyPr>
          <a:lstStyle/>
          <a:p>
            <a:pPr algn="r" rtl="1"/>
            <a:r>
              <a:rPr lang="ar-IQ" dirty="0"/>
              <a:t>فالسؤال أذن ما الوسيلة التي يجب ان تستخدم في كل حدث تعليمي تعلمي وما طبيعة المواد التي تحملها تلك الوسيلة ورغم الاختلاف بين المنظرين في تحديد مفهوم المواد التعليمية أو تتعامل معها على انها الشكل النهائي للمثيرات وعادة تكون طبيعتها الفيزيائية، وهذا النظام الايثاري الفيزيائي يتوقع منه ان يتناظر مع نظام </a:t>
            </a:r>
            <a:r>
              <a:rPr lang="ar-IQ" dirty="0" err="1"/>
              <a:t>استجابي</a:t>
            </a:r>
            <a:r>
              <a:rPr lang="ar-IQ" dirty="0"/>
              <a:t> سلوكي سواء شمل العمليات المعرفية أو لم يشملها هذا النظام بعبارة أخرى أن المثير الذي تحمله الوسيلة يجب ان يثير استجابة تتناظر وتتناسب مع طبيعة المثير والمثير الاستجابة اي انه في الاصل يقوم على جدول التقابل بين المثير والاستجابة. </a:t>
            </a:r>
            <a:endParaRPr lang="en-US" dirty="0"/>
          </a:p>
        </p:txBody>
      </p:sp>
    </p:spTree>
    <p:extLst>
      <p:ext uri="{BB962C8B-B14F-4D97-AF65-F5344CB8AC3E}">
        <p14:creationId xmlns:p14="http://schemas.microsoft.com/office/powerpoint/2010/main" val="3558341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548680"/>
            <a:ext cx="8686800" cy="5531445"/>
          </a:xfrm>
        </p:spPr>
        <p:txBody>
          <a:bodyPr>
            <a:normAutofit fontScale="85000" lnSpcReduction="10000"/>
          </a:bodyPr>
          <a:lstStyle/>
          <a:p>
            <a:pPr algn="r" rtl="1"/>
            <a:r>
              <a:rPr lang="ar-IQ" dirty="0"/>
              <a:t> يواجه المصمم مشكلة معقدة في اختيار الوسائل مع المواد فقسم كبير من الوسائل والمواد يجدها المصمم جاهزة وحينما نقول بأنها جاهزة أي انها مصممة لشيء آخر ولوسط آخر ولبيئة أخرى فهل يجوز في التصميم أن تستخدم مواد جاهزة غير مصممة لنفس الاهداف؟ </a:t>
            </a:r>
          </a:p>
          <a:p>
            <a:pPr algn="r" rtl="1"/>
            <a:r>
              <a:rPr lang="ar-IQ" dirty="0"/>
              <a:t>ج/ لا يمكن وإذا أجبنا بلا من الناحية العملية نقول هل يستطيع المصمم ان يقوم بتصميم مواد أو حتى وسائل خاصة في كل تصميم ولكل هدف، أن الواقع العملي يرفض هذه الفكرة فهي غير واقعية لأن معظم الوسائل والمواد المتاحة هي جاهزة إذن كيف يتصرف المصمم حينما تكون بين يديه مواد جاهزة لم تُصمم أصلاً للهدف الذي يقصده عند ذاك يلجأ إلى عملية ابراز الهدف بطريقة من الطرق وتخميد وسط الهدف للحصول على الناتج التأثيري المطلوب. </a:t>
            </a:r>
            <a:endParaRPr lang="en-US" dirty="0"/>
          </a:p>
        </p:txBody>
      </p:sp>
    </p:spTree>
    <p:extLst>
      <p:ext uri="{BB962C8B-B14F-4D97-AF65-F5344CB8AC3E}">
        <p14:creationId xmlns:p14="http://schemas.microsoft.com/office/powerpoint/2010/main" val="33726440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23528" y="620688"/>
            <a:ext cx="8686800" cy="5328592"/>
          </a:xfrm>
        </p:spPr>
        <p:txBody>
          <a:bodyPr>
            <a:normAutofit fontScale="85000" lnSpcReduction="10000"/>
          </a:bodyPr>
          <a:lstStyle/>
          <a:p>
            <a:pPr algn="r" rtl="1"/>
            <a:r>
              <a:rPr lang="ar-IQ" dirty="0"/>
              <a:t> ان اختيار الوسائل من حيث الاساس يعتمد على ارتباطها بنوع النظام الناقل تعريف </a:t>
            </a:r>
            <a:r>
              <a:rPr lang="en-US" dirty="0"/>
              <a:t>Deliver </a:t>
            </a:r>
            <a:r>
              <a:rPr lang="ar-IQ" dirty="0"/>
              <a:t>للأحداث التعليمية التعلمية وكما تعلمون بأن النظام الناقل هو مجموعة العناصر الضرورية التي تحقق أو تجعل تحقيق الاهداف التعليمية التعلمية ميسوراً، فعلى سبيل المثال لو كانت عملية التعلم داخل صف اعتيادي فالنظام الناقل هو (المدرس) وحينما يريد المدرس استخدام </a:t>
            </a:r>
            <a:r>
              <a:rPr lang="en-US" dirty="0" err="1"/>
              <a:t>f.b</a:t>
            </a:r>
            <a:r>
              <a:rPr lang="en-US" dirty="0"/>
              <a:t> </a:t>
            </a:r>
            <a:r>
              <a:rPr lang="ar-IQ" dirty="0"/>
              <a:t>قد يطلب من الطلبة ان يجيبوا على سؤال محدد، فهنا الوسيلة المختارة من المدرس والمادة التعليمية التي تنقل المثير (المدرس هو الوسيلة) هو صوته وكلامه وهذه يقصد بها ان يقوم الطلبة بالاستجابة على السؤال الذي طرحه لكي يتحقق من مدى فهمهم للموضوع الذي يدرّسه أو </a:t>
            </a:r>
            <a:r>
              <a:rPr lang="ar-IQ" dirty="0" err="1"/>
              <a:t>لأعطاء</a:t>
            </a:r>
            <a:r>
              <a:rPr lang="ar-IQ" dirty="0"/>
              <a:t> فرصة لكل طالب للتعرف على نتائج استجابته. </a:t>
            </a:r>
            <a:endParaRPr lang="en-US" dirty="0"/>
          </a:p>
        </p:txBody>
      </p:sp>
    </p:spTree>
    <p:extLst>
      <p:ext uri="{BB962C8B-B14F-4D97-AF65-F5344CB8AC3E}">
        <p14:creationId xmlns:p14="http://schemas.microsoft.com/office/powerpoint/2010/main" val="12362877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548680"/>
            <a:ext cx="8686800" cy="5531445"/>
          </a:xfrm>
        </p:spPr>
        <p:txBody>
          <a:bodyPr>
            <a:normAutofit fontScale="55000" lnSpcReduction="20000"/>
          </a:bodyPr>
          <a:lstStyle/>
          <a:p>
            <a:pPr algn="r" rtl="1"/>
            <a:r>
              <a:rPr lang="ar-IQ" dirty="0"/>
              <a:t>الوسيلة ليست لغرض الايضاح وانما هي نظام ناقل</a:t>
            </a:r>
          </a:p>
          <a:p>
            <a:pPr algn="r" rtl="1"/>
            <a:r>
              <a:rPr lang="ar-IQ" dirty="0"/>
              <a:t>       إذن تحول المدرس أو صوته إلى وسيلة متكاملة هي في الحقيقة جزء من نظام ناقل اكبر وهو التعليم التقليدي الذي يقوم اساساً على ان المدرس هو المصدر الناقل </a:t>
            </a:r>
            <a:r>
              <a:rPr lang="ar-IQ" dirty="0" err="1"/>
              <a:t>للاحداث</a:t>
            </a:r>
            <a:r>
              <a:rPr lang="ar-IQ" dirty="0"/>
              <a:t> التعليمية - التعلمية، والوسيلة جزء من النظام الناقل واحياناً قد تشكل نظاماً ناقلاً مستقلاً كما هو الحال في مواد وبرامج التعلم الذاتي أو الدراسة المستقلة الفردية عن طريق الحاسوب الالكتروني أو الحقائب التعليمية... إلى آخره. </a:t>
            </a:r>
          </a:p>
          <a:p>
            <a:pPr algn="r" rtl="1"/>
            <a:r>
              <a:rPr lang="ar-IQ" dirty="0"/>
              <a:t>     ولتوضيح مفهوم ومعنى الوسيلة في التصميم لابد لنا من التعرف إلى المصطلحات الآتية والتي تشكل منظومة تفسيرية متكاملة للوسائل والمواد في التصميم التعليمي,.</a:t>
            </a:r>
          </a:p>
          <a:p>
            <a:pPr algn="r" rtl="1"/>
            <a:r>
              <a:rPr lang="ar-IQ" dirty="0"/>
              <a:t>1- </a:t>
            </a:r>
            <a:r>
              <a:rPr lang="en-US" dirty="0"/>
              <a:t>Sensory mode </a:t>
            </a:r>
            <a:r>
              <a:rPr lang="ar-IQ" dirty="0"/>
              <a:t>يقصد بها الحاسة التي تستثار أو تصل الرسالة من خلالها اي ان المثير يمكن تلقي من خلاله هذه الحاسة (سمعي، بصري، شمي، أو حركي).</a:t>
            </a:r>
          </a:p>
          <a:p>
            <a:pPr algn="r" rtl="1"/>
            <a:r>
              <a:rPr lang="ar-IQ" dirty="0"/>
              <a:t>2- , </a:t>
            </a:r>
            <a:r>
              <a:rPr lang="en-US" dirty="0"/>
              <a:t>Channel of Communication </a:t>
            </a:r>
            <a:r>
              <a:rPr lang="ar-IQ" dirty="0"/>
              <a:t>قناة الاتصال: أي انها هذه المستخدمة في الاتصال (نوع الحاسة) اي طريقة الاحساس، هو كيف ستوصله للعين، نقول عن طريق بصري قنوات اتصال سمعية بصرية.</a:t>
            </a:r>
          </a:p>
          <a:p>
            <a:pPr algn="r" rtl="1"/>
            <a:r>
              <a:rPr lang="ar-IQ" dirty="0"/>
              <a:t>3- </a:t>
            </a:r>
            <a:r>
              <a:rPr lang="en-US" dirty="0"/>
              <a:t>Type of stumbles media </a:t>
            </a:r>
            <a:r>
              <a:rPr lang="ar-IQ" dirty="0"/>
              <a:t>نمط الوسيلة الناقلة للمثير: أي نقول آلية، الاتصال كله منطوقه عن طريق صوت حسي أو مسجل على شريط صوتي أو نقول كلمة مطبوعة في كتاب في </a:t>
            </a:r>
            <a:r>
              <a:rPr lang="en-US" dirty="0"/>
              <a:t>Chart  </a:t>
            </a:r>
            <a:r>
              <a:rPr lang="ar-IQ" dirty="0"/>
              <a:t>معلق أو صورة متحركة فنقوله في فلم سينمائي أو فيديو. </a:t>
            </a:r>
          </a:p>
          <a:p>
            <a:pPr algn="r" rtl="1"/>
            <a:r>
              <a:rPr lang="ar-IQ" dirty="0"/>
              <a:t>4- </a:t>
            </a:r>
            <a:r>
              <a:rPr lang="en-US" dirty="0" err="1"/>
              <a:t>Medio</a:t>
            </a:r>
            <a:r>
              <a:rPr lang="en-US" dirty="0"/>
              <a:t>: </a:t>
            </a:r>
            <a:r>
              <a:rPr lang="ar-IQ" dirty="0"/>
              <a:t>وتعرف على انها الوسائل المادية في الاتصال، مثل الكتاب، الوحدات النمطية المطبوعة كتب التعليم المبرمج الكومبيوتر، الافلام </a:t>
            </a:r>
            <a:r>
              <a:rPr lang="ar-IQ" dirty="0" err="1"/>
              <a:t>الفيديوية</a:t>
            </a:r>
            <a:r>
              <a:rPr lang="ar-IQ" dirty="0"/>
              <a:t>. </a:t>
            </a:r>
          </a:p>
          <a:p>
            <a:pPr algn="r" rtl="1"/>
            <a:endParaRPr lang="en-US" dirty="0"/>
          </a:p>
        </p:txBody>
      </p:sp>
    </p:spTree>
    <p:extLst>
      <p:ext uri="{BB962C8B-B14F-4D97-AF65-F5344CB8AC3E}">
        <p14:creationId xmlns:p14="http://schemas.microsoft.com/office/powerpoint/2010/main" val="1748423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260648"/>
            <a:ext cx="8686800" cy="5819477"/>
          </a:xfrm>
        </p:spPr>
        <p:txBody>
          <a:bodyPr>
            <a:normAutofit fontScale="85000" lnSpcReduction="20000"/>
          </a:bodyPr>
          <a:lstStyle/>
          <a:p>
            <a:pPr algn="r" rtl="1"/>
            <a:r>
              <a:rPr lang="ar-IQ" dirty="0"/>
              <a:t>ملاحظة:</a:t>
            </a:r>
          </a:p>
          <a:p>
            <a:pPr algn="r" rtl="1"/>
            <a:r>
              <a:rPr lang="ar-IQ" dirty="0"/>
              <a:t>     أن اختيار الوسائل والمواد يرتبط كذلك بمسألة اختيار  الطرائق والاساليب حيث ان الطرائق أو التقنيات تتحدد ايضاً بالوسائل والمواد كما ان الاخيرة تأخذ شكلها التصميم وفقاً لطبيعة هذه الطرائق فعلى سبيل المثال يعرف </a:t>
            </a:r>
            <a:r>
              <a:rPr lang="ar-IQ" dirty="0" err="1"/>
              <a:t>روميوسومكي</a:t>
            </a:r>
            <a:r>
              <a:rPr lang="ar-IQ" dirty="0"/>
              <a:t> جدولاً للطرائق والوسائل في المواد بالنسبة للفعاليات الجمعية يعتقد بأنه يستطيع ان يستخدم </a:t>
            </a:r>
            <a:r>
              <a:rPr lang="ar-IQ" dirty="0" err="1"/>
              <a:t>الفوتغراف</a:t>
            </a:r>
            <a:r>
              <a:rPr lang="ar-IQ" dirty="0"/>
              <a:t> وعلى سبيل المثال في العلم </a:t>
            </a:r>
            <a:r>
              <a:rPr lang="ar-IQ" dirty="0" err="1"/>
              <a:t>الاكتشافي</a:t>
            </a:r>
            <a:r>
              <a:rPr lang="ar-IQ" dirty="0"/>
              <a:t> يستطيع ان يستخدم الكارت. </a:t>
            </a:r>
          </a:p>
          <a:p>
            <a:pPr algn="r" rtl="1"/>
            <a:r>
              <a:rPr lang="ar-IQ" dirty="0"/>
              <a:t>وفي المحاضرة ستخدم المدرس ف التدريس السمعي استخدام المسجل الصوتي، فهنا تجدر الاشارة إلى اننا كمصممين لا يمكن ان نفضل بين طريقة و اخرى والمواد المختارة ولكن تبرز لدينا مشكلة جدلية تخص (الوسيلة والمواد) أو تصميمها على وجه الخصوص حيث يعتقد مارشال </a:t>
            </a:r>
            <a:r>
              <a:rPr lang="ar-IQ" dirty="0" err="1"/>
              <a:t>ماكلاهاند</a:t>
            </a:r>
            <a:r>
              <a:rPr lang="ar-IQ" dirty="0"/>
              <a:t> أن الوسيلة هي الرسالة والرسالة هي الوسيلة. </a:t>
            </a:r>
          </a:p>
          <a:p>
            <a:pPr algn="r" rtl="1"/>
            <a:endParaRPr lang="en-US" dirty="0"/>
          </a:p>
        </p:txBody>
      </p:sp>
    </p:spTree>
    <p:extLst>
      <p:ext uri="{BB962C8B-B14F-4D97-AF65-F5344CB8AC3E}">
        <p14:creationId xmlns:p14="http://schemas.microsoft.com/office/powerpoint/2010/main" val="1418034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762000" y="685800"/>
            <a:ext cx="7543800" cy="5263480"/>
          </a:xfrm>
        </p:spPr>
        <p:txBody>
          <a:bodyPr>
            <a:normAutofit fontScale="85000" lnSpcReduction="10000"/>
          </a:bodyPr>
          <a:lstStyle/>
          <a:p>
            <a:pPr algn="r" rtl="1"/>
            <a:r>
              <a:rPr lang="ar-IQ" b="1" dirty="0"/>
              <a:t>تصميم التتابع التعليمي</a:t>
            </a:r>
          </a:p>
          <a:p>
            <a:pPr algn="r" rtl="1"/>
            <a:r>
              <a:rPr lang="ar-IQ" dirty="0"/>
              <a:t> لقد تم إجراء العديد من الأبحاث والدراسات في تحديد استخدام الاهداف </a:t>
            </a:r>
            <a:r>
              <a:rPr lang="ar-IQ" dirty="0" err="1"/>
              <a:t>الأدائيه</a:t>
            </a:r>
            <a:r>
              <a:rPr lang="ar-IQ" dirty="0"/>
              <a:t> في التعلم </a:t>
            </a:r>
            <a:r>
              <a:rPr lang="en-US" dirty="0"/>
              <a:t>inst.  </a:t>
            </a:r>
            <a:r>
              <a:rPr lang="ar-IQ" dirty="0"/>
              <a:t>من خلال تكنولوجيا التربية ,لقد أصبحت صياغة الأهداف من أهم الموضوعات التي تناولتها تكنولوجيا التربية والتعليم .ولقد امتلك العالم  ذخيرة ‏تجريبية عملية ونظرية في مجال الاهداف السلوكية أو الاهداف </a:t>
            </a:r>
            <a:r>
              <a:rPr lang="ar-IQ" dirty="0" err="1"/>
              <a:t>الأدائيه</a:t>
            </a:r>
            <a:r>
              <a:rPr lang="ar-IQ" dirty="0"/>
              <a:t> فمن بين أهم النتائج التي توصلت إليها تلك الدراسات والأبحاث هو عدم وجود فروق ذات دلالة معنوية في تحسين الأداء باستخدام الاهداف السلوكية الخاصة بالمقارنة مع الاهداف العامة ‏وكما يرجع ذلك إلى بعض جوانب الخلل في صياغة واستخدام الاهداف </a:t>
            </a:r>
            <a:r>
              <a:rPr lang="ar-IQ" dirty="0" err="1"/>
              <a:t>الأدائيه</a:t>
            </a:r>
            <a:r>
              <a:rPr lang="ar-IQ" dirty="0"/>
              <a:t> </a:t>
            </a:r>
          </a:p>
          <a:p>
            <a:pPr algn="r" rtl="1"/>
            <a:endParaRPr lang="en-US" dirty="0"/>
          </a:p>
        </p:txBody>
      </p:sp>
    </p:spTree>
    <p:extLst>
      <p:ext uri="{BB962C8B-B14F-4D97-AF65-F5344CB8AC3E}">
        <p14:creationId xmlns:p14="http://schemas.microsoft.com/office/powerpoint/2010/main" val="256223047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77500" lnSpcReduction="20000"/>
          </a:bodyPr>
          <a:lstStyle/>
          <a:p>
            <a:pPr algn="r" rtl="1"/>
            <a:r>
              <a:rPr lang="ar-IQ" dirty="0"/>
              <a:t>كما تشير الدراسات إلى وجود تأثير في تصور الطالب إلى الاهداف </a:t>
            </a:r>
            <a:r>
              <a:rPr lang="ar-IQ" dirty="0" err="1"/>
              <a:t>الأدائيه</a:t>
            </a:r>
            <a:r>
              <a:rPr lang="ar-IQ" dirty="0"/>
              <a:t> فضلا عن تبصرة بشروط ومعايير الأداء أي ليس هناك من إشارة أكيدة إلى زيادة التحصيل باستخدام هذه الأهداف في الوقت الذي لوحظ وجود تحسن بدلالة معنوية في تحصيل الطلبة الذين‏ يتعلمون بواسطة المدرسين الذين يعدون للتدريس اهدافا. </a:t>
            </a:r>
          </a:p>
          <a:p>
            <a:pPr algn="r" rtl="1"/>
            <a:r>
              <a:rPr lang="ar-IQ" dirty="0"/>
              <a:t>و حينما يستخدم المدرسون الاهداف السلوكية هل يتحسن ادائهم في التدريس ؟</a:t>
            </a:r>
          </a:p>
          <a:p>
            <a:pPr algn="r" rtl="1"/>
            <a:r>
              <a:rPr lang="ar-IQ" dirty="0"/>
              <a:t>لقد تم ذلك في مجال تحسين وضع الخطة التدريسية باستخدام الاهداف السلوكية في حين لم يشر إلى وجود دلالة معنوية في تحسن واضح في تخطيط ‏</a:t>
            </a:r>
            <a:r>
              <a:rPr lang="ar-IQ" dirty="0" err="1"/>
              <a:t>تتابعيات</a:t>
            </a:r>
            <a:r>
              <a:rPr lang="ar-IQ" dirty="0"/>
              <a:t> </a:t>
            </a:r>
            <a:r>
              <a:rPr lang="en-US" dirty="0"/>
              <a:t>inst. </a:t>
            </a:r>
            <a:r>
              <a:rPr lang="ar-IQ" dirty="0"/>
              <a:t>وتنفيذ الوحدات في الوقت الذي وجد تحسين ذا دلالة معنوية في الأداء التدريسي , حينما يقوم المدرس بتطبيق مبادئ التعلم في حين ناقضت دراسات اخرى هذا الاستنتاج .</a:t>
            </a:r>
          </a:p>
          <a:p>
            <a:pPr algn="r" rtl="1"/>
            <a:endParaRPr lang="en-US" dirty="0"/>
          </a:p>
        </p:txBody>
      </p:sp>
    </p:spTree>
    <p:extLst>
      <p:ext uri="{BB962C8B-B14F-4D97-AF65-F5344CB8AC3E}">
        <p14:creationId xmlns:p14="http://schemas.microsoft.com/office/powerpoint/2010/main" val="385530866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980728"/>
            <a:ext cx="8686800" cy="5099397"/>
          </a:xfrm>
        </p:spPr>
        <p:txBody>
          <a:bodyPr>
            <a:normAutofit fontScale="85000" lnSpcReduction="20000"/>
          </a:bodyPr>
          <a:lstStyle/>
          <a:p>
            <a:pPr algn="r" rtl="1"/>
            <a:r>
              <a:rPr lang="ar-IQ" dirty="0"/>
              <a:t>كما أظهر المدرسون اهتماما قليلا في تقويمهم من خلال الاهداف السلوكية ‏ووجد ان  تدريب الطلبة على استخدام الاهداف السلوكية كان ذا دلالة معنوية في حين خالفته بعض الدراسات هذه النتيجة ,أظهرت الدراسات أهمية قراءة وفهم الطلبة والمدرسين لمنطوق الاهداف السلوكية (</a:t>
            </a:r>
            <a:r>
              <a:rPr lang="ar-IQ" dirty="0" err="1"/>
              <a:t>الأدائيه</a:t>
            </a:r>
            <a:r>
              <a:rPr lang="ar-IQ" dirty="0"/>
              <a:t> )ووجد أن وضع الاهداف السلوكية في بداية الفعالية التعليمية كجزء لا يتجزأ من البرنامج يتمتع </a:t>
            </a:r>
            <a:r>
              <a:rPr lang="ar-IQ" dirty="0" err="1"/>
              <a:t>باهمية</a:t>
            </a:r>
            <a:r>
              <a:rPr lang="ar-IQ" dirty="0"/>
              <a:t> كبيرة من حيث الأثر من خلال وضع الأهداف ,كما أظهرت الدراسات أن لمثل هذه الاهداف أثر في </a:t>
            </a:r>
            <a:r>
              <a:rPr lang="ar-IQ" dirty="0" err="1"/>
              <a:t>مواجهة‏صعوبة</a:t>
            </a:r>
            <a:r>
              <a:rPr lang="ar-IQ" dirty="0"/>
              <a:t> المواد الدراسية وتسهيل عملية استخدام تلك المواد .</a:t>
            </a:r>
          </a:p>
          <a:p>
            <a:pPr algn="r" rtl="1"/>
            <a:r>
              <a:rPr lang="ar-IQ" dirty="0"/>
              <a:t>ولقد وجدت الدراسات أيضا أن تعلم الطلبة من خلال اختيار تصميم وفقراته ‏أعطي نتائج اكثر دلالة من الاختبار القبلي المعرفي واكثر أيضا من تعلم الطلبة خلال الاهداف السلوكية .</a:t>
            </a:r>
          </a:p>
          <a:p>
            <a:pPr algn="r" rtl="1"/>
            <a:endParaRPr lang="en-US" dirty="0"/>
          </a:p>
        </p:txBody>
      </p:sp>
    </p:spTree>
    <p:extLst>
      <p:ext uri="{BB962C8B-B14F-4D97-AF65-F5344CB8AC3E}">
        <p14:creationId xmlns:p14="http://schemas.microsoft.com/office/powerpoint/2010/main" val="2456254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908720"/>
            <a:ext cx="8686800" cy="5171405"/>
          </a:xfrm>
        </p:spPr>
        <p:txBody>
          <a:bodyPr>
            <a:normAutofit fontScale="85000" lnSpcReduction="20000"/>
          </a:bodyPr>
          <a:lstStyle/>
          <a:p>
            <a:pPr algn="r" rtl="1"/>
            <a:r>
              <a:rPr lang="ar-IQ" dirty="0"/>
              <a:t>لقد أشارت حوالي 50% من الدراسات الموجودة زيادة ذات دلالة معنوية في التحصيل الأكاديمي باستخدام الاهداف </a:t>
            </a:r>
            <a:r>
              <a:rPr lang="ar-IQ" dirty="0" err="1"/>
              <a:t>الأدائيه</a:t>
            </a:r>
            <a:r>
              <a:rPr lang="ar-IQ" dirty="0"/>
              <a:t> ,كما أن استخدام الاهداف </a:t>
            </a:r>
            <a:r>
              <a:rPr lang="ar-IQ" dirty="0" err="1"/>
              <a:t>الأدائيه</a:t>
            </a:r>
            <a:r>
              <a:rPr lang="ar-IQ" dirty="0"/>
              <a:t> في التعلم القصدي ساهم في زيادة ذات دلالة ‏معنوية في التعلم بمساعدة هذه الأهداف ‏</a:t>
            </a:r>
          </a:p>
          <a:p>
            <a:pPr algn="r" rtl="1"/>
            <a:r>
              <a:rPr lang="ar-IQ" dirty="0"/>
              <a:t>وأشارت الدراسات التجريبية إن استخدام الاهداف </a:t>
            </a:r>
            <a:r>
              <a:rPr lang="ar-IQ" dirty="0" err="1"/>
              <a:t>الأدائيه</a:t>
            </a:r>
            <a:r>
              <a:rPr lang="ar-IQ" dirty="0"/>
              <a:t> في المستويات المختلفة للتعلم كانت ذات أثر كبير رغم وجود خلاف حول هذه النتيجة من لدن دراسات اخرى ولكن في العموم تفضل الدراسات استخدامه مثل هذا النوع من الاهداف </a:t>
            </a:r>
          </a:p>
          <a:p>
            <a:pPr algn="r" rtl="1"/>
            <a:r>
              <a:rPr lang="ar-IQ" dirty="0"/>
              <a:t>تعتمد صياغة الاهداف </a:t>
            </a:r>
            <a:r>
              <a:rPr lang="ar-IQ" dirty="0" err="1"/>
              <a:t>الأدائيه</a:t>
            </a:r>
            <a:r>
              <a:rPr lang="ar-IQ" dirty="0"/>
              <a:t> على طبيعة الموضوع وطبيعة التصميم ‏وطبيعة المستهدف  </a:t>
            </a:r>
            <a:r>
              <a:rPr lang="en-US" dirty="0"/>
              <a:t>user</a:t>
            </a:r>
            <a:r>
              <a:rPr lang="ar-IQ" dirty="0"/>
              <a:t>في التصميم وتعتمد أولا وآخرا على القدرة على استخدامها ومعرفة التقنيات والوسائل الخاصة باستخدامها .</a:t>
            </a:r>
          </a:p>
          <a:p>
            <a:pPr algn="r" rtl="1"/>
            <a:endParaRPr lang="en-US" dirty="0"/>
          </a:p>
        </p:txBody>
      </p:sp>
    </p:spTree>
    <p:extLst>
      <p:ext uri="{BB962C8B-B14F-4D97-AF65-F5344CB8AC3E}">
        <p14:creationId xmlns:p14="http://schemas.microsoft.com/office/powerpoint/2010/main" val="83432336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764704"/>
            <a:ext cx="8686800" cy="5315421"/>
          </a:xfrm>
        </p:spPr>
        <p:txBody>
          <a:bodyPr>
            <a:normAutofit fontScale="70000" lnSpcReduction="20000"/>
          </a:bodyPr>
          <a:lstStyle/>
          <a:p>
            <a:pPr algn="r" rtl="1"/>
            <a:r>
              <a:rPr lang="ar-IQ" dirty="0"/>
              <a:t>إن البحث في تحليل المهمة كما رأينا سابقا قادنا إلى ما يجب تعلمه في سياق المحاضرات أو المساقات الدراسية بأن  تحليل المهام يسير باتجاه المخرجات التعليمية والأحداث التي تضع التعلم حول تصنيف المردودات ‏إلى اهداف طرفية وأهداف </a:t>
            </a:r>
            <a:r>
              <a:rPr lang="ar-IQ" dirty="0" err="1"/>
              <a:t>قدروية</a:t>
            </a:r>
            <a:r>
              <a:rPr lang="ar-IQ" dirty="0"/>
              <a:t> .</a:t>
            </a:r>
          </a:p>
          <a:p>
            <a:pPr algn="r" rtl="1"/>
            <a:r>
              <a:rPr lang="ar-IQ" dirty="0"/>
              <a:t>ان مثل هذا التصنيف قد ساعد في تحسين تخطيط التصميم التعليمي من حيث الأحداث المرتبطة بالتعلم وكذلك في كيفية تتابع فرص التعلم .</a:t>
            </a:r>
          </a:p>
          <a:p>
            <a:pPr algn="r" rtl="1"/>
            <a:r>
              <a:rPr lang="ar-IQ" dirty="0"/>
              <a:t>أن اهم وظيفة للأهداف </a:t>
            </a:r>
            <a:r>
              <a:rPr lang="ar-IQ" dirty="0" err="1"/>
              <a:t>الأدائيه</a:t>
            </a:r>
            <a:r>
              <a:rPr lang="ar-IQ" dirty="0"/>
              <a:t> هي تقليل الغموض وجعل الأطراف الداخلة في التصميم على علم  بكل ما هو مطلوب ‏ويؤدي إلى تحقيق الأداء المرغوب فيه </a:t>
            </a:r>
          </a:p>
          <a:p>
            <a:pPr algn="r" rtl="1"/>
            <a:r>
              <a:rPr lang="ar-IQ" dirty="0"/>
              <a:t>وأن الاهداف </a:t>
            </a:r>
            <a:r>
              <a:rPr lang="ar-IQ" dirty="0" err="1"/>
              <a:t>الأدائيه</a:t>
            </a:r>
            <a:r>
              <a:rPr lang="ar-IQ" dirty="0"/>
              <a:t> بحد ذاتها وسيلة لتحديد ما الذي </a:t>
            </a:r>
            <a:r>
              <a:rPr lang="ar-IQ" dirty="0" err="1"/>
              <a:t>لانريد</a:t>
            </a:r>
            <a:r>
              <a:rPr lang="ar-IQ" dirty="0"/>
              <a:t> تحقيقه</a:t>
            </a:r>
          </a:p>
          <a:p>
            <a:pPr algn="r" rtl="1"/>
            <a:r>
              <a:rPr lang="ar-IQ" dirty="0"/>
              <a:t>ومن الذي لا نريد تحقيقه وأن اعتماد تحديد الاهداف يستند إلى قاعده واسعة في </a:t>
            </a:r>
            <a:r>
              <a:rPr lang="ar-IQ" dirty="0" err="1"/>
              <a:t>الإتصال</a:t>
            </a:r>
            <a:r>
              <a:rPr lang="ar-IQ" dirty="0"/>
              <a:t> في التصميم وبنفس الوقت يستند على حاجة حقيقية منظمة في تقويم التصميم فهو يسهل الاتصال بين المدرس والطالب وبين الطلبة انفسهم وعبر المادة بحيث يجعل المتعلمين الذين يشملهم ‏التصميم يتطرفون ويحملون نفس الأفكار ويودون ما يطلبه إليهم بنفس الطريقة .</a:t>
            </a:r>
          </a:p>
          <a:p>
            <a:pPr algn="r" rtl="1"/>
            <a:endParaRPr lang="en-US" dirty="0"/>
          </a:p>
        </p:txBody>
      </p:sp>
    </p:spTree>
    <p:extLst>
      <p:ext uri="{BB962C8B-B14F-4D97-AF65-F5344CB8AC3E}">
        <p14:creationId xmlns:p14="http://schemas.microsoft.com/office/powerpoint/2010/main" val="114729603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980728"/>
            <a:ext cx="8686800" cy="5099397"/>
          </a:xfrm>
        </p:spPr>
        <p:txBody>
          <a:bodyPr>
            <a:normAutofit fontScale="85000" lnSpcReduction="10000"/>
          </a:bodyPr>
          <a:lstStyle/>
          <a:p>
            <a:pPr algn="r" rtl="1"/>
            <a:r>
              <a:rPr lang="ar-IQ" dirty="0"/>
              <a:t>أن استخدام الكلفة الواضحة والمحددة تعد من العناصر الأساسية في تحديد الهدف وهذه الكلفة يجب أن تساعد على إظهار عاملين أساسيين هما محتوى ومردود التصميم‏ يضاف إلى ذلك أن الاهداف </a:t>
            </a:r>
            <a:r>
              <a:rPr lang="ar-IQ" dirty="0" err="1"/>
              <a:t>الأدائيه</a:t>
            </a:r>
            <a:r>
              <a:rPr lang="ar-IQ" dirty="0"/>
              <a:t> تساعد المصمم او أي شخص مراقب آخر على مراقبته سلوك التعلم المشمول بالتعلم ومن الناحية العملية تصاغ الاهداف </a:t>
            </a:r>
            <a:r>
              <a:rPr lang="ar-IQ" dirty="0" err="1"/>
              <a:t>الأدائيه</a:t>
            </a:r>
            <a:r>
              <a:rPr lang="ar-IQ" dirty="0"/>
              <a:t> بلغة إجرائية أي محددة ومعروفة من حيث المصطلحات والدلالات والمعاني من لدن الجميع بدون فائض لغوي وبدون أي نوع من </a:t>
            </a:r>
            <a:r>
              <a:rPr lang="ar-IQ" dirty="0" err="1"/>
              <a:t>المداخلة‏أو</a:t>
            </a:r>
            <a:r>
              <a:rPr lang="ar-IQ" dirty="0"/>
              <a:t> التباينات في التفسير من لدن </a:t>
            </a:r>
            <a:r>
              <a:rPr lang="ar-IQ" dirty="0" err="1"/>
              <a:t>الطلبه</a:t>
            </a:r>
            <a:r>
              <a:rPr lang="ar-IQ" dirty="0"/>
              <a:t> او المعنيين بتصميم  </a:t>
            </a:r>
            <a:r>
              <a:rPr lang="en-US" dirty="0"/>
              <a:t>inst.</a:t>
            </a:r>
            <a:r>
              <a:rPr lang="ar-IQ" dirty="0"/>
              <a:t>وفي سياق هذه الإجراءات يجب أن يشير الهدف إلى نوع الأداء الإنساني المطلوب وهكذا فإن الاهداف </a:t>
            </a:r>
            <a:r>
              <a:rPr lang="ar-IQ" dirty="0" err="1"/>
              <a:t>الأدائيه</a:t>
            </a:r>
            <a:r>
              <a:rPr lang="ar-IQ" dirty="0"/>
              <a:t> يجب أن تصف القدرة الإنسانية الذي يقوم عليها الأداء الخاضعة للملاحظات </a:t>
            </a:r>
            <a:endParaRPr lang="en-US" dirty="0"/>
          </a:p>
        </p:txBody>
      </p:sp>
    </p:spTree>
    <p:extLst>
      <p:ext uri="{BB962C8B-B14F-4D97-AF65-F5344CB8AC3E}">
        <p14:creationId xmlns:p14="http://schemas.microsoft.com/office/powerpoint/2010/main" val="1336010678"/>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04800" y="548680"/>
            <a:ext cx="8686800" cy="5531445"/>
          </a:xfrm>
        </p:spPr>
        <p:txBody>
          <a:bodyPr>
            <a:normAutofit fontScale="85000" lnSpcReduction="10000"/>
          </a:bodyPr>
          <a:lstStyle/>
          <a:p>
            <a:pPr algn="r" rtl="1"/>
            <a:r>
              <a:rPr lang="ar-IQ" dirty="0"/>
              <a:t>ومن وجهة جانييه وبرجز يتألف الهدف من العناصر التالية :-‏</a:t>
            </a:r>
          </a:p>
          <a:p>
            <a:pPr algn="r" rtl="1"/>
            <a:r>
              <a:rPr lang="ar-IQ" dirty="0"/>
              <a:t>أولا :-الموقف ونعني به هو الظروف الفيزيائية المادية وغير المادية التي يظهر الأداء فيها .</a:t>
            </a:r>
          </a:p>
          <a:p>
            <a:pPr algn="r" rtl="1"/>
            <a:r>
              <a:rPr lang="ar-IQ" dirty="0"/>
              <a:t>ثانيا :-القدرة وهي القدرة الأساسية التي يجب أن تظهر في الأداء و أنها المفتاح الرئيسي في تحديد نوع الهدف من حيث ارتباطها في المردود .</a:t>
            </a:r>
          </a:p>
          <a:p>
            <a:pPr algn="r" rtl="1"/>
            <a:r>
              <a:rPr lang="ar-IQ" dirty="0"/>
              <a:t>ثالثا :-الهدف المادي وهو ما يقع عليه من آثار القدرة التعليمية .</a:t>
            </a:r>
          </a:p>
          <a:p>
            <a:pPr algn="r" rtl="1"/>
            <a:r>
              <a:rPr lang="ar-IQ" dirty="0"/>
              <a:t>رابعا :-الفعل وهو الفعل الذي يعطي صورة لتنفيذ القدرة ‏</a:t>
            </a:r>
            <a:r>
              <a:rPr lang="ar-IQ" dirty="0" err="1"/>
              <a:t>الأدائيه</a:t>
            </a:r>
            <a:r>
              <a:rPr lang="ar-IQ" dirty="0"/>
              <a:t> ولكن </a:t>
            </a:r>
            <a:r>
              <a:rPr lang="ar-IQ" dirty="0" err="1"/>
              <a:t>لايمثلها</a:t>
            </a:r>
            <a:r>
              <a:rPr lang="ar-IQ" dirty="0"/>
              <a:t> تماما .</a:t>
            </a:r>
          </a:p>
          <a:p>
            <a:pPr algn="r" rtl="1"/>
            <a:r>
              <a:rPr lang="ar-IQ" dirty="0"/>
              <a:t>خامسا:-الأدوات و الاهتمامات وهي الأدوات المستخدمة في الهدف وشروط ومعايير الهدف و طبيعة الاهتمام المطلوب المربوط بالهدف .</a:t>
            </a:r>
          </a:p>
          <a:p>
            <a:pPr algn="r" rtl="1"/>
            <a:endParaRPr lang="en-US" dirty="0"/>
          </a:p>
        </p:txBody>
      </p:sp>
    </p:spTree>
    <p:extLst>
      <p:ext uri="{BB962C8B-B14F-4D97-AF65-F5344CB8AC3E}">
        <p14:creationId xmlns:p14="http://schemas.microsoft.com/office/powerpoint/2010/main" val="1657863516"/>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76</TotalTime>
  <Words>3239</Words>
  <Application>Microsoft Office PowerPoint</Application>
  <PresentationFormat>عرض على الشاشة (3:4)‏</PresentationFormat>
  <Paragraphs>98</Paragraphs>
  <Slides>28</Slides>
  <Notes>0</Notes>
  <HiddenSlides>0</HiddenSlides>
  <MMClips>0</MMClips>
  <ScaleCrop>false</ScaleCrop>
  <HeadingPairs>
    <vt:vector size="4" baseType="variant">
      <vt:variant>
        <vt:lpstr>نسق</vt:lpstr>
      </vt:variant>
      <vt:variant>
        <vt:i4>1</vt:i4>
      </vt:variant>
      <vt:variant>
        <vt:lpstr>عناوين الشرائح</vt:lpstr>
      </vt:variant>
      <vt:variant>
        <vt:i4>28</vt:i4>
      </vt:variant>
    </vt:vector>
  </HeadingPairs>
  <TitlesOfParts>
    <vt:vector size="29" baseType="lpstr">
      <vt:lpstr>رحلة</vt:lpstr>
      <vt:lpstr>5التصميم التعليمي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اختيار واستخدام الوسائل في التصميم التعليمي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صياغة الأهداف الأدائيه</dc:title>
  <dc:creator>hp</dc:creator>
  <cp:lastModifiedBy>Maher</cp:lastModifiedBy>
  <cp:revision>9</cp:revision>
  <dcterms:created xsi:type="dcterms:W3CDTF">2021-06-13T18:03:15Z</dcterms:created>
  <dcterms:modified xsi:type="dcterms:W3CDTF">2021-06-20T16:12:02Z</dcterms:modified>
</cp:coreProperties>
</file>