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82" r:id="rId2"/>
    <p:sldId id="256" r:id="rId3"/>
    <p:sldId id="257" r:id="rId4"/>
    <p:sldId id="258" r:id="rId5"/>
    <p:sldId id="259" r:id="rId6"/>
    <p:sldId id="260" r:id="rId7"/>
    <p:sldId id="261" r:id="rId8"/>
    <p:sldId id="283"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B8ABB09-4A1D-463E-8065-109CC2B7EFAA}" type="datetimeFigureOut">
              <a:rPr lang="ar-SA" smtClean="0"/>
              <a:t>27/09/1442</a:t>
            </a:fld>
            <a:endParaRPr lang="ar-SA"/>
          </a:p>
        </p:txBody>
      </p:sp>
      <p:sp>
        <p:nvSpPr>
          <p:cNvPr id="20" name="Footer Placeholder 19"/>
          <p:cNvSpPr>
            <a:spLocks noGrp="1"/>
          </p:cNvSpPr>
          <p:nvPr>
            <p:ph type="ftr" sz="quarter" idx="11"/>
          </p:nvPr>
        </p:nvSpPr>
        <p:spPr/>
        <p:txBody>
          <a:bodyPr/>
          <a:lstStyle>
            <a:extLst/>
          </a:lstStyle>
          <a:p>
            <a:endParaRPr lang="ar-SA"/>
          </a:p>
        </p:txBody>
      </p:sp>
      <p:sp>
        <p:nvSpPr>
          <p:cNvPr id="10" name="Slide Number Placeholder 9"/>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8ABB09-4A1D-463E-8065-109CC2B7EFAA}" type="datetimeFigureOut">
              <a:rPr lang="ar-SA" smtClean="0"/>
              <a:t>27/09/1442</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8ABB09-4A1D-463E-8065-109CC2B7EFAA}" type="datetimeFigureOut">
              <a:rPr lang="ar-SA" smtClean="0"/>
              <a:t>27/09/1442</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8ABB09-4A1D-463E-8065-109CC2B7EFAA}" type="datetimeFigureOut">
              <a:rPr lang="ar-SA" smtClean="0"/>
              <a:t>27/09/1442</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B8ABB09-4A1D-463E-8065-109CC2B7EFAA}" type="datetimeFigureOut">
              <a:rPr lang="ar-SA" smtClean="0"/>
              <a:t>27/09/1442</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8ABB09-4A1D-463E-8065-109CC2B7EFAA}" type="datetimeFigureOut">
              <a:rPr lang="ar-SA" smtClean="0"/>
              <a:t>27/09/1442</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B8ABB09-4A1D-463E-8065-109CC2B7EFAA}" type="datetimeFigureOut">
              <a:rPr lang="ar-SA" smtClean="0"/>
              <a:t>27/09/1442</a:t>
            </a:fld>
            <a:endParaRPr lang="ar-SA"/>
          </a:p>
        </p:txBody>
      </p:sp>
      <p:sp>
        <p:nvSpPr>
          <p:cNvPr id="8" name="Footer Placeholder 7"/>
          <p:cNvSpPr>
            <a:spLocks noGrp="1"/>
          </p:cNvSpPr>
          <p:nvPr>
            <p:ph type="ftr" sz="quarter" idx="11"/>
          </p:nvPr>
        </p:nvSpPr>
        <p:spPr/>
        <p:txBody>
          <a:bodyPr/>
          <a:lstStyle>
            <a:extLst/>
          </a:lstStyle>
          <a:p>
            <a:endParaRPr lang="ar-SA"/>
          </a:p>
        </p:txBody>
      </p:sp>
      <p:sp>
        <p:nvSpPr>
          <p:cNvPr id="9" name="Slide Number Placeholder 8"/>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B8ABB09-4A1D-463E-8065-109CC2B7EFAA}" type="datetimeFigureOut">
              <a:rPr lang="ar-SA" smtClean="0"/>
              <a:t>27/09/1442</a:t>
            </a:fld>
            <a:endParaRPr lang="ar-SA"/>
          </a:p>
        </p:txBody>
      </p:sp>
      <p:sp>
        <p:nvSpPr>
          <p:cNvPr id="4" name="Footer Placeholder 3"/>
          <p:cNvSpPr>
            <a:spLocks noGrp="1"/>
          </p:cNvSpPr>
          <p:nvPr>
            <p:ph type="ftr" sz="quarter" idx="11"/>
          </p:nvPr>
        </p:nvSpPr>
        <p:spPr/>
        <p:txBody>
          <a:bodyPr/>
          <a:lstStyle>
            <a:extLst/>
          </a:lstStyle>
          <a:p>
            <a:endParaRPr lang="ar-SA"/>
          </a:p>
        </p:txBody>
      </p:sp>
      <p:sp>
        <p:nvSpPr>
          <p:cNvPr id="5" name="Slide Number Placeholder 4"/>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B8ABB09-4A1D-463E-8065-109CC2B7EFAA}" type="datetimeFigureOut">
              <a:rPr lang="ar-SA" smtClean="0"/>
              <a:t>27/09/1442</a:t>
            </a:fld>
            <a:endParaRPr lang="ar-SA"/>
          </a:p>
        </p:txBody>
      </p:sp>
      <p:sp>
        <p:nvSpPr>
          <p:cNvPr id="3" name="Footer Placeholder 2"/>
          <p:cNvSpPr>
            <a:spLocks noGrp="1"/>
          </p:cNvSpPr>
          <p:nvPr>
            <p:ph type="ftr" sz="quarter" idx="11"/>
          </p:nvPr>
        </p:nvSpPr>
        <p:spPr/>
        <p:txBody>
          <a:bodyPr/>
          <a:lstStyle>
            <a:extLst/>
          </a:lstStyle>
          <a:p>
            <a:endParaRPr lang="ar-SA"/>
          </a:p>
        </p:txBody>
      </p:sp>
      <p:sp>
        <p:nvSpPr>
          <p:cNvPr id="4" name="Slide Number Placeholder 3"/>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8ABB09-4A1D-463E-8065-109CC2B7EFAA}" type="datetimeFigureOut">
              <a:rPr lang="ar-SA" smtClean="0"/>
              <a:t>27/09/1442</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B8ABB09-4A1D-463E-8065-109CC2B7EFAA}" type="datetimeFigureOut">
              <a:rPr lang="ar-SA" smtClean="0"/>
              <a:t>27/09/1442</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B8ABB09-4A1D-463E-8065-109CC2B7EFAA}" type="datetimeFigureOut">
              <a:rPr lang="ar-SA" smtClean="0"/>
              <a:t>27/09/1442</a:t>
            </a:fld>
            <a:endParaRPr lang="ar-SA"/>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B34F065-1154-456A-91E3-76DE8E75E17B}" type="slidenum">
              <a:rPr lang="ar-SA" smtClean="0"/>
              <a:t>‹#›</a:t>
            </a:fld>
            <a:endParaRPr lang="ar-SA"/>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ar-IQ" sz="3600" dirty="0" smtClean="0"/>
              <a:t>التصميم التعليمي 4</a:t>
            </a:r>
          </a:p>
          <a:p>
            <a:pPr marL="0" indent="0" algn="ctr">
              <a:buNone/>
            </a:pPr>
            <a:r>
              <a:rPr lang="ar-IQ" sz="3600" dirty="0"/>
              <a:t> </a:t>
            </a:r>
            <a:r>
              <a:rPr lang="ar-IQ" sz="3600" b="1" dirty="0" smtClean="0"/>
              <a:t>دكتورة زهور جبار راضي</a:t>
            </a:r>
            <a:endParaRPr lang="en-US" sz="3600" b="1" dirty="0"/>
          </a:p>
        </p:txBody>
      </p:sp>
    </p:spTree>
    <p:extLst>
      <p:ext uri="{BB962C8B-B14F-4D97-AF65-F5344CB8AC3E}">
        <p14:creationId xmlns:p14="http://schemas.microsoft.com/office/powerpoint/2010/main" val="445351311"/>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76672"/>
            <a:ext cx="8229600" cy="5649491"/>
          </a:xfrm>
        </p:spPr>
        <p:txBody>
          <a:bodyPr>
            <a:normAutofit fontScale="92500" lnSpcReduction="20000"/>
          </a:bodyPr>
          <a:lstStyle/>
          <a:p>
            <a:pPr algn="r" rtl="1"/>
            <a:r>
              <a:rPr lang="ar-IQ" dirty="0"/>
              <a:t>1-حينما يكون هناك حالة عدم تطابق بين الواقع وبين ما يجب ان يكون علية ذلك الواقع وبين و </a:t>
            </a:r>
            <a:r>
              <a:rPr lang="ar-IQ" dirty="0" err="1"/>
              <a:t>مايجب</a:t>
            </a:r>
            <a:r>
              <a:rPr lang="ar-IQ" dirty="0"/>
              <a:t> ان يكون علية ذلك الواقع وهذا يجب   ان يكون في متناول احساس وشعور الاخرين به وحينما لا يشعر احد بعدم التطابق او الثغرة فلا نعبر عندها (حاجة)</a:t>
            </a:r>
          </a:p>
          <a:p>
            <a:pPr algn="r" rtl="1"/>
            <a:r>
              <a:rPr lang="ar-IQ" dirty="0"/>
              <a:t>2-يجب ان يكون للحاجة وجود </a:t>
            </a:r>
            <a:r>
              <a:rPr lang="ar-IQ" dirty="0" err="1"/>
              <a:t>ستراتيجي</a:t>
            </a:r>
            <a:r>
              <a:rPr lang="ar-IQ" dirty="0"/>
              <a:t> </a:t>
            </a:r>
          </a:p>
          <a:p>
            <a:pPr algn="r" rtl="1"/>
            <a:r>
              <a:rPr lang="ar-IQ" dirty="0"/>
              <a:t>3- قد يتعرض عمليا لتقييم الواقع الى اخطاء بسبب ضعف الادوات اللازمة </a:t>
            </a:r>
            <a:r>
              <a:rPr lang="ar-IQ" dirty="0" err="1"/>
              <a:t>للاحاطة</a:t>
            </a:r>
            <a:r>
              <a:rPr lang="ar-IQ" dirty="0"/>
              <a:t> بهذا الواقع</a:t>
            </a:r>
          </a:p>
          <a:p>
            <a:pPr algn="r" rtl="1"/>
            <a:r>
              <a:rPr lang="ar-IQ" dirty="0"/>
              <a:t>4-ان ما يجب ان تكون علية الاشياء وهي حكم القيم والتي هي جزء من البناء الاجتماعي وخبرتنا الاجتماعية </a:t>
            </a:r>
          </a:p>
          <a:p>
            <a:pPr algn="r" rtl="1"/>
            <a:r>
              <a:rPr lang="ar-IQ" dirty="0"/>
              <a:t>5-لكي نحقق الحاجة او ازالة حالة عدم التطابق ليس امام المصمم الا اما تغيير الطريقة التي تحدث فيها الاشياء بالواقع او تغيير </a:t>
            </a:r>
            <a:r>
              <a:rPr lang="ar-IQ" dirty="0" err="1"/>
              <a:t>مايجب</a:t>
            </a:r>
            <a:r>
              <a:rPr lang="ar-IQ" dirty="0"/>
              <a:t> ان تكون علية الاشياء بالقياس الى الواقع</a:t>
            </a:r>
          </a:p>
          <a:p>
            <a:pPr algn="r" rtl="1"/>
            <a:endParaRPr lang="en-US" dirty="0"/>
          </a:p>
        </p:txBody>
      </p:sp>
    </p:spTree>
    <p:extLst>
      <p:ext uri="{BB962C8B-B14F-4D97-AF65-F5344CB8AC3E}">
        <p14:creationId xmlns:p14="http://schemas.microsoft.com/office/powerpoint/2010/main" val="1891053217"/>
      </p:ext>
    </p:extLst>
  </p:cSld>
  <p:clrMapOvr>
    <a:masterClrMapping/>
  </p:clrMapOvr>
  <p:transition spd="slow">
    <p:pull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20688"/>
            <a:ext cx="8229600" cy="5505475"/>
          </a:xfrm>
        </p:spPr>
        <p:txBody>
          <a:bodyPr>
            <a:normAutofit fontScale="85000" lnSpcReduction="10000"/>
          </a:bodyPr>
          <a:lstStyle/>
          <a:p>
            <a:pPr algn="r" rtl="1"/>
            <a:r>
              <a:rPr lang="ar-IQ" dirty="0"/>
              <a:t>اما العلاقة بين الحاجة والهدف فان الة عدم التطابق بين واقع الاشياء وبين </a:t>
            </a:r>
            <a:r>
              <a:rPr lang="ar-IQ" dirty="0" err="1"/>
              <a:t>مايجب</a:t>
            </a:r>
            <a:r>
              <a:rPr lang="ar-IQ" dirty="0"/>
              <a:t> ان تكون علية ,فان الهدف هنا بحد </a:t>
            </a:r>
            <a:r>
              <a:rPr lang="ar-IQ" dirty="0" err="1"/>
              <a:t>داتة</a:t>
            </a:r>
            <a:r>
              <a:rPr lang="ar-IQ" dirty="0"/>
              <a:t> هو </a:t>
            </a:r>
            <a:r>
              <a:rPr lang="ar-IQ" dirty="0" err="1"/>
              <a:t>مايجب</a:t>
            </a:r>
            <a:r>
              <a:rPr lang="ar-IQ" dirty="0"/>
              <a:t> ان تكون علية الاشياء وبالتالي فان تقدير الحاجة هي عملية تقدير </a:t>
            </a:r>
            <a:r>
              <a:rPr lang="ar-IQ" dirty="0" err="1"/>
              <a:t>مايجب</a:t>
            </a:r>
            <a:r>
              <a:rPr lang="ar-IQ" dirty="0"/>
              <a:t> ان تكون علية الاشياء (</a:t>
            </a:r>
            <a:r>
              <a:rPr lang="ar-IQ" dirty="0" err="1"/>
              <a:t>الاهاف</a:t>
            </a:r>
            <a:r>
              <a:rPr lang="ar-IQ" dirty="0"/>
              <a:t>) وقياس مقدار عدم التطابق بين </a:t>
            </a:r>
            <a:r>
              <a:rPr lang="ar-IQ" dirty="0" err="1"/>
              <a:t>مايجب</a:t>
            </a:r>
            <a:r>
              <a:rPr lang="ar-IQ" dirty="0"/>
              <a:t> ان تكون عليه الاشياء وبين الواقع هو الحاجة .</a:t>
            </a:r>
          </a:p>
          <a:p>
            <a:pPr algn="r" rtl="1"/>
            <a:r>
              <a:rPr lang="ar-IQ" dirty="0"/>
              <a:t>مثال \ يتعرض العمال الى اضرار جسيمة جراء الحوادث ,لدا فان تدريبهم على الصناعة  والامن الصناعي من الامور التي تعالج هدا الواقع( ادا هي هدف )اما الحاجة هنا هي مدى فائدة هدة المعلومات </a:t>
            </a:r>
            <a:r>
              <a:rPr lang="ar-IQ" dirty="0" err="1"/>
              <a:t>للامن</a:t>
            </a:r>
            <a:r>
              <a:rPr lang="ar-IQ" dirty="0"/>
              <a:t> الصناعي في معالجة هدا الواقع  ولكن ليست الحاجات ولا الاهداف هي الحلول للمشكلات  رغم ان كل الحاجات وكل الاهداف مهمة </a:t>
            </a:r>
          </a:p>
          <a:p>
            <a:pPr algn="r" rtl="1"/>
            <a:r>
              <a:rPr lang="ar-IQ" dirty="0"/>
              <a:t>ادا لابد من تعديل تعريف تقدير الحاجة حسب الاتي :-</a:t>
            </a:r>
          </a:p>
          <a:p>
            <a:pPr algn="r" rtl="1"/>
            <a:r>
              <a:rPr lang="ar-IQ" dirty="0"/>
              <a:t>تقدير الحاجة :-هي عملية تقرير الاهداف وقياس الحاجات وتحديد الاولويات في العمل وهي انواع هي :-</a:t>
            </a:r>
          </a:p>
          <a:p>
            <a:pPr algn="r" rtl="1"/>
            <a:endParaRPr lang="en-US" dirty="0"/>
          </a:p>
        </p:txBody>
      </p:sp>
    </p:spTree>
    <p:extLst>
      <p:ext uri="{BB962C8B-B14F-4D97-AF65-F5344CB8AC3E}">
        <p14:creationId xmlns:p14="http://schemas.microsoft.com/office/powerpoint/2010/main" val="106216144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124744"/>
            <a:ext cx="8229600" cy="5001419"/>
          </a:xfrm>
        </p:spPr>
        <p:txBody>
          <a:bodyPr>
            <a:normAutofit/>
          </a:bodyPr>
          <a:lstStyle/>
          <a:p>
            <a:pPr algn="r" rtl="1"/>
            <a:endParaRPr lang="ar-IQ" dirty="0"/>
          </a:p>
          <a:p>
            <a:pPr algn="r" rtl="1"/>
            <a:r>
              <a:rPr lang="ar-IQ" dirty="0"/>
              <a:t>1-الحاجة المعيارية  تقاس في ضوء معيار معين </a:t>
            </a:r>
          </a:p>
          <a:p>
            <a:pPr algn="r" rtl="1"/>
            <a:r>
              <a:rPr lang="ar-IQ" dirty="0"/>
              <a:t>2-الحاجة المستشعرة فهي ان يستشعر المصمم بوجودها </a:t>
            </a:r>
          </a:p>
          <a:p>
            <a:pPr algn="r" rtl="1"/>
            <a:r>
              <a:rPr lang="ar-IQ" dirty="0"/>
              <a:t>3-الحاجة المبتدية وهي الحاجة التي تحقق من وجودها من خلال سؤال الاخرين عنها (كيف تبدو لك هدة الحالة )</a:t>
            </a:r>
          </a:p>
          <a:p>
            <a:pPr algn="r" rtl="1"/>
            <a:r>
              <a:rPr lang="ar-IQ" dirty="0"/>
              <a:t>4-الحاجة المقارنة فهي عندما تقارب بين وضعين بحيث تكون نتيجة المقارنة هي الحاجة </a:t>
            </a:r>
          </a:p>
          <a:p>
            <a:pPr algn="r" rtl="1"/>
            <a:r>
              <a:rPr lang="ar-IQ" dirty="0"/>
              <a:t>5-الحاجة </a:t>
            </a:r>
            <a:r>
              <a:rPr lang="ar-IQ" dirty="0" err="1"/>
              <a:t>التحسبية</a:t>
            </a:r>
            <a:r>
              <a:rPr lang="ar-IQ" dirty="0"/>
              <a:t> وهي التي ستظهر في المستقبل القريب او البعيد .</a:t>
            </a:r>
          </a:p>
          <a:p>
            <a:pPr algn="r" rtl="1"/>
            <a:endParaRPr lang="en-US" dirty="0"/>
          </a:p>
        </p:txBody>
      </p:sp>
    </p:spTree>
    <p:extLst>
      <p:ext uri="{BB962C8B-B14F-4D97-AF65-F5344CB8AC3E}">
        <p14:creationId xmlns:p14="http://schemas.microsoft.com/office/powerpoint/2010/main" val="3002476200"/>
      </p:ext>
    </p:extLst>
  </p:cSld>
  <p:clrMapOvr>
    <a:masterClrMapping/>
  </p:clrMapOvr>
  <mc:AlternateContent xmlns:mc="http://schemas.openxmlformats.org/markup-compatibility/2006">
    <mc:Choice xmlns:p14="http://schemas.microsoft.com/office/powerpoint/2010/main" Requires="p14">
      <p:transition spd="slow" p14:dur="1600">
        <p14:gallery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76672"/>
            <a:ext cx="8229600" cy="5649491"/>
          </a:xfrm>
        </p:spPr>
        <p:txBody>
          <a:bodyPr>
            <a:normAutofit lnSpcReduction="10000"/>
          </a:bodyPr>
          <a:lstStyle/>
          <a:p>
            <a:pPr algn="r" rtl="1"/>
            <a:r>
              <a:rPr lang="ar-IQ" dirty="0"/>
              <a:t>عموما تحدد الحاجة من خلال وضع الاهداف باستخدام الطرق المسحية أو الرجوع الى‏ آراء ووجهات نظر الآخرين أو استخدام وسائل وأساليب وتقنيات مثل طريقة (دلفي )أو استخدام قواعد الاهداف وليس المهم هو تحديد أولوية الهدف وإنما تحديد المدى الكلي للأهداف ذات العلاقة التي تتضمن معايير الأداء كما يمكن اللجوء إلى تصنيف الاهداف حسب أهميتها ودرجة الاهتمام بها بشكل مقياس متدرج ‏وقد يلجأ إلى استخدام الاختبارات المختلفة المستندة على تقدير الأداء سواء في الملاحظة أو المعلومات كالاختبارات الكتابية أو الحسابات التكرارية السلوكية و المعلومات الموثقة وكذلك الأخذ بنظر الاعتبار العوامل الاقتصادية و اختصار الوقت والكلفة وحجم البرنامج و عدد الطلبة وهكذا </a:t>
            </a:r>
            <a:endParaRPr lang="en-US" dirty="0"/>
          </a:p>
        </p:txBody>
      </p:sp>
    </p:spTree>
    <p:extLst>
      <p:ext uri="{BB962C8B-B14F-4D97-AF65-F5344CB8AC3E}">
        <p14:creationId xmlns:p14="http://schemas.microsoft.com/office/powerpoint/2010/main" val="1415833181"/>
      </p:ext>
    </p:extLst>
  </p:cSld>
  <p:clrMapOvr>
    <a:masterClrMapping/>
  </p:clrMapOvr>
  <mc:AlternateContent xmlns:mc="http://schemas.openxmlformats.org/markup-compatibility/2006">
    <mc:Choice xmlns:p14="http://schemas.microsoft.com/office/powerpoint/2010/main" Requires="p14">
      <p:transition spd="slow" p14:dur="2000">
        <p14:ferris dir="r"/>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52736"/>
            <a:ext cx="8229600" cy="5073427"/>
          </a:xfrm>
        </p:spPr>
        <p:txBody>
          <a:bodyPr>
            <a:normAutofit fontScale="92500" lnSpcReduction="10000"/>
          </a:bodyPr>
          <a:lstStyle/>
          <a:p>
            <a:pPr algn="r" rtl="1"/>
            <a:r>
              <a:rPr lang="ar-IQ" dirty="0"/>
              <a:t>أن اتخاذ </a:t>
            </a:r>
            <a:r>
              <a:rPr lang="ar-IQ" dirty="0" err="1"/>
              <a:t>القرار‏من</a:t>
            </a:r>
            <a:r>
              <a:rPr lang="ar-IQ" dirty="0"/>
              <a:t> ‏لتحديد الحاجة والهدف هو من الامور المعقدة التي تحتاج من المصمم ان يستخدم كل من هو متاح من وسائل وادوات وثقافة ولاشك ان مهارة تحديد الحاجة والهدف هي مسالة حضارية وان </a:t>
            </a:r>
            <a:r>
              <a:rPr lang="ar-IQ" dirty="0" err="1"/>
              <a:t>التوجة</a:t>
            </a:r>
            <a:r>
              <a:rPr lang="ar-IQ" dirty="0"/>
              <a:t> الى البدائل يمثل مستوى </a:t>
            </a:r>
            <a:r>
              <a:rPr lang="ar-IQ" dirty="0" err="1"/>
              <a:t>ايدلوجي</a:t>
            </a:r>
            <a:r>
              <a:rPr lang="ar-IQ" dirty="0"/>
              <a:t> وفكري ومعرفي متقدم ادا ما نفترض فكرة تقليل عدم التطابق بين الواقع وبين </a:t>
            </a:r>
            <a:r>
              <a:rPr lang="ar-IQ" dirty="0" err="1"/>
              <a:t>مايجب</a:t>
            </a:r>
            <a:r>
              <a:rPr lang="ar-IQ" dirty="0"/>
              <a:t> ان يكون علية دلك الواقع ,كما ان العيوب في الاداء ربما ينتج عن طبيعة في الظروف وليس بسبب نقص المعلومات وهدا </a:t>
            </a:r>
            <a:r>
              <a:rPr lang="ar-IQ" dirty="0" err="1"/>
              <a:t>مايقود</a:t>
            </a:r>
            <a:r>
              <a:rPr lang="ar-IQ" dirty="0"/>
              <a:t> </a:t>
            </a:r>
            <a:r>
              <a:rPr lang="ar-IQ" dirty="0" err="1"/>
              <a:t>المصممالى</a:t>
            </a:r>
            <a:r>
              <a:rPr lang="ar-IQ" dirty="0"/>
              <a:t> دراسة جميع العوامل التي يمكنها </a:t>
            </a:r>
            <a:r>
              <a:rPr lang="ar-IQ" dirty="0" err="1"/>
              <a:t>التاثير</a:t>
            </a:r>
            <a:r>
              <a:rPr lang="ar-IQ" dirty="0"/>
              <a:t> في تحديد الحاجة وان نجاح التصميم يتوقف على هدة المهارات , كما ان تديد المهمات  الى تحديد الاهداف هي المهارة التي </a:t>
            </a:r>
            <a:r>
              <a:rPr lang="ar-IQ" dirty="0" err="1"/>
              <a:t>تتاثر</a:t>
            </a:r>
            <a:r>
              <a:rPr lang="ar-IQ" dirty="0"/>
              <a:t> مباشرة بتحليل المصمم وتحديده </a:t>
            </a:r>
            <a:r>
              <a:rPr lang="ar-IQ" dirty="0" err="1"/>
              <a:t>للاهداف</a:t>
            </a:r>
            <a:r>
              <a:rPr lang="ar-IQ" dirty="0"/>
              <a:t> .</a:t>
            </a:r>
            <a:endParaRPr lang="en-US" dirty="0"/>
          </a:p>
        </p:txBody>
      </p:sp>
    </p:spTree>
    <p:extLst>
      <p:ext uri="{BB962C8B-B14F-4D97-AF65-F5344CB8AC3E}">
        <p14:creationId xmlns:p14="http://schemas.microsoft.com/office/powerpoint/2010/main" val="1278991417"/>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ar-IQ" dirty="0"/>
              <a:t> تحليل مهمة التعلم</a:t>
            </a:r>
            <a:r>
              <a:rPr lang="en-US" dirty="0"/>
              <a:t>Analysis of the learning  task </a:t>
            </a:r>
          </a:p>
        </p:txBody>
      </p:sp>
      <p:sp>
        <p:nvSpPr>
          <p:cNvPr id="3" name="Content Placeholder 2"/>
          <p:cNvSpPr>
            <a:spLocks noGrp="1"/>
          </p:cNvSpPr>
          <p:nvPr>
            <p:ph idx="1"/>
          </p:nvPr>
        </p:nvSpPr>
        <p:spPr>
          <a:xfrm>
            <a:off x="1143000" y="1484784"/>
            <a:ext cx="6885384" cy="4104456"/>
          </a:xfrm>
        </p:spPr>
        <p:txBody>
          <a:bodyPr>
            <a:normAutofit fontScale="70000" lnSpcReduction="20000"/>
          </a:bodyPr>
          <a:lstStyle/>
          <a:p>
            <a:pPr algn="r" rtl="1"/>
            <a:r>
              <a:rPr lang="ar-IQ" dirty="0"/>
              <a:t>مسألة تحقيق الاهداف من العوامل المعقدة جدا ولا احد يعلم الناس كيف يصفون البرامج لأنفسهم .أي نتصور هذا الدماغ البشري وهذا الجسم كيف يتكيف ويتوجه فمثلا دارس الفن نعلمه كيف يوجه الدماغ للتركيز عن الفعالية من خلال تجميد باقي الفعاليات الأخرى’ ‏لو أن الفنان </a:t>
            </a:r>
            <a:r>
              <a:rPr lang="ar-IQ" dirty="0" err="1"/>
              <a:t>إستطاع</a:t>
            </a:r>
            <a:r>
              <a:rPr lang="ar-IQ" dirty="0"/>
              <a:t> أن يجمد جميع العوامل من خلال العمل الفني لاستطاع أن يبدع وبالتالي يحتم على معلمي الفن أن ينتقي أساليب الموضوع الفني واقصاء العوامل التي لا تنتمي إلى الموضوع </a:t>
            </a:r>
          </a:p>
          <a:p>
            <a:pPr algn="r" rtl="1"/>
            <a:r>
              <a:rPr lang="ar-IQ" dirty="0"/>
              <a:t>وهناك قسم من المفكرين يقولون لابد أن نجعل الفنان يطلع على الكل وهو الذي يفكر ويبدع </a:t>
            </a:r>
          </a:p>
          <a:p>
            <a:pPr algn="r" rtl="1"/>
            <a:r>
              <a:rPr lang="ar-IQ" dirty="0"/>
              <a:t>ويفترض أن يكون للفنان نوع من التفكير أو اسلوب يختلف عن الاختصاصات الأخرى كالمهندس مثلا فأهل المهن الحرة نلاحظهم يتفحصون حالات معينة حسب طبيعة المجتمع الذي يعيش فيه </a:t>
            </a:r>
          </a:p>
          <a:p>
            <a:pPr algn="r" rtl="1"/>
            <a:endParaRPr lang="en-US" dirty="0"/>
          </a:p>
        </p:txBody>
      </p:sp>
    </p:spTree>
    <p:extLst>
      <p:ext uri="{BB962C8B-B14F-4D97-AF65-F5344CB8AC3E}">
        <p14:creationId xmlns:p14="http://schemas.microsoft.com/office/powerpoint/2010/main" val="3886220628"/>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20688"/>
            <a:ext cx="8229600" cy="5505475"/>
          </a:xfrm>
        </p:spPr>
        <p:txBody>
          <a:bodyPr>
            <a:normAutofit fontScale="77500" lnSpcReduction="20000"/>
          </a:bodyPr>
          <a:lstStyle/>
          <a:p>
            <a:pPr algn="r" rtl="1"/>
            <a:r>
              <a:rPr lang="ar-IQ" dirty="0"/>
              <a:t>يفترض بالمصمم التعليمي في مجال الفنون أن يوصل المتعلم إلى كيف يفهم الفن </a:t>
            </a:r>
            <a:r>
              <a:rPr lang="ar-IQ" dirty="0" err="1"/>
              <a:t>ويتدوقة</a:t>
            </a:r>
            <a:r>
              <a:rPr lang="ar-IQ" dirty="0"/>
              <a:t> ‏لذلك يحتاج المصمم التعليمي في مجال الفنون إلى خارطة معمارية لكي يحقق هذا الهدف لدلك نلاحظ المتعلم الذي يجيد المهمة أو الأداء يجيد التعامل مع الهدف النهائي وهو المهم أي محتوى الهدف يشكل أهمية كبرة</a:t>
            </a:r>
          </a:p>
          <a:p>
            <a:pPr algn="r" rtl="1"/>
            <a:r>
              <a:rPr lang="ar-IQ" dirty="0"/>
              <a:t> والفهم نقصد به هنا هو العلاقة المتدرجة بين الأشياء والأحداث مثل ذوبان الملح في الماء‏</a:t>
            </a:r>
          </a:p>
          <a:p>
            <a:pPr algn="r" rtl="1"/>
            <a:r>
              <a:rPr lang="ar-IQ" dirty="0"/>
              <a:t>وأن التصميم التعليمي للمساق الدراسي أو الفكرة الواحدة في المساق التي تشكل جزء محدودا في محاضرة او درس أو حتى فعالية واحدة يبدأ من غرض الشيء الذي </a:t>
            </a:r>
            <a:r>
              <a:rPr lang="ar-IQ" dirty="0" err="1"/>
              <a:t>نصممة</a:t>
            </a:r>
            <a:r>
              <a:rPr lang="ar-IQ" dirty="0"/>
              <a:t> أي معرفة لمن نصمم ولماذا </a:t>
            </a:r>
            <a:r>
              <a:rPr lang="ar-IQ" dirty="0" err="1"/>
              <a:t>نمصمم</a:t>
            </a:r>
            <a:r>
              <a:rPr lang="ar-IQ" dirty="0"/>
              <a:t> كمبدأ عام و أنه من الناحية الاقتصادية والعملية التركيبية وبناء النظم والبرامج فان التصميم التعليمي يعتمد على وضع </a:t>
            </a:r>
            <a:r>
              <a:rPr lang="ar-IQ" dirty="0" err="1"/>
              <a:t>المردورات</a:t>
            </a:r>
            <a:r>
              <a:rPr lang="ar-IQ" dirty="0"/>
              <a:t> لعملية التصميم التعليمي  التي يمكن أن نضيفها إلى تحقيق المخرجات ‏وذلك حينما نتمكن من الوصف المسبق للأداء أي( الهدف النهائي يفترض أن يؤديه بشكل سلوك فإن يمكن وصف الأداء بشكل مضبوط استطيع أن اقيم المردودات )</a:t>
            </a:r>
          </a:p>
          <a:p>
            <a:pPr algn="r" rtl="1"/>
            <a:endParaRPr lang="en-US" dirty="0"/>
          </a:p>
        </p:txBody>
      </p:sp>
    </p:spTree>
    <p:extLst>
      <p:ext uri="{BB962C8B-B14F-4D97-AF65-F5344CB8AC3E}">
        <p14:creationId xmlns:p14="http://schemas.microsoft.com/office/powerpoint/2010/main" val="1668257159"/>
      </p:ext>
    </p:extLst>
  </p:cSld>
  <p:clrMapOvr>
    <a:masterClrMapping/>
  </p:clrMapOvr>
  <p:transition spd="slow">
    <p:wheel spokes="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20688"/>
            <a:ext cx="8229600" cy="5505475"/>
          </a:xfrm>
        </p:spPr>
        <p:txBody>
          <a:bodyPr>
            <a:normAutofit fontScale="70000" lnSpcReduction="20000"/>
          </a:bodyPr>
          <a:lstStyle/>
          <a:p>
            <a:pPr algn="r" rtl="1"/>
            <a:r>
              <a:rPr lang="ar-IQ" sz="3400" dirty="0"/>
              <a:t>فالمصمم التعليمي عادة لا يسأل </a:t>
            </a:r>
            <a:r>
              <a:rPr lang="ar-IQ" sz="3400" dirty="0" err="1"/>
              <a:t>ماالذي</a:t>
            </a:r>
            <a:r>
              <a:rPr lang="ar-IQ" sz="3400" dirty="0"/>
              <a:t> يجب أن يدرسه الطلبة ولكن يسأل ما الذي يعمله الطلبة بعد أن يتعلموا وهذا يعني أن التصميم التعليمي يهتم بالأهداف التعليمية حيث يبدأ التصميم التعليمي ‏بالأهداف الطرفية التي نحققها في نهاية المساق الدراسي أو حتى الفكرة أو المهارة التي هي جزء من فعالية أو نشاط التصميم التعليمي</a:t>
            </a:r>
          </a:p>
          <a:p>
            <a:pPr algn="r" rtl="1"/>
            <a:r>
              <a:rPr lang="ar-IQ" sz="3400" dirty="0"/>
              <a:t> أن التمكن في بناء الاهداف النهائية والسيطرة عليها والعمل في سياقها هو موضوع تحليل المهمة ومن ثم نضع الاهداف  </a:t>
            </a:r>
            <a:r>
              <a:rPr lang="ar-IQ" sz="3400" dirty="0" err="1"/>
              <a:t>القدرويةا</a:t>
            </a:r>
            <a:r>
              <a:rPr lang="ar-IQ" sz="3400" dirty="0"/>
              <a:t> أي الاهداف التي تزود المتعلم بقدرات فرعية تساعد المتعلم على القيام ‏بشيء للوصول إلى الهدف النهائي</a:t>
            </a:r>
          </a:p>
          <a:p>
            <a:pPr algn="r" rtl="1"/>
            <a:r>
              <a:rPr lang="ar-IQ" sz="3400" dirty="0"/>
              <a:t> في الهدف عبارة عن معلومات زائد أداء مرتبط بالمعلومات </a:t>
            </a:r>
          </a:p>
          <a:p>
            <a:pPr algn="r" rtl="1"/>
            <a:r>
              <a:rPr lang="ar-IQ" sz="3400" dirty="0"/>
              <a:t>مثلا المنظور هو هدف رئيسي و الخطوات هي تتابع العمليات يوصل إلى الهدف الرئيسي عند تعلم المتعلم يجب أن تكون لديه معرفة بالعناصر و( الخبرة السابقة )‏والخرج النهائي في هذه العملية هو مردود محمول على سلسلة الإجراءات الموصلة للأداء النهائي إذا هناك عدة قدرات إنسانية تعكس المردودات لتصميم التعليمي وهذه تحدث في جميع التخصصات والموضوعات وأن تركب وتوضع الأسس في ضوء تلك القدرات فضلا عن تحديد المفاهيم‏ والقواعد اللازمة في العمل على إظهار تلك القدرة و شروط التعلم</a:t>
            </a:r>
          </a:p>
          <a:p>
            <a:pPr algn="r" rtl="1"/>
            <a:endParaRPr lang="en-US" dirty="0"/>
          </a:p>
        </p:txBody>
      </p:sp>
    </p:spTree>
    <p:extLst>
      <p:ext uri="{BB962C8B-B14F-4D97-AF65-F5344CB8AC3E}">
        <p14:creationId xmlns:p14="http://schemas.microsoft.com/office/powerpoint/2010/main" val="101307597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76672"/>
            <a:ext cx="8229600" cy="5649491"/>
          </a:xfrm>
        </p:spPr>
        <p:txBody>
          <a:bodyPr>
            <a:normAutofit fontScale="92500" lnSpcReduction="20000"/>
          </a:bodyPr>
          <a:lstStyle/>
          <a:p>
            <a:pPr algn="r"/>
            <a:r>
              <a:rPr lang="ar-IQ" dirty="0"/>
              <a:t> كما تبني عملية تسلسل التعلم وتتابعها لهذا السبب من الضروري تحديد الخطوات الإنسانية التي يتضمنها التصميم التعليمي في المساق الدراسي او في الفترة الواحدة فيه</a:t>
            </a:r>
          </a:p>
          <a:p>
            <a:pPr algn="r"/>
            <a:r>
              <a:rPr lang="ar-IQ" dirty="0"/>
              <a:t>وان معرفة تحديد القدرات تبدأ أصلا من تحديد الاهداف الطرفية أو النهائية وهذه الأخيرة تحتاج إلى مراحل عديدة للوصول إليها ولكن يحذر من استخدام الفائض اللغوي في صياغة هذه الأهداف اذ أحيانا الصياغة اللغوية قد تشوه الهدف و تعيق تحقيق </a:t>
            </a:r>
          </a:p>
          <a:p>
            <a:pPr algn="r"/>
            <a:r>
              <a:rPr lang="ar-IQ" dirty="0"/>
              <a:t>‏ملاحظة لا يشترط للتعامل مع المهمات أننا نتعامل مع نوع واحد اد ان الخبرة الإنسانية هي كل لا يتجزأ فأحيانا نحتاج لتعلم مهارة حركيه عدد من  المهارات العقلية والمعلومات وحتى الاتجاهات ولكننا على مستوى الاهداف </a:t>
            </a:r>
            <a:r>
              <a:rPr lang="ar-IQ" dirty="0" err="1"/>
              <a:t>ولاغراض</a:t>
            </a:r>
            <a:r>
              <a:rPr lang="ar-IQ" dirty="0"/>
              <a:t> التحليل نحن نثبت الهدف ونجعله يقوم على نوع واحد من المهمات ولكن قد يكون اكثر من خرج تعليمي أو مهمة تعليمية بمثابة متطلبات تعلم لمهمة واحدة</a:t>
            </a:r>
          </a:p>
          <a:p>
            <a:pPr algn="r"/>
            <a:endParaRPr lang="en-US" dirty="0"/>
          </a:p>
        </p:txBody>
      </p:sp>
    </p:spTree>
    <p:extLst>
      <p:ext uri="{BB962C8B-B14F-4D97-AF65-F5344CB8AC3E}">
        <p14:creationId xmlns:p14="http://schemas.microsoft.com/office/powerpoint/2010/main" val="3309475546"/>
      </p:ext>
    </p:extLst>
  </p:cSld>
  <p:clrMapOvr>
    <a:masterClrMapping/>
  </p:clrMapOvr>
  <p:transition spd="slow">
    <p:wheel spokes="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a:t>انماط </a:t>
            </a:r>
            <a:r>
              <a:rPr lang="ar-IQ" dirty="0" err="1"/>
              <a:t>تحليل‏المهمة</a:t>
            </a:r>
            <a:endParaRPr lang="en-US" dirty="0"/>
          </a:p>
        </p:txBody>
      </p:sp>
      <p:sp>
        <p:nvSpPr>
          <p:cNvPr id="3" name="Content Placeholder 2"/>
          <p:cNvSpPr>
            <a:spLocks noGrp="1"/>
          </p:cNvSpPr>
          <p:nvPr>
            <p:ph idx="1"/>
          </p:nvPr>
        </p:nvSpPr>
        <p:spPr>
          <a:xfrm>
            <a:off x="971600" y="1412776"/>
            <a:ext cx="6572200" cy="4968552"/>
          </a:xfrm>
        </p:spPr>
        <p:txBody>
          <a:bodyPr>
            <a:normAutofit fontScale="70000" lnSpcReduction="20000"/>
          </a:bodyPr>
          <a:lstStyle/>
          <a:p>
            <a:pPr algn="r" rtl="1"/>
            <a:r>
              <a:rPr lang="ar-IQ" dirty="0"/>
              <a:t>هناك أنواع مختلفة من انماط تحليل المهمة التي يجب أن </a:t>
            </a:r>
            <a:r>
              <a:rPr lang="ar-IQ" dirty="0" err="1"/>
              <a:t>تؤدئ</a:t>
            </a:r>
            <a:r>
              <a:rPr lang="ar-IQ" dirty="0"/>
              <a:t> في العمل عن الاهداف الطرفية وتستخدم لأغراض مختلفة أيضا:-</a:t>
            </a:r>
          </a:p>
          <a:p>
            <a:pPr algn="r" rtl="1"/>
            <a:r>
              <a:rPr lang="ar-IQ" dirty="0"/>
              <a:t>1- ‏النمط الأول معالجة المعلومات في تحليل المهمة </a:t>
            </a:r>
          </a:p>
          <a:p>
            <a:pPr algn="r" rtl="1"/>
            <a:r>
              <a:rPr lang="ar-IQ" dirty="0"/>
              <a:t>وهي تقوم على أساس تحديد تتابع القرارات والفعاليات المرتبطة والمتضمنة في أداء الهدف الطرفي ويمكن عن طريق الوصف الناتج لهذه القرارات والفعاليات الوصول إلى عمل مخطط </a:t>
            </a:r>
            <a:r>
              <a:rPr lang="ar-IQ" dirty="0" err="1"/>
              <a:t>إنسيابي</a:t>
            </a:r>
            <a:r>
              <a:rPr lang="ar-IQ" dirty="0"/>
              <a:t>   ( </a:t>
            </a:r>
            <a:r>
              <a:rPr lang="en-US" dirty="0" smtClean="0"/>
              <a:t>flow chart</a:t>
            </a:r>
            <a:r>
              <a:rPr lang="ar-IQ" dirty="0" smtClean="0"/>
              <a:t> ) </a:t>
            </a:r>
            <a:r>
              <a:rPr lang="ar-IQ" dirty="0"/>
              <a:t>للعمليات الأولية التي تجعل أداء الهدف الطرفي متضمنا العمليات العقلية ‏وأن العلاقة أن يمثل المخطط الانسيابي طبيعة الأداء وصولا إلى الاهداف الطرفية وهو يصمم للمتعلم </a:t>
            </a:r>
          </a:p>
          <a:p>
            <a:pPr algn="r" rtl="1"/>
            <a:r>
              <a:rPr lang="ar-IQ" dirty="0"/>
              <a:t>‫مثالا على دلك \لنتصور باننا نصف عملية أكل ال آيس كريم فإن </a:t>
            </a:r>
            <a:endParaRPr lang="ar-IQ" dirty="0" smtClean="0"/>
          </a:p>
          <a:p>
            <a:pPr algn="r" rtl="1"/>
            <a:r>
              <a:rPr lang="ar-IQ" dirty="0" smtClean="0"/>
              <a:t>تتابع </a:t>
            </a:r>
            <a:r>
              <a:rPr lang="ar-IQ" dirty="0"/>
              <a:t>الخطوات يمكن أن يكون بالشكل الآتي:-‬‬</a:t>
            </a:r>
          </a:p>
          <a:p>
            <a:pPr algn="r" rtl="1"/>
            <a:r>
              <a:rPr lang="ar-IQ" dirty="0"/>
              <a:t> </a:t>
            </a:r>
            <a:endParaRPr lang="ar-IQ" dirty="0" smtClean="0"/>
          </a:p>
          <a:p>
            <a:pPr algn="r" rtl="1"/>
            <a:r>
              <a:rPr lang="ar-IQ" dirty="0" smtClean="0"/>
              <a:t>الملعقة      </a:t>
            </a:r>
            <a:r>
              <a:rPr lang="ar-IQ" dirty="0"/>
              <a:t>ضع الملعقة في ال أيس كريم         أفصل الملعقة من الأيس كريم         ارفع الملعقة باتجاه الفم      ضع الملعقة في الفم </a:t>
            </a:r>
          </a:p>
          <a:p>
            <a:pPr algn="r" rtl="1"/>
            <a:endParaRPr lang="en-US" dirty="0"/>
          </a:p>
        </p:txBody>
      </p:sp>
      <p:cxnSp>
        <p:nvCxnSpPr>
          <p:cNvPr id="5" name="Straight Arrow Connector 4"/>
          <p:cNvCxnSpPr/>
          <p:nvPr/>
        </p:nvCxnSpPr>
        <p:spPr>
          <a:xfrm flipH="1">
            <a:off x="6192180" y="5229200"/>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3041220" y="5229200"/>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5544108" y="5517232"/>
            <a:ext cx="64807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3041220" y="5517232"/>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7806553"/>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7"/>
            <a:ext cx="7772400" cy="1080119"/>
          </a:xfrm>
        </p:spPr>
        <p:txBody>
          <a:bodyPr>
            <a:normAutofit fontScale="90000"/>
          </a:bodyPr>
          <a:lstStyle/>
          <a:p>
            <a:r>
              <a:rPr lang="ar-IQ" dirty="0"/>
              <a:t>أساليب التصميم التعليمي او طرائق التصميم التعليمي</a:t>
            </a:r>
            <a:endParaRPr lang="en-US" dirty="0"/>
          </a:p>
        </p:txBody>
      </p:sp>
      <p:sp>
        <p:nvSpPr>
          <p:cNvPr id="3" name="Subtitle 2"/>
          <p:cNvSpPr>
            <a:spLocks noGrp="1"/>
          </p:cNvSpPr>
          <p:nvPr>
            <p:ph type="subTitle" idx="1"/>
          </p:nvPr>
        </p:nvSpPr>
        <p:spPr>
          <a:xfrm>
            <a:off x="971600" y="2276872"/>
            <a:ext cx="7128792" cy="3361928"/>
          </a:xfrm>
        </p:spPr>
        <p:txBody>
          <a:bodyPr>
            <a:normAutofit fontScale="85000" lnSpcReduction="10000"/>
          </a:bodyPr>
          <a:lstStyle/>
          <a:p>
            <a:pPr algn="r"/>
            <a:r>
              <a:rPr lang="ar-IQ" dirty="0">
                <a:solidFill>
                  <a:schemeClr val="tx1"/>
                </a:solidFill>
              </a:rPr>
              <a:t> أولا: الطريقة التجريبية </a:t>
            </a:r>
          </a:p>
          <a:p>
            <a:pPr algn="r"/>
            <a:r>
              <a:rPr lang="ar-IQ" dirty="0">
                <a:solidFill>
                  <a:schemeClr val="tx1"/>
                </a:solidFill>
              </a:rPr>
              <a:t>ثانيا : طريقة بناء </a:t>
            </a:r>
            <a:r>
              <a:rPr lang="ar-IQ" dirty="0" err="1">
                <a:solidFill>
                  <a:schemeClr val="tx1"/>
                </a:solidFill>
              </a:rPr>
              <a:t>انمودج</a:t>
            </a:r>
            <a:r>
              <a:rPr lang="ar-IQ" dirty="0">
                <a:solidFill>
                  <a:schemeClr val="tx1"/>
                </a:solidFill>
              </a:rPr>
              <a:t> أي نظام يعتمد على  </a:t>
            </a:r>
            <a:r>
              <a:rPr lang="ar-IQ" dirty="0" err="1">
                <a:solidFill>
                  <a:schemeClr val="tx1"/>
                </a:solidFill>
              </a:rPr>
              <a:t>عناصركل</a:t>
            </a:r>
            <a:r>
              <a:rPr lang="ar-IQ" dirty="0">
                <a:solidFill>
                  <a:schemeClr val="tx1"/>
                </a:solidFill>
              </a:rPr>
              <a:t> من </a:t>
            </a:r>
          </a:p>
          <a:p>
            <a:pPr algn="r"/>
            <a:r>
              <a:rPr lang="ar-IQ" dirty="0">
                <a:solidFill>
                  <a:schemeClr val="tx1"/>
                </a:solidFill>
              </a:rPr>
              <a:t>المدخلات والعمليات والمخرجات</a:t>
            </a:r>
          </a:p>
          <a:p>
            <a:pPr algn="r"/>
            <a:r>
              <a:rPr lang="ar-IQ" dirty="0">
                <a:solidFill>
                  <a:schemeClr val="tx1"/>
                </a:solidFill>
              </a:rPr>
              <a:t>أولا الطريقة تجريبية حينما لا تكون لدينا الا معرفة قليله حول العلاقة بين ‏نوع من العروض </a:t>
            </a:r>
            <a:r>
              <a:rPr lang="en-US" dirty="0">
                <a:solidFill>
                  <a:schemeClr val="tx1"/>
                </a:solidFill>
              </a:rPr>
              <a:t>display </a:t>
            </a:r>
            <a:r>
              <a:rPr lang="ar-IQ" dirty="0">
                <a:solidFill>
                  <a:schemeClr val="tx1"/>
                </a:solidFill>
              </a:rPr>
              <a:t>ومخرجات تعليمية معينة </a:t>
            </a:r>
            <a:r>
              <a:rPr lang="en-US" dirty="0">
                <a:solidFill>
                  <a:schemeClr val="tx1"/>
                </a:solidFill>
              </a:rPr>
              <a:t>output</a:t>
            </a:r>
            <a:r>
              <a:rPr lang="ar-IQ" dirty="0">
                <a:solidFill>
                  <a:schemeClr val="tx1"/>
                </a:solidFill>
              </a:rPr>
              <a:t>أي مفحوصين وليست عينه, يتم التصميم بدون محاولة لتطبيق أي نظام نظري أي سياسة تصميمية بل تعمد على قاعدة خبرة المصمم ‏ثم تعرض إلى الفحص التجريبي وذلك من خلال اتاحة الفرصة للمتعلم لتعلم المواد ولو أن استجابة المفحوص </a:t>
            </a:r>
            <a:r>
              <a:rPr lang="en-US" dirty="0">
                <a:solidFill>
                  <a:schemeClr val="tx1"/>
                </a:solidFill>
              </a:rPr>
              <a:t>user</a:t>
            </a:r>
            <a:r>
              <a:rPr lang="ar-IQ" dirty="0">
                <a:solidFill>
                  <a:schemeClr val="tx1"/>
                </a:solidFill>
              </a:rPr>
              <a:t>لا تنتمي إلى المخرجات التعليمية المطلوبة يعاد النظر في المواد أي المدخلات والعمليات وكذلك يعاد ‏النظر في الشروط الداخلة في التصميم </a:t>
            </a:r>
          </a:p>
          <a:p>
            <a:endParaRPr lang="en-US" dirty="0">
              <a:solidFill>
                <a:schemeClr val="tx1"/>
              </a:solidFill>
            </a:endParaRPr>
          </a:p>
        </p:txBody>
      </p:sp>
    </p:spTree>
    <p:extLst>
      <p:ext uri="{BB962C8B-B14F-4D97-AF65-F5344CB8AC3E}">
        <p14:creationId xmlns:p14="http://schemas.microsoft.com/office/powerpoint/2010/main" val="248330264"/>
      </p:ext>
    </p:extLst>
  </p:cSld>
  <p:clrMapOvr>
    <a:masterClrMapping/>
  </p:clrMapOvr>
  <p:transition spd="slow">
    <p:cover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80728"/>
            <a:ext cx="8229600" cy="5145435"/>
          </a:xfrm>
        </p:spPr>
        <p:txBody>
          <a:bodyPr>
            <a:normAutofit fontScale="70000" lnSpcReduction="20000"/>
          </a:bodyPr>
          <a:lstStyle/>
          <a:p>
            <a:pPr algn="r" rtl="1"/>
            <a:r>
              <a:rPr lang="ar-IQ" dirty="0"/>
              <a:t>ويلاحظ من خلال هذا المثال أن المصمم وضع تصميم لطفل قد لا يتجاوز ال خمس سنوات هذا يعني أن التقدم في العمر وزيادة التحصيل والاكتساب المعرفي يحدد نوع الفعل والعملية .</a:t>
            </a:r>
          </a:p>
          <a:p>
            <a:pPr algn="r" rtl="1"/>
            <a:r>
              <a:rPr lang="ar-IQ" dirty="0"/>
              <a:t>‏وعلى هذا الأساس أيضا يبني التتابع بالصورة التي تناظر سياق العمليات العقلية في دماغ المتعلم, ولكن قد يتطلب تتابع العمليات استحداث خطوات وفعاليات بديله .هذه الفعاليات البديلة تقرر وفقا لطبيعة الفروق الفردية بين المتعلمين</a:t>
            </a:r>
          </a:p>
          <a:p>
            <a:pPr algn="r" rtl="1"/>
            <a:r>
              <a:rPr lang="ar-IQ" dirty="0"/>
              <a:t> أن الخطوات التي </a:t>
            </a:r>
            <a:r>
              <a:rPr lang="ar-IQ" dirty="0" err="1"/>
              <a:t>يصنعها‏المصمم</a:t>
            </a:r>
            <a:r>
              <a:rPr lang="ar-IQ" dirty="0"/>
              <a:t> قد تتضمن عدة أنواع من النشاطات أو المهارات الحركية أو العقلية و باقي المهارات الأخرى</a:t>
            </a:r>
          </a:p>
          <a:p>
            <a:pPr algn="r" rtl="1"/>
            <a:r>
              <a:rPr lang="ar-IQ" dirty="0"/>
              <a:t> لأن الخبرة الإنسانية خبرة متكاملة وانه المصمم يجب أن يواجه هذا الوضع من خلال احاطته بشروط التعلم لكل مهارة من هذه المهارات من </a:t>
            </a:r>
            <a:r>
              <a:rPr lang="ar-IQ" dirty="0" err="1"/>
              <a:t>جهةوكذلك</a:t>
            </a:r>
            <a:r>
              <a:rPr lang="ar-IQ" dirty="0"/>
              <a:t> تحديد ‏متطلبات تعلم الخطوة الواحدة من جهة أخرى وعموما فبقدر ما يكون هناك عدد من الأفعال في التتابع هناك اختيارات كما يتخذ المصمم عدة قرارات لتمثل طبيعة الفعالية وعلاقتها بالاختيار (البدائل )الا أن هذه الأنواع الثلاثة ‏(الاختيارات, الفعاليات ,القرارات) تمثل هيكلية التتابع في سياق المخطط الانسيابي وهي في واقع الحال تمثل طريقة تعلم المتعلم </a:t>
            </a:r>
          </a:p>
          <a:p>
            <a:pPr algn="r" rtl="1"/>
            <a:endParaRPr lang="en-US" dirty="0"/>
          </a:p>
        </p:txBody>
      </p:sp>
    </p:spTree>
    <p:extLst>
      <p:ext uri="{BB962C8B-B14F-4D97-AF65-F5344CB8AC3E}">
        <p14:creationId xmlns:p14="http://schemas.microsoft.com/office/powerpoint/2010/main" val="1309266386"/>
      </p:ext>
    </p:extLst>
  </p:cSld>
  <p:clrMapOvr>
    <a:masterClrMapping/>
  </p:clrMapOvr>
  <p:transition spd="slow">
    <p:wheel spokes="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76672"/>
            <a:ext cx="8229600" cy="5649491"/>
          </a:xfrm>
        </p:spPr>
        <p:txBody>
          <a:bodyPr>
            <a:normAutofit fontScale="92500" lnSpcReduction="20000"/>
          </a:bodyPr>
          <a:lstStyle/>
          <a:p>
            <a:pPr algn="r" rtl="1"/>
            <a:r>
              <a:rPr lang="ar-IQ" dirty="0"/>
              <a:t>( الطريقة جزء من إجراء التصميم) وهي تمثل المتعلم وفقا لما يمتلكه من استعدادات وما يحتاجه من متطلبات تعليمية مسبقة </a:t>
            </a:r>
            <a:r>
              <a:rPr lang="ar-IQ" dirty="0" err="1"/>
              <a:t>للأداءات</a:t>
            </a:r>
            <a:r>
              <a:rPr lang="ar-IQ" dirty="0"/>
              <a:t> </a:t>
            </a:r>
            <a:r>
              <a:rPr lang="ar-IQ" dirty="0" err="1"/>
              <a:t>التعليمية‏والمتدرجة</a:t>
            </a:r>
            <a:r>
              <a:rPr lang="ar-IQ" dirty="0"/>
              <a:t> في سياق التصميم( </a:t>
            </a:r>
            <a:r>
              <a:rPr lang="en-US" dirty="0"/>
              <a:t>inst. </a:t>
            </a:r>
            <a:r>
              <a:rPr lang="en-US" dirty="0" err="1"/>
              <a:t>sequens</a:t>
            </a:r>
            <a:r>
              <a:rPr lang="en-US" dirty="0"/>
              <a:t>)   </a:t>
            </a:r>
            <a:r>
              <a:rPr lang="ar-IQ" dirty="0"/>
              <a:t>حتى بلوغ الهدف النهائي </a:t>
            </a:r>
          </a:p>
          <a:p>
            <a:pPr algn="r" rtl="1"/>
            <a:r>
              <a:rPr lang="ar-IQ" dirty="0"/>
              <a:t>أي أن اختيارا وفعالية </a:t>
            </a:r>
            <a:r>
              <a:rPr lang="ar-IQ" dirty="0" err="1"/>
              <a:t>اوقرار</a:t>
            </a:r>
            <a:r>
              <a:rPr lang="ar-IQ" dirty="0"/>
              <a:t> </a:t>
            </a:r>
            <a:r>
              <a:rPr lang="ar-IQ" dirty="0" err="1"/>
              <a:t>يضعة</a:t>
            </a:r>
            <a:r>
              <a:rPr lang="ar-IQ" dirty="0"/>
              <a:t> المصمم يجب أن يكون مبررا ويستند إلى قاعدة او قانون أو خبرة أو حتى نظرية في مجال التعلم لتلك الخطوة ‏</a:t>
            </a:r>
          </a:p>
          <a:p>
            <a:pPr algn="r" rtl="1"/>
            <a:r>
              <a:rPr lang="ar-IQ" dirty="0"/>
              <a:t>إذا انه وضع التتابع يجب أن يكون محسوبا في كل خطوة من </a:t>
            </a:r>
            <a:r>
              <a:rPr lang="ar-IQ" dirty="0" err="1"/>
              <a:t>خطواتة</a:t>
            </a:r>
            <a:r>
              <a:rPr lang="ar-IQ" dirty="0"/>
              <a:t> وأن ترتبط الخطوة بما سبقها وما يليها من خطوات ,وإذا جاز لنا التعبير فكأننا نرسم صورة الدماغ وهو يفكر ونرسم صورة السلوك وهو يخضع للملاحظة ,أن هذه العملية الدقيقة يتوقف نجاحها على مدى دراية المصمم ‏</a:t>
            </a:r>
            <a:r>
              <a:rPr lang="ar-IQ" dirty="0" err="1"/>
              <a:t>احاطتة</a:t>
            </a:r>
            <a:r>
              <a:rPr lang="ar-IQ" dirty="0"/>
              <a:t>  بشروط التعلم </a:t>
            </a:r>
          </a:p>
          <a:p>
            <a:pPr algn="r" rtl="1"/>
            <a:r>
              <a:rPr lang="ar-IQ" dirty="0"/>
              <a:t>وكذلك نمط  تعلم كل طالب من طلبته وما يحتاجه كل طالب أيضا من أجل أن يتعلم كل خطوة من هذه الخطوات </a:t>
            </a:r>
          </a:p>
          <a:p>
            <a:pPr algn="r" rtl="1"/>
            <a:endParaRPr lang="en-US" dirty="0"/>
          </a:p>
        </p:txBody>
      </p:sp>
    </p:spTree>
    <p:extLst>
      <p:ext uri="{BB962C8B-B14F-4D97-AF65-F5344CB8AC3E}">
        <p14:creationId xmlns:p14="http://schemas.microsoft.com/office/powerpoint/2010/main" val="247585942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20688"/>
            <a:ext cx="8229600" cy="5505475"/>
          </a:xfrm>
        </p:spPr>
        <p:txBody>
          <a:bodyPr>
            <a:normAutofit lnSpcReduction="10000"/>
          </a:bodyPr>
          <a:lstStyle/>
          <a:p>
            <a:pPr algn="r" rtl="1"/>
            <a:r>
              <a:rPr lang="ar-IQ" dirty="0"/>
              <a:t>وأن قدرة المصمم على ترجمة هذه الخطوات والفعاليات والقرارات والاختبارات وسياق التتابع تتجلي في ترجمتها إلى مخطط </a:t>
            </a:r>
            <a:r>
              <a:rPr lang="ar-IQ" dirty="0" err="1"/>
              <a:t>إنسيابي</a:t>
            </a:r>
            <a:r>
              <a:rPr lang="ar-IQ" dirty="0"/>
              <a:t> يمثل ‏خارطة للعمليات العقلية و </a:t>
            </a:r>
            <a:r>
              <a:rPr lang="ar-IQ" dirty="0" err="1"/>
              <a:t>الأدائيه</a:t>
            </a:r>
            <a:r>
              <a:rPr lang="ar-IQ" dirty="0"/>
              <a:t> التي يسير عليها المتعلم لبلوغ الهدف النهائي وهي تحتاج إلى المران و الممارسة وأنه لا يلجأ المصمم إلى اتخاذ قرار بشأن أي خطوة استنادا إلى طريقة طريقته في التعلم أو الطريقة التي سبق وأن تعلم بها بل أن يصمم كل شيء استنادا إلى المتعلم او المتعلمين ‏الذين يصمم لهم </a:t>
            </a:r>
          </a:p>
          <a:p>
            <a:pPr algn="r" rtl="1"/>
            <a:r>
              <a:rPr lang="ar-IQ" dirty="0"/>
              <a:t>اما </a:t>
            </a:r>
            <a:r>
              <a:rPr lang="ar-IQ" dirty="0" err="1"/>
              <a:t>الميكانزمات</a:t>
            </a:r>
            <a:r>
              <a:rPr lang="ar-IQ" dirty="0"/>
              <a:t>  الآلية التي تستخدم في معالجة البيانات والمعلومات  في النمط الأول في تحليل مهمات التعلم فهي تقوم على الأسس التالية :-</a:t>
            </a:r>
          </a:p>
          <a:p>
            <a:pPr algn="r" rtl="1"/>
            <a:endParaRPr lang="en-US" dirty="0"/>
          </a:p>
        </p:txBody>
      </p:sp>
    </p:spTree>
    <p:extLst>
      <p:ext uri="{BB962C8B-B14F-4D97-AF65-F5344CB8AC3E}">
        <p14:creationId xmlns:p14="http://schemas.microsoft.com/office/powerpoint/2010/main" val="1630670167"/>
      </p:ext>
    </p:extLst>
  </p:cSld>
  <p:clrMapOvr>
    <a:masterClrMapping/>
  </p:clrMapOvr>
  <mc:AlternateContent xmlns:mc="http://schemas.openxmlformats.org/markup-compatibility/2006">
    <mc:Choice xmlns:p14="http://schemas.microsoft.com/office/powerpoint/2010/main" Requires="p14">
      <p:transition spd="slow" p14:dur="4000">
        <p14:vortex/>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32656"/>
            <a:ext cx="8229600" cy="5793507"/>
          </a:xfrm>
        </p:spPr>
        <p:txBody>
          <a:bodyPr>
            <a:normAutofit fontScale="77500" lnSpcReduction="20000"/>
          </a:bodyPr>
          <a:lstStyle/>
          <a:p>
            <a:pPr algn="r" rtl="1"/>
            <a:r>
              <a:rPr lang="ar-IQ" dirty="0"/>
              <a:t>1-	التصور الشامل لأفضل صورة لتعلم المتعلم أي اختيار أنسب وأكثر طرق التعلم ‏بالنسبة للمتعلم وبالنسبة لموضوع التعلم أي أفضل طريقة التدريس</a:t>
            </a:r>
          </a:p>
          <a:p>
            <a:pPr algn="r" rtl="1"/>
            <a:r>
              <a:rPr lang="ar-IQ" dirty="0"/>
              <a:t>2-	البناء على طبيعة العلاقة بين المتعلم و المردود والقدرة والسلوك التعليمي</a:t>
            </a:r>
          </a:p>
          <a:p>
            <a:pPr algn="r" rtl="1"/>
            <a:r>
              <a:rPr lang="ar-IQ" dirty="0"/>
              <a:t>3-	 أن نبدأ بأكثر الخطوات الأساسية للانطلاق منها ‏نحو الخطوات التالية علما أن الخطوة الأساسية تتطلب تحديد المعلومات الأكثر اساسية من </a:t>
            </a:r>
            <a:r>
              <a:rPr lang="ar-IQ" dirty="0" err="1"/>
              <a:t>جهه</a:t>
            </a:r>
            <a:r>
              <a:rPr lang="ar-IQ" dirty="0"/>
              <a:t> وكذلك السلوك والأداء الأكثر أساسية لكي نرتقي سلم التتابع باتجاه الهدف الطرفي في </a:t>
            </a:r>
          </a:p>
          <a:p>
            <a:pPr algn="r" rtl="1"/>
            <a:r>
              <a:rPr lang="ar-IQ" dirty="0"/>
              <a:t>4-	 في كل خطوة يسأل المصمم نفسه هل يمكن للمتعلم أن يفهم أولا أن هذه الخطوة ما يحتاجه لهذا النوع من الفهم ‏وهل يستطيع المتعلم أن يؤدي وينجز الأداء المطلوب في الخطوة المقررة وهل يمكن المتعلم أن يؤدي كل ما يطلب منه بصورة صحيحة لكي يؤهل للانتقال إلى الخطوة التالية وبنفس الوقت يضع المصمم في الحسبان تعثر المتعلم في إعطاء أو إظهار السلوك المطلوب وهنا لابد من وضع البدائل التعلمية والمعالجات‏ </a:t>
            </a:r>
            <a:r>
              <a:rPr lang="ar-IQ" dirty="0" err="1"/>
              <a:t>التصميميه</a:t>
            </a:r>
            <a:r>
              <a:rPr lang="ar-IQ" dirty="0"/>
              <a:t> اللازمة لمواجهة هذا الاحتمال وهذا يتم بالطبع نتيجة لمعرفة المصمم لطبيعة المصمم له</a:t>
            </a:r>
          </a:p>
          <a:p>
            <a:pPr algn="r" rtl="1"/>
            <a:r>
              <a:rPr lang="ar-IQ" dirty="0"/>
              <a:t>5-	الاعتماد على ‏آلية التغذية المرتدة </a:t>
            </a:r>
          </a:p>
          <a:p>
            <a:pPr algn="r" rtl="1"/>
            <a:endParaRPr lang="en-US" dirty="0"/>
          </a:p>
        </p:txBody>
      </p:sp>
    </p:spTree>
    <p:extLst>
      <p:ext uri="{BB962C8B-B14F-4D97-AF65-F5344CB8AC3E}">
        <p14:creationId xmlns:p14="http://schemas.microsoft.com/office/powerpoint/2010/main" val="2444106523"/>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80728"/>
            <a:ext cx="8229600" cy="5145435"/>
          </a:xfrm>
        </p:spPr>
        <p:txBody>
          <a:bodyPr>
            <a:normAutofit/>
          </a:bodyPr>
          <a:lstStyle/>
          <a:p>
            <a:pPr algn="r" rtl="1"/>
            <a:r>
              <a:rPr lang="ar-IQ" dirty="0"/>
              <a:t>6-	طرق التتابع هي عملية تبدأ وتنتهي أي يجب أن يكون هناك في الموقف التعليمي خطوة الأولى في التتابع وتليها خطوة أخرى ‏وأن آخر خطوة يجب أن تكون بمثابة آخر أداء الذي يظهر ويحمل صورة الأداء النهائي ,أي تحقيق الطرفي أو النهائي و بعبارة أخرى (التعلم ما بعد الهدف) وهو الغاية النهائية للتصميم وعموما تتجلي دقة التصميم و مهارته في اختصار الخطوات التي تمثل محتوى المادة‏ وأن الذي يضعه يمكن لأي متعلم في الفئة </a:t>
            </a:r>
            <a:r>
              <a:rPr lang="ar-IQ" dirty="0" err="1"/>
              <a:t>المستهدفه</a:t>
            </a:r>
            <a:r>
              <a:rPr lang="ar-IQ" dirty="0"/>
              <a:t> في التصميم السير علية كما ان المصمم بواسطة هذا المخطط الانسيابي يتمكن من مراقبة سلوك المتعلم كما في الشكل الآتي‬</a:t>
            </a:r>
            <a:endParaRPr lang="en-US" dirty="0"/>
          </a:p>
        </p:txBody>
      </p:sp>
    </p:spTree>
    <p:extLst>
      <p:ext uri="{BB962C8B-B14F-4D97-AF65-F5344CB8AC3E}">
        <p14:creationId xmlns:p14="http://schemas.microsoft.com/office/powerpoint/2010/main" val="678536982"/>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80728"/>
            <a:ext cx="8229600" cy="5145435"/>
          </a:xfrm>
        </p:spPr>
        <p:txBody>
          <a:bodyPr>
            <a:normAutofit fontScale="92500" lnSpcReduction="20000"/>
          </a:bodyPr>
          <a:lstStyle/>
          <a:p>
            <a:pPr algn="r" rtl="1"/>
            <a:r>
              <a:rPr lang="en-US" dirty="0" smtClean="0"/>
              <a:t>2</a:t>
            </a:r>
            <a:r>
              <a:rPr lang="ar-IQ" dirty="0" smtClean="0"/>
              <a:t>- </a:t>
            </a:r>
            <a:r>
              <a:rPr lang="ar-IQ" dirty="0"/>
              <a:t>النمط الثاني تصنيف المهمة</a:t>
            </a:r>
          </a:p>
          <a:p>
            <a:pPr algn="r" rtl="1"/>
            <a:r>
              <a:rPr lang="ar-IQ" dirty="0"/>
              <a:t> بعد تحديد الاهداف الطرفية يمكن إخضاعها حسب القدرات التعليمية (سابقا )والتي تمثل أيضا المردودات التعليمية وهي اما مهارات عقلية </a:t>
            </a:r>
            <a:r>
              <a:rPr lang="ar-IQ" dirty="0" err="1"/>
              <a:t>اومهارات</a:t>
            </a:r>
            <a:r>
              <a:rPr lang="ar-IQ" dirty="0"/>
              <a:t> حركيه </a:t>
            </a:r>
            <a:r>
              <a:rPr lang="ar-IQ" dirty="0" err="1"/>
              <a:t>اواتجاهات</a:t>
            </a:r>
            <a:r>
              <a:rPr lang="ar-IQ" dirty="0"/>
              <a:t> او معلومات أو استراتيجيات معرفية التي تمثل المردودات التعليمية المطلوبة </a:t>
            </a:r>
          </a:p>
          <a:p>
            <a:pPr algn="r" rtl="1"/>
            <a:r>
              <a:rPr lang="ar-IQ" dirty="0"/>
              <a:t>اما الغرض من تصنيف الاهداف الطرفية حسب هذه المردودات‏ والقدرات هو لتحديد الشروط اللازمة لتعلمها أي لماذا نقول هذه المهارة الحركية </a:t>
            </a:r>
            <a:r>
              <a:rPr lang="ar-IQ" dirty="0" err="1"/>
              <a:t>لانه</a:t>
            </a:r>
            <a:r>
              <a:rPr lang="ar-IQ" dirty="0"/>
              <a:t> شروط تعلمها ‏حركة وهكذا, وفي هذه الحالة نجد الضرورة لتحديد المتطلبات المسبقة لتعلم المهارة إذا تصنف القدرة التي </a:t>
            </a:r>
            <a:r>
              <a:rPr lang="ar-IQ" dirty="0" err="1"/>
              <a:t>ياخذها</a:t>
            </a:r>
            <a:r>
              <a:rPr lang="ar-IQ" dirty="0"/>
              <a:t> حسب متطلبات التعلم </a:t>
            </a:r>
          </a:p>
          <a:p>
            <a:pPr algn="r" rtl="1"/>
            <a:r>
              <a:rPr lang="ar-IQ" dirty="0"/>
              <a:t>وفي هذه الحالة تبرز ضرورة تحديد متطلبات التصميم المسبقة وهو ما يسمى تصنيف القدرة التي </a:t>
            </a:r>
            <a:r>
              <a:rPr lang="ar-IQ" dirty="0" err="1"/>
              <a:t>ياخذها</a:t>
            </a:r>
            <a:r>
              <a:rPr lang="ar-IQ" dirty="0"/>
              <a:t> ‏المتعلم بحسب متطلبات التعلم </a:t>
            </a:r>
            <a:endParaRPr lang="en-US" dirty="0"/>
          </a:p>
        </p:txBody>
      </p:sp>
    </p:spTree>
    <p:extLst>
      <p:ext uri="{BB962C8B-B14F-4D97-AF65-F5344CB8AC3E}">
        <p14:creationId xmlns:p14="http://schemas.microsoft.com/office/powerpoint/2010/main" val="3511011617"/>
      </p:ext>
    </p:extLst>
  </p:cSld>
  <p:clrMapOvr>
    <a:masterClrMapping/>
  </p:clrMapOvr>
  <mc:AlternateContent xmlns:mc="http://schemas.openxmlformats.org/markup-compatibility/2006">
    <mc:Choice xmlns:p14="http://schemas.microsoft.com/office/powerpoint/2010/main" Requires="p14">
      <p:transition spd="slow" p14:dur="4000">
        <p14:vortex/>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76672"/>
            <a:ext cx="8229600" cy="5649491"/>
          </a:xfrm>
        </p:spPr>
        <p:txBody>
          <a:bodyPr>
            <a:normAutofit fontScale="70000" lnSpcReduction="20000"/>
          </a:bodyPr>
          <a:lstStyle/>
          <a:p>
            <a:pPr algn="r" rtl="1"/>
            <a:r>
              <a:rPr lang="ar-IQ" sz="3400" dirty="0"/>
              <a:t>مثال \ كما هو الحال في معالجة البيانات في النمط الأول فإن العمل يبدأ أولا وآخرا مع الهدف الطرفي للفكرة أو المحاضرة وهذه تقوم على أساس النتائج التي توصلنا إليها من خلال تحليل معالجة البيانات يعني( النمط الأول )أي نستفيد من هذه النتائج في تصنيف المهمات</a:t>
            </a:r>
          </a:p>
          <a:p>
            <a:pPr algn="r" rtl="1"/>
            <a:r>
              <a:rPr lang="ar-IQ" sz="3400" dirty="0"/>
              <a:t> ‏وأن النمط الثاني يهتم بتحديد الإجراءات و تصنيفها حسب فئات وكل فئة تقوم أيضا بدورها على مخرج تعليمي وقدرة تعليمية وعلى هذا الأساس يتكون من التصنيف الآتي </a:t>
            </a:r>
          </a:p>
          <a:p>
            <a:pPr algn="r" rtl="1"/>
            <a:r>
              <a:rPr lang="ar-IQ" sz="3400" dirty="0"/>
              <a:t>أولا مهارات عقلية     ثانيا مهارات حركيه       ثالثا استراتيجيات معرفية      رابعا المعلومات         خامسا الاتجاهات</a:t>
            </a:r>
          </a:p>
          <a:p>
            <a:pPr algn="r" rtl="1"/>
            <a:r>
              <a:rPr lang="ar-IQ" sz="3400" dirty="0"/>
              <a:t>أن هذا التصنيف يحدد كذلك </a:t>
            </a:r>
            <a:r>
              <a:rPr lang="ar-IQ" sz="3400" dirty="0" err="1"/>
              <a:t>العملية‏العقلية</a:t>
            </a:r>
            <a:r>
              <a:rPr lang="ar-IQ" sz="3400" dirty="0"/>
              <a:t> المطلوبة في المهمة وتحتل  عملية تصنيف المهمات أهمية كبرى في التصميم التعليمي لأن الفئات </a:t>
            </a:r>
            <a:r>
              <a:rPr lang="ar-IQ" sz="3400" dirty="0" err="1"/>
              <a:t>المصنفه</a:t>
            </a:r>
            <a:r>
              <a:rPr lang="ar-IQ" sz="3400" dirty="0"/>
              <a:t> أي المهارات العقلية و الحركية و الاستراتيجيات </a:t>
            </a:r>
            <a:r>
              <a:rPr lang="ar-IQ" sz="3400" dirty="0" err="1"/>
              <a:t>المعرقية</a:t>
            </a:r>
            <a:r>
              <a:rPr lang="ar-IQ" sz="3400" dirty="0"/>
              <a:t> والمعلومات والاتجاهات  كما صنفها (</a:t>
            </a:r>
            <a:r>
              <a:rPr lang="ar-IQ" sz="3400" dirty="0" err="1"/>
              <a:t>كانيه</a:t>
            </a:r>
            <a:r>
              <a:rPr lang="ar-IQ" sz="3400" dirty="0"/>
              <a:t> وبرجز) ‏تعد بمثابة قدرات يجب تعلمها والتي تتطلب حسب طبيعة كل واحد منها مجموعة شروط لأغراض تعلم و أداء تلك القدرة ‏</a:t>
            </a:r>
          </a:p>
          <a:p>
            <a:pPr algn="r" rtl="1"/>
            <a:r>
              <a:rPr lang="ar-IQ" sz="3400" dirty="0"/>
              <a:t>ان معرفتنا بهذه الأنواع المختلفة من المخرجات التعليمية و القدرات التعليمية المرتبطة بها تحدد جميع الطرائق (الوسائل والفعاليات) لتحقيق الاداء والأهداف النهائية المطلوبة</a:t>
            </a:r>
          </a:p>
          <a:p>
            <a:pPr algn="r" rtl="1"/>
            <a:endParaRPr lang="en-US" dirty="0"/>
          </a:p>
        </p:txBody>
      </p:sp>
    </p:spTree>
    <p:extLst>
      <p:ext uri="{BB962C8B-B14F-4D97-AF65-F5344CB8AC3E}">
        <p14:creationId xmlns:p14="http://schemas.microsoft.com/office/powerpoint/2010/main" val="2924567782"/>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48680"/>
            <a:ext cx="8229600" cy="5577483"/>
          </a:xfrm>
        </p:spPr>
        <p:txBody>
          <a:bodyPr>
            <a:normAutofit fontScale="85000" lnSpcReduction="20000"/>
          </a:bodyPr>
          <a:lstStyle/>
          <a:p>
            <a:pPr algn="r" rtl="1"/>
            <a:r>
              <a:rPr lang="ar-IQ" dirty="0"/>
              <a:t>مثال على ذلك أن القدرات التعليمية مثلا هي مهارات عقلية وفعل القدرة التعليمية هو أن يميز يوضح ويشرح ويصنف من خلال الحواس أو عروض بصرية او شراء السمعية مثلا أن يميز بين فكرتين </a:t>
            </a:r>
            <a:r>
              <a:rPr lang="ar-IQ" dirty="0" err="1"/>
              <a:t>ا,ب</a:t>
            </a:r>
            <a:r>
              <a:rPr lang="ar-IQ" dirty="0"/>
              <a:t> ويحدد أسماء الأشياء حسب ما تستقبله الحاسة( خشن او ناعم) وأن يصنف الأشياء ‏ بموجب معيار في عقلة كتصنيف الكتابة أو التعلم أو يظهر باستخدام اللفظ حل مشكلة فعلا مستندا إلى قاعدة معينة أو توليد وصف الفعاليات أو إجراءات بشكل حل مشكلة قائمة </a:t>
            </a:r>
          </a:p>
          <a:p>
            <a:pPr algn="r" rtl="1"/>
            <a:r>
              <a:rPr lang="ar-IQ" dirty="0"/>
              <a:t>عمل استراتيجية المعرفية كنمط القدرة </a:t>
            </a:r>
            <a:r>
              <a:rPr lang="ar-IQ" dirty="0" err="1"/>
              <a:t>االعقلية</a:t>
            </a:r>
            <a:r>
              <a:rPr lang="ar-IQ" dirty="0"/>
              <a:t>  ‏مثلا أن يستحدث و شيء من الاصالة أو أن ينشئ شيء من الابتكار فعلية ان يستحدث حل من خلال تطبيق </a:t>
            </a:r>
            <a:r>
              <a:rPr lang="ar-IQ" dirty="0" err="1"/>
              <a:t>نمادج</a:t>
            </a:r>
            <a:r>
              <a:rPr lang="ar-IQ" dirty="0"/>
              <a:t> معروفة في العمل ليولد منها شيئا جديدا </a:t>
            </a:r>
          </a:p>
          <a:p>
            <a:pPr algn="r" rtl="1"/>
            <a:r>
              <a:rPr lang="ar-IQ" dirty="0"/>
              <a:t>وادا كانت القدرة العقلية هي مهارة حركية فعلية ان يكتب ما يعرفه عن الأشياء وان ينفد فعالية حركية مستندة الى نشاط عقلي وحركي ونفسي وعضلي من خلال عملية تنفيد قابلة للتقويم وكدلك ادا كانت الاتجاهات هي القدرة التعليمية وفعل القدرة هو ان يختار ويفضل مثلا أن يختار المتعلم شيئا ماديا ومعنويا يفضله على غيرة</a:t>
            </a:r>
          </a:p>
          <a:p>
            <a:pPr algn="r" rtl="1"/>
            <a:endParaRPr lang="en-US" dirty="0"/>
          </a:p>
        </p:txBody>
      </p:sp>
    </p:spTree>
    <p:extLst>
      <p:ext uri="{BB962C8B-B14F-4D97-AF65-F5344CB8AC3E}">
        <p14:creationId xmlns:p14="http://schemas.microsoft.com/office/powerpoint/2010/main" val="8235259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4704"/>
            <a:ext cx="8229600" cy="5361459"/>
          </a:xfrm>
        </p:spPr>
        <p:txBody>
          <a:bodyPr>
            <a:normAutofit fontScale="85000" lnSpcReduction="20000"/>
          </a:bodyPr>
          <a:lstStyle/>
          <a:p>
            <a:pPr algn="r" rtl="1"/>
            <a:r>
              <a:rPr lang="ar-IQ" dirty="0"/>
              <a:t>-النمط الثالث تحليل تعلم المهمة </a:t>
            </a:r>
          </a:p>
          <a:p>
            <a:pPr algn="r" rtl="1"/>
            <a:r>
              <a:rPr lang="ar-IQ" dirty="0"/>
              <a:t> هنا نتعامل مع الاهداف الطرفية في ضوء النتائج التي قد نحصل عليها من خلال معالجة البيانات وهذا لا يكفي بهذا النوع من التحليل اد أننا نحتاج إلى توسيع هذا التحليل بحيث يشمل متطلبات التعلم المسبقة لجميع انواع الاهداف سواء كانت أهداف نهائية أو أهداف </a:t>
            </a:r>
            <a:r>
              <a:rPr lang="ar-IQ" dirty="0" err="1"/>
              <a:t>قدروية</a:t>
            </a:r>
            <a:r>
              <a:rPr lang="ar-IQ" dirty="0"/>
              <a:t>  أي أننا في هذه العملية نقوم بتحديد التتابع التعليمي ‏وتحديد نوع التتابع يمثل ارفع مستوى يصل إليه المصمم التعليمي وهناك أنواع من التتابع </a:t>
            </a:r>
          </a:p>
          <a:p>
            <a:pPr algn="r" rtl="1"/>
            <a:r>
              <a:rPr lang="ar-IQ" dirty="0"/>
              <a:t>ويعد هذا النمط من الأنماط الأساسية والذي يكتسب صفة عملية والمقصود بتحليل مهمة التعلم العمل على الهدف النهائي الطرفي ‏و عادة يتم إنجاز العمل في هذا النمط بعد إتمام الفعاليات اللازمة في تحليل النمطين السابقين (معالجة المعلومات و تصنيف المهمة) وأن هذا النمط الثالث يستند إلى النمطين السابقين ويكتسب تحليل مهمة التعلم أهمية كبرى في التصميم التعليمي </a:t>
            </a:r>
            <a:r>
              <a:rPr lang="ar-IQ" dirty="0" err="1"/>
              <a:t>لانه</a:t>
            </a:r>
            <a:r>
              <a:rPr lang="ar-IQ" dirty="0"/>
              <a:t> يمثل الوسيلة لتحديد متطلبات التعلم المسبقة ان تقدم أي فروض التعلم</a:t>
            </a:r>
          </a:p>
          <a:p>
            <a:pPr algn="r" rtl="1"/>
            <a:endParaRPr lang="en-US" dirty="0"/>
          </a:p>
        </p:txBody>
      </p:sp>
    </p:spTree>
    <p:extLst>
      <p:ext uri="{BB962C8B-B14F-4D97-AF65-F5344CB8AC3E}">
        <p14:creationId xmlns:p14="http://schemas.microsoft.com/office/powerpoint/2010/main" val="3490740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340768"/>
            <a:ext cx="8229600" cy="4785395"/>
          </a:xfrm>
        </p:spPr>
        <p:txBody>
          <a:bodyPr>
            <a:normAutofit fontScale="92500" lnSpcReduction="10000"/>
          </a:bodyPr>
          <a:lstStyle/>
          <a:p>
            <a:pPr algn="r" rtl="1"/>
            <a:r>
              <a:rPr lang="ar-IQ" dirty="0"/>
              <a:t>ومن شروط الطريقة تجريبية </a:t>
            </a:r>
            <a:endParaRPr lang="en-US" dirty="0" smtClean="0"/>
          </a:p>
          <a:p>
            <a:pPr algn="r" rtl="1"/>
            <a:r>
              <a:rPr lang="en-US" dirty="0" smtClean="0"/>
              <a:t>-1</a:t>
            </a:r>
            <a:r>
              <a:rPr lang="ar-IQ" dirty="0" smtClean="0"/>
              <a:t> </a:t>
            </a:r>
            <a:r>
              <a:rPr lang="ar-IQ" dirty="0"/>
              <a:t>على المصمم أن يعيد الفحص السابق واللاحق لأن الأجزاء غير مدعم بمبرر كما أنه ليس هناك إمكانية التعرف على ‏ثوابت العلاقة بين المدخلات والعمليات أي أحيانا قد نبدأ من الصفر في التقويم وهنا اشمل من التغذية الراجعة </a:t>
            </a:r>
            <a:endParaRPr lang="en-US" dirty="0" smtClean="0"/>
          </a:p>
          <a:p>
            <a:pPr algn="r" rtl="1"/>
            <a:r>
              <a:rPr lang="en-US" dirty="0" smtClean="0"/>
              <a:t>-2</a:t>
            </a:r>
            <a:r>
              <a:rPr lang="ar-IQ" dirty="0" smtClean="0"/>
              <a:t> </a:t>
            </a:r>
            <a:r>
              <a:rPr lang="ar-IQ" dirty="0"/>
              <a:t>لابد من وجود مبادئ لتعيين الشروط أو لربما يكون السلوك من النوع غير </a:t>
            </a:r>
            <a:r>
              <a:rPr lang="ar-IQ" dirty="0" smtClean="0"/>
              <a:t>المتوقع</a:t>
            </a:r>
            <a:endParaRPr lang="en-US" dirty="0" smtClean="0"/>
          </a:p>
          <a:p>
            <a:pPr algn="r" rtl="1"/>
            <a:r>
              <a:rPr lang="ar-IQ" dirty="0" smtClean="0"/>
              <a:t> </a:t>
            </a:r>
            <a:r>
              <a:rPr lang="en-US" dirty="0" smtClean="0"/>
              <a:t>-3</a:t>
            </a:r>
            <a:r>
              <a:rPr lang="ar-IQ" dirty="0" smtClean="0"/>
              <a:t> </a:t>
            </a:r>
            <a:r>
              <a:rPr lang="ar-IQ" dirty="0"/>
              <a:t>التراكم النظامي للمبادئ في التصميم يمكن أن يزيد‏ بدرجة كبيرة من كفاءة العملية عن طريق تقليل عدد التجارب </a:t>
            </a:r>
          </a:p>
          <a:p>
            <a:pPr algn="r" rtl="1"/>
            <a:r>
              <a:rPr lang="ar-IQ" dirty="0"/>
              <a:t>ملاحظة كل شيء يؤثر في الطالب يسمى </a:t>
            </a:r>
            <a:r>
              <a:rPr lang="ar-IQ" dirty="0" smtClean="0"/>
              <a:t>عمليات</a:t>
            </a:r>
            <a:r>
              <a:rPr lang="en-US" dirty="0" smtClean="0"/>
              <a:t>  </a:t>
            </a:r>
            <a:r>
              <a:rPr lang="ar-IQ" dirty="0" smtClean="0"/>
              <a:t> </a:t>
            </a:r>
            <a:r>
              <a:rPr lang="en-US" dirty="0" smtClean="0"/>
              <a:t>display</a:t>
            </a:r>
            <a:endParaRPr lang="ar-IQ" dirty="0"/>
          </a:p>
          <a:p>
            <a:pPr algn="r" rtl="1"/>
            <a:endParaRPr lang="en-US" dirty="0"/>
          </a:p>
        </p:txBody>
      </p:sp>
    </p:spTree>
    <p:extLst>
      <p:ext uri="{BB962C8B-B14F-4D97-AF65-F5344CB8AC3E}">
        <p14:creationId xmlns:p14="http://schemas.microsoft.com/office/powerpoint/2010/main" val="304439801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48680"/>
            <a:ext cx="8229600" cy="5577483"/>
          </a:xfrm>
        </p:spPr>
        <p:txBody>
          <a:bodyPr>
            <a:normAutofit fontScale="92500" lnSpcReduction="10000"/>
          </a:bodyPr>
          <a:lstStyle/>
          <a:p>
            <a:pPr algn="r" rtl="1"/>
            <a:endParaRPr lang="ar-IQ" dirty="0"/>
          </a:p>
          <a:p>
            <a:pPr algn="r" rtl="1"/>
            <a:r>
              <a:rPr lang="ar-IQ" dirty="0"/>
              <a:t>‏1- تعتمد هذه الطريقة على تجزئة المخرجات التعليمية إلى اصغر مجموعة من الأنماط وكل نمط له هدف</a:t>
            </a:r>
          </a:p>
          <a:p>
            <a:pPr algn="r" rtl="1"/>
            <a:r>
              <a:rPr lang="ar-IQ" dirty="0"/>
              <a:t>2-الهدف الواحد له قواعد اختيار متفردة</a:t>
            </a:r>
          </a:p>
          <a:p>
            <a:pPr algn="r" rtl="1"/>
            <a:r>
              <a:rPr lang="ar-IQ" dirty="0"/>
              <a:t> 3- يتم تخصيص هذه القواعد مع الشروط المتفرد لملاحظة الاستجابة المعينة‏ أو المخصصة وكذلك الإجراءات التعديلية الخاصة و المحددة  </a:t>
            </a:r>
          </a:p>
          <a:p>
            <a:pPr algn="r" rtl="1"/>
            <a:r>
              <a:rPr lang="ar-IQ" dirty="0"/>
              <a:t>4- في التصميم التعليمي تتم محاولة منظمة لتنظيم هذه القواعد </a:t>
            </a:r>
          </a:p>
          <a:p>
            <a:pPr algn="r" rtl="1"/>
            <a:r>
              <a:rPr lang="ar-IQ" dirty="0"/>
              <a:t> 5- في هذه الطريقة تعتمد المحاولة التجريبية ولكن لبرنامج مرسوم ومعين</a:t>
            </a:r>
          </a:p>
          <a:p>
            <a:pPr algn="r" rtl="1"/>
            <a:r>
              <a:rPr lang="ar-IQ" dirty="0"/>
              <a:t> ‏6- يحتاج إلى معلومات من خلال التطبيق حول اثرة وفاعليته و عادة تمثل القواعد فرضيات معينة يعمل بموجبها المصمم </a:t>
            </a:r>
          </a:p>
          <a:p>
            <a:pPr algn="r" rtl="1"/>
            <a:endParaRPr lang="en-US" dirty="0"/>
          </a:p>
        </p:txBody>
      </p:sp>
    </p:spTree>
    <p:extLst>
      <p:ext uri="{BB962C8B-B14F-4D97-AF65-F5344CB8AC3E}">
        <p14:creationId xmlns:p14="http://schemas.microsoft.com/office/powerpoint/2010/main" val="845528741"/>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836712"/>
            <a:ext cx="8229600" cy="5289451"/>
          </a:xfrm>
        </p:spPr>
        <p:txBody>
          <a:bodyPr>
            <a:normAutofit fontScale="85000" lnSpcReduction="10000"/>
          </a:bodyPr>
          <a:lstStyle/>
          <a:p>
            <a:pPr algn="r" rtl="1"/>
            <a:r>
              <a:rPr lang="ar-IQ" dirty="0"/>
              <a:t>أن هذه الطريقة قاعدتها </a:t>
            </a:r>
            <a:r>
              <a:rPr lang="ar-IQ" dirty="0" smtClean="0"/>
              <a:t>الأساسية </a:t>
            </a:r>
            <a:r>
              <a:rPr lang="en-US" dirty="0" err="1"/>
              <a:t>inst.paradigm</a:t>
            </a:r>
            <a:r>
              <a:rPr lang="en-US" dirty="0"/>
              <a:t>) </a:t>
            </a:r>
            <a:r>
              <a:rPr lang="en-US" dirty="0" smtClean="0"/>
              <a:t>‏</a:t>
            </a:r>
            <a:r>
              <a:rPr lang="ar-IQ" dirty="0" smtClean="0"/>
              <a:t>)</a:t>
            </a:r>
            <a:endParaRPr lang="en-US" dirty="0" smtClean="0"/>
          </a:p>
          <a:p>
            <a:pPr algn="r" rtl="1"/>
            <a:endParaRPr lang="en-US" dirty="0" smtClean="0"/>
          </a:p>
          <a:p>
            <a:pPr algn="r" rtl="1"/>
            <a:r>
              <a:rPr lang="ar-IQ" dirty="0" smtClean="0"/>
              <a:t>هذه </a:t>
            </a:r>
            <a:r>
              <a:rPr lang="ar-IQ" dirty="0"/>
              <a:t>القاعدة بالمقارنة مع نظريات التعلم</a:t>
            </a:r>
          </a:p>
          <a:p>
            <a:pPr algn="r" rtl="1"/>
            <a:r>
              <a:rPr lang="ar-IQ" dirty="0"/>
              <a:t> فإن عالم النفس يهتم في وصف تلك العمليات في الموضوع الذي يسمح له بتغيير السلوك نتيجة للخبرة أو التفاعل مع البيئة أي أن علم النفس هنا يركز على المتعلم والآليات داخل المتعلم بينما في ‏في قاعدة التصميم هذا العمل مختلف حيث تخصص إجراءات معينة في اختيار وعرض مثيرات المواد إلى المتعلم ووضع إجراءات ملاحظة و مستويات مختلفة لسلوك المتعلم وكذلك وضع الإجراءات اللازمة لتعديل عروض المثيرات لكي يظهر سلوك المتعلم ‏المطلوب عن المخرج الناتج عن التفاعل البيئي الخاص </a:t>
            </a:r>
          </a:p>
          <a:p>
            <a:pPr algn="r" rtl="1"/>
            <a:r>
              <a:rPr lang="ar-IQ" dirty="0"/>
              <a:t>إذا يكون التركيز حول آليات وعمليات من نوع معين في البيئة خاصة وإننا نركز ونبني كل شيء من أجل الحصول على تغيير سلوك المتعلم </a:t>
            </a:r>
          </a:p>
          <a:p>
            <a:pPr algn="r" rtl="1"/>
            <a:endParaRPr lang="en-US" dirty="0"/>
          </a:p>
        </p:txBody>
      </p:sp>
    </p:spTree>
    <p:extLst>
      <p:ext uri="{BB962C8B-B14F-4D97-AF65-F5344CB8AC3E}">
        <p14:creationId xmlns:p14="http://schemas.microsoft.com/office/powerpoint/2010/main" val="1313020138"/>
      </p:ext>
    </p:extLst>
  </p:cSld>
  <p:clrMapOvr>
    <a:masterClrMapping/>
  </p:clrMapOvr>
  <mc:AlternateContent xmlns:mc="http://schemas.openxmlformats.org/markup-compatibility/2006">
    <mc:Choice xmlns:p14="http://schemas.microsoft.com/office/powerpoint/2010/main"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80728"/>
            <a:ext cx="8229600" cy="5145435"/>
          </a:xfrm>
        </p:spPr>
        <p:txBody>
          <a:bodyPr>
            <a:normAutofit/>
          </a:bodyPr>
          <a:lstStyle/>
          <a:p>
            <a:pPr algn="r" rtl="1"/>
            <a:r>
              <a:rPr lang="ar-IQ" dirty="0"/>
              <a:t>كما أن عالم النفس يسال اسئلة تتعامل ‏مع شروط التعلم الضرورية بينما عالم التعلم يسأل أسئلة تتعامل مع شروط ضرورية لجعل المتعلم يصل إلى الحد الأعلى من شروط الكفاءة ولكن هذا لا يعني بأنه المصمم في التصميم التعليمي لا يرتبط بنظريات التعلم </a:t>
            </a:r>
          </a:p>
          <a:p>
            <a:pPr algn="r" rtl="1"/>
            <a:r>
              <a:rPr lang="ar-IQ" dirty="0"/>
              <a:t>وعلى العموم فإن نظرية التعلم ‏تصف الوظائف داخل المتعلم بينما نظرية التصميم التعليمي تصف الشروط في البيئة لأحداث وملاحظة تغيير سلوك </a:t>
            </a:r>
            <a:r>
              <a:rPr lang="ar-IQ" dirty="0" err="1"/>
              <a:t>معين‏في</a:t>
            </a:r>
            <a:r>
              <a:rPr lang="ar-IQ" dirty="0"/>
              <a:t> عالم النفس يدرس العمليات التي تجرأ على سلوك المتعلم اما المصمم فهو يدرس المثيرات في سلوك المتعلم و أثارتها للتعلمة</a:t>
            </a:r>
          </a:p>
          <a:p>
            <a:pPr algn="r" rtl="1"/>
            <a:endParaRPr lang="en-US" dirty="0"/>
          </a:p>
        </p:txBody>
      </p:sp>
    </p:spTree>
    <p:extLst>
      <p:ext uri="{BB962C8B-B14F-4D97-AF65-F5344CB8AC3E}">
        <p14:creationId xmlns:p14="http://schemas.microsoft.com/office/powerpoint/2010/main" val="391669756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a:t>ما هي المهارات الأساسية في التصميم التعليمي؟</a:t>
            </a:r>
            <a:endParaRPr lang="en-US" dirty="0"/>
          </a:p>
        </p:txBody>
      </p:sp>
      <p:sp>
        <p:nvSpPr>
          <p:cNvPr id="3" name="Content Placeholder 2"/>
          <p:cNvSpPr>
            <a:spLocks noGrp="1"/>
          </p:cNvSpPr>
          <p:nvPr>
            <p:ph idx="1"/>
          </p:nvPr>
        </p:nvSpPr>
        <p:spPr>
          <a:xfrm>
            <a:off x="1043608" y="1484784"/>
            <a:ext cx="6400800" cy="3744416"/>
          </a:xfrm>
        </p:spPr>
        <p:txBody>
          <a:bodyPr>
            <a:noAutofit/>
          </a:bodyPr>
          <a:lstStyle/>
          <a:p>
            <a:pPr algn="r" rtl="1"/>
            <a:r>
              <a:rPr lang="ar-IQ" sz="2400" dirty="0"/>
              <a:t> أولا: مهارة تقييم الحاجة أو التقدير </a:t>
            </a:r>
            <a:r>
              <a:rPr lang="en-US" sz="2400" dirty="0"/>
              <a:t>need Assessment</a:t>
            </a:r>
          </a:p>
          <a:p>
            <a:pPr algn="r" rtl="1"/>
            <a:r>
              <a:rPr lang="en-US" sz="2400" dirty="0"/>
              <a:t> </a:t>
            </a:r>
            <a:r>
              <a:rPr lang="ar-IQ" sz="2400" dirty="0"/>
              <a:t>ثانيا: الأولويات </a:t>
            </a:r>
            <a:r>
              <a:rPr lang="ar-IQ" sz="2400" dirty="0" err="1"/>
              <a:t>أوالاحداث</a:t>
            </a:r>
            <a:r>
              <a:rPr lang="en-US" sz="2400" dirty="0" err="1"/>
              <a:t>priorilies</a:t>
            </a:r>
            <a:r>
              <a:rPr lang="en-US" sz="2400" dirty="0"/>
              <a:t> </a:t>
            </a:r>
          </a:p>
          <a:p>
            <a:pPr algn="r" rtl="1"/>
            <a:r>
              <a:rPr lang="ar-IQ" sz="2400" dirty="0"/>
              <a:t>ثالثا :الاهداف النهائية</a:t>
            </a:r>
            <a:r>
              <a:rPr lang="en-US" sz="2400" dirty="0"/>
              <a:t>goals </a:t>
            </a:r>
          </a:p>
          <a:p>
            <a:pPr algn="r" rtl="1"/>
            <a:r>
              <a:rPr lang="ar-IQ" sz="2400" dirty="0"/>
              <a:t>أن المهارات المتعلقة بتقدير الحاجة والأهداف والأولويات ‏هي من المهارات الأساسية بالنسبة للمصمم التعليمي نظرا لما تتمتع به من أهمية في مواجهة مشكلة ما ومعرفة مواضيع المشكلات وحجمها وكذلك أهمية حل هذه المشكلات فضلا عن التدريب في وضع حلول للمشكلات والأساليب والمواد المستخدمة في سياق هذه الحلول وتقويم آثارها</a:t>
            </a:r>
          </a:p>
          <a:p>
            <a:pPr algn="r" rtl="1"/>
            <a:r>
              <a:rPr lang="ar-IQ" sz="2400" dirty="0"/>
              <a:t> </a:t>
            </a:r>
            <a:endParaRPr lang="en-US" sz="2400" dirty="0"/>
          </a:p>
        </p:txBody>
      </p:sp>
    </p:spTree>
    <p:extLst>
      <p:ext uri="{BB962C8B-B14F-4D97-AF65-F5344CB8AC3E}">
        <p14:creationId xmlns:p14="http://schemas.microsoft.com/office/powerpoint/2010/main" val="3765270501"/>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ar-IQ" dirty="0"/>
              <a:t>ان تقدير الحاجة هي عملية منظمة لتقرير الأهداف وتحديد الثغرات أو عدم ‏التطابق بين الاهداف والوضع القائم وتأسيس الأولويات في العمل وفي النهاية فهي عملية تقرير ما الذي يجب عمله</a:t>
            </a:r>
          </a:p>
          <a:p>
            <a:pPr algn="r" rtl="1"/>
            <a:endParaRPr lang="en-US" dirty="0"/>
          </a:p>
        </p:txBody>
      </p:sp>
    </p:spTree>
    <p:extLst>
      <p:ext uri="{BB962C8B-B14F-4D97-AF65-F5344CB8AC3E}">
        <p14:creationId xmlns:p14="http://schemas.microsoft.com/office/powerpoint/2010/main" val="2492535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43000" y="731520"/>
            <a:ext cx="6669360" cy="4641696"/>
          </a:xfrm>
        </p:spPr>
        <p:txBody>
          <a:bodyPr>
            <a:normAutofit/>
          </a:bodyPr>
          <a:lstStyle/>
          <a:p>
            <a:pPr algn="r" rtl="1"/>
            <a:r>
              <a:rPr lang="ar-IQ" dirty="0"/>
              <a:t>وفي التعليم والتدريب ما الذي يجب أن يدرس او يدرب عليه </a:t>
            </a:r>
            <a:r>
              <a:rPr lang="ar-IQ" dirty="0" err="1"/>
              <a:t>بإشتراك</a:t>
            </a:r>
            <a:r>
              <a:rPr lang="ar-IQ" dirty="0"/>
              <a:t> عناصر التدريب والتعليم جميعها كما أن تقييم الحاجة يجب أن يكون بطريقة النظام </a:t>
            </a:r>
            <a:r>
              <a:rPr lang="en-US" dirty="0" smtClean="0"/>
              <a:t> </a:t>
            </a:r>
            <a:r>
              <a:rPr lang="en-US" dirty="0" err="1" smtClean="0"/>
              <a:t>approach,system</a:t>
            </a:r>
            <a:r>
              <a:rPr lang="en-US" dirty="0" smtClean="0"/>
              <a:t>)</a:t>
            </a:r>
            <a:r>
              <a:rPr lang="ar-IQ" dirty="0" smtClean="0"/>
              <a:t>)أن </a:t>
            </a:r>
            <a:r>
              <a:rPr lang="ar-IQ" dirty="0"/>
              <a:t>المواد التعليمية </a:t>
            </a:r>
            <a:r>
              <a:rPr lang="ar-IQ" dirty="0" err="1"/>
              <a:t>لاغراض</a:t>
            </a:r>
            <a:r>
              <a:rPr lang="ar-IQ" dirty="0"/>
              <a:t> تعليمية او تدريبية </a:t>
            </a:r>
            <a:endParaRPr lang="ar-IQ" dirty="0" smtClean="0"/>
          </a:p>
          <a:p>
            <a:pPr algn="r" rtl="1"/>
            <a:r>
              <a:rPr lang="ar-IQ" dirty="0" smtClean="0"/>
              <a:t>لذا </a:t>
            </a:r>
            <a:r>
              <a:rPr lang="ar-IQ" dirty="0"/>
              <a:t>يمكن تعريف الحاجة  بانها يميز من خلالها الوضع القائم والثغرة او عدم التطابق مع </a:t>
            </a:r>
            <a:r>
              <a:rPr lang="ar-IQ" dirty="0" err="1"/>
              <a:t>مايجب</a:t>
            </a:r>
            <a:r>
              <a:rPr lang="ar-IQ" dirty="0"/>
              <a:t> ان يكون علية </a:t>
            </a:r>
            <a:r>
              <a:rPr lang="ar-IQ" dirty="0" smtClean="0"/>
              <a:t>ذلك </a:t>
            </a:r>
            <a:r>
              <a:rPr lang="ar-IQ" dirty="0"/>
              <a:t>الوضع ,وهناك بعض الاعتبارات في </a:t>
            </a:r>
            <a:r>
              <a:rPr lang="ar-IQ" dirty="0" smtClean="0"/>
              <a:t>تحديد</a:t>
            </a:r>
            <a:endParaRPr lang="en-US" dirty="0"/>
          </a:p>
        </p:txBody>
      </p:sp>
    </p:spTree>
    <p:extLst>
      <p:ext uri="{BB962C8B-B14F-4D97-AF65-F5344CB8AC3E}">
        <p14:creationId xmlns:p14="http://schemas.microsoft.com/office/powerpoint/2010/main" val="996090360"/>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79</TotalTime>
  <Words>2967</Words>
  <Application>Microsoft Office PowerPoint</Application>
  <PresentationFormat>On-screen Show (4:3)</PresentationFormat>
  <Paragraphs>105</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Solstice</vt:lpstr>
      <vt:lpstr>PowerPoint Presentation</vt:lpstr>
      <vt:lpstr>أساليب التصميم التعليمي او طرائق التصميم التعليمي</vt:lpstr>
      <vt:lpstr>PowerPoint Presentation</vt:lpstr>
      <vt:lpstr>PowerPoint Presentation</vt:lpstr>
      <vt:lpstr>PowerPoint Presentation</vt:lpstr>
      <vt:lpstr>PowerPoint Presentation</vt:lpstr>
      <vt:lpstr>ما هي المهارات الأساسية في التصميم التعليمي؟</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تحليل مهمة التعلمAnalysis of the learning  task </vt:lpstr>
      <vt:lpstr>PowerPoint Presentation</vt:lpstr>
      <vt:lpstr>PowerPoint Presentation</vt:lpstr>
      <vt:lpstr>PowerPoint Presentation</vt:lpstr>
      <vt:lpstr>انماط تحليل‏المهمة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أساليب التصميم التعليمي او طرائق التصميم التعليمي</dc:title>
  <dc:creator>almadar</dc:creator>
  <cp:lastModifiedBy>Maher</cp:lastModifiedBy>
  <cp:revision>12</cp:revision>
  <dcterms:created xsi:type="dcterms:W3CDTF">2021-05-08T18:00:14Z</dcterms:created>
  <dcterms:modified xsi:type="dcterms:W3CDTF">2021-05-08T19:45:57Z</dcterms:modified>
</cp:coreProperties>
</file>