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sldIdLst>
    <p:sldId id="285" r:id="rId2"/>
    <p:sldId id="256" r:id="rId3"/>
    <p:sldId id="258" r:id="rId4"/>
    <p:sldId id="257"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3" r:id="rId19"/>
    <p:sldId id="272" r:id="rId20"/>
    <p:sldId id="274" r:id="rId21"/>
    <p:sldId id="275" r:id="rId22"/>
    <p:sldId id="276" r:id="rId23"/>
    <p:sldId id="277" r:id="rId24"/>
    <p:sldId id="278" r:id="rId25"/>
    <p:sldId id="279" r:id="rId26"/>
    <p:sldId id="280" r:id="rId27"/>
    <p:sldId id="281" r:id="rId28"/>
    <p:sldId id="282" r:id="rId29"/>
    <p:sldId id="283" r:id="rId30"/>
    <p:sldId id="284" r:id="rId3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ar-SA" smtClean="0"/>
              <a:t>انقر لتحرير نمط العنوان الرئيسي</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1B8ABB09-4A1D-463E-8065-109CC2B7EFAA}" type="datetimeFigureOut">
              <a:rPr lang="ar-SA" smtClean="0"/>
              <a:t>20/09/1442</a:t>
            </a:fld>
            <a:endParaRPr lang="ar-SA"/>
          </a:p>
        </p:txBody>
      </p:sp>
      <p:sp>
        <p:nvSpPr>
          <p:cNvPr id="5" name="Footer Placeholder 4"/>
          <p:cNvSpPr>
            <a:spLocks noGrp="1"/>
          </p:cNvSpPr>
          <p:nvPr>
            <p:ph type="ftr" sz="quarter" idx="11"/>
          </p:nvPr>
        </p:nvSpPr>
        <p:spPr>
          <a:xfrm>
            <a:off x="1174044" y="5357592"/>
            <a:ext cx="5034845" cy="365125"/>
          </a:xfrm>
        </p:spPr>
        <p:txBody>
          <a:bodyPr/>
          <a:lstStyle/>
          <a:p>
            <a:endParaRPr lang="ar-SA"/>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20/09/1442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20/09/1442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20/09/1442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20/09/1442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20/09/1442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9" name="Content Placeholder 8"/>
          <p:cNvSpPr>
            <a:spLocks noGrp="1"/>
          </p:cNvSpPr>
          <p:nvPr>
            <p:ph sz="quarter" idx="13"/>
          </p:nvPr>
        </p:nvSpPr>
        <p:spPr>
          <a:xfrm>
            <a:off x="1298448" y="2121407"/>
            <a:ext cx="3200400" cy="360273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1B8ABB09-4A1D-463E-8065-109CC2B7EFAA}" type="datetimeFigureOut">
              <a:rPr lang="ar-SA" smtClean="0"/>
              <a:t>20/09/1442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
        <p:nvSpPr>
          <p:cNvPr id="11" name="Content Placeholder 10"/>
          <p:cNvSpPr>
            <a:spLocks noGrp="1"/>
          </p:cNvSpPr>
          <p:nvPr>
            <p:ph sz="quarter" idx="13"/>
          </p:nvPr>
        </p:nvSpPr>
        <p:spPr>
          <a:xfrm>
            <a:off x="1298448" y="2944368"/>
            <a:ext cx="3227832" cy="277977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t>20/09/1442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20/09/1442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a:xfrm rot="60000">
            <a:off x="6341698" y="5885672"/>
            <a:ext cx="1213821" cy="365125"/>
          </a:xfrm>
        </p:spPr>
        <p:txBody>
          <a:bodyPr/>
          <a:lstStyle/>
          <a:p>
            <a:fld id="{1B8ABB09-4A1D-463E-8065-109CC2B7EFAA}" type="datetimeFigureOut">
              <a:rPr lang="ar-SA" smtClean="0"/>
              <a:t>20/09/1442</a:t>
            </a:fld>
            <a:endParaRPr lang="ar-SA"/>
          </a:p>
        </p:txBody>
      </p:sp>
      <p:sp>
        <p:nvSpPr>
          <p:cNvPr id="6" name="Footer Placeholder 5"/>
          <p:cNvSpPr>
            <a:spLocks noGrp="1"/>
          </p:cNvSpPr>
          <p:nvPr>
            <p:ph type="ftr" sz="quarter" idx="11"/>
          </p:nvPr>
        </p:nvSpPr>
        <p:spPr>
          <a:xfrm rot="-60000">
            <a:off x="914554" y="5829261"/>
            <a:ext cx="3522607" cy="365125"/>
          </a:xfrm>
        </p:spPr>
        <p:txBody>
          <a:bodyPr/>
          <a:lstStyle/>
          <a:p>
            <a:endParaRPr lang="ar-SA"/>
          </a:p>
        </p:txBody>
      </p:sp>
      <p:sp>
        <p:nvSpPr>
          <p:cNvPr id="7" name="Slide Number Placeholder 6"/>
          <p:cNvSpPr>
            <a:spLocks noGrp="1"/>
          </p:cNvSpPr>
          <p:nvPr>
            <p:ph type="sldNum" sz="quarter" idx="12"/>
          </p:nvPr>
        </p:nvSpPr>
        <p:spPr>
          <a:xfrm rot="60000">
            <a:off x="7557313" y="5896961"/>
            <a:ext cx="554023" cy="365125"/>
          </a:xfrm>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a:xfrm rot="60000">
            <a:off x="6345936" y="5888737"/>
            <a:ext cx="1213821" cy="365125"/>
          </a:xfrm>
        </p:spPr>
        <p:txBody>
          <a:bodyPr/>
          <a:lstStyle/>
          <a:p>
            <a:fld id="{1B8ABB09-4A1D-463E-8065-109CC2B7EFAA}" type="datetimeFigureOut">
              <a:rPr lang="ar-SA" smtClean="0"/>
              <a:t>20/09/1442</a:t>
            </a:fld>
            <a:endParaRPr lang="ar-SA"/>
          </a:p>
        </p:txBody>
      </p:sp>
      <p:sp>
        <p:nvSpPr>
          <p:cNvPr id="6" name="Footer Placeholder 5"/>
          <p:cNvSpPr>
            <a:spLocks noGrp="1"/>
          </p:cNvSpPr>
          <p:nvPr>
            <p:ph type="ftr" sz="quarter" idx="11"/>
          </p:nvPr>
        </p:nvSpPr>
        <p:spPr>
          <a:xfrm rot="-60000">
            <a:off x="914569" y="5831037"/>
            <a:ext cx="3319043" cy="365125"/>
          </a:xfrm>
        </p:spPr>
        <p:txBody>
          <a:bodyPr/>
          <a:lstStyle/>
          <a:p>
            <a:endParaRPr lang="ar-SA"/>
          </a:p>
        </p:txBody>
      </p:sp>
      <p:sp>
        <p:nvSpPr>
          <p:cNvPr id="7" name="Slide Number Placeholder 6"/>
          <p:cNvSpPr>
            <a:spLocks noGrp="1"/>
          </p:cNvSpPr>
          <p:nvPr>
            <p:ph type="sldNum" sz="quarter" idx="12"/>
          </p:nvPr>
        </p:nvSpPr>
        <p:spPr>
          <a:xfrm rot="60000">
            <a:off x="7562089" y="5900026"/>
            <a:ext cx="554023" cy="365125"/>
          </a:xfrm>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1B8ABB09-4A1D-463E-8065-109CC2B7EFAA}" type="datetimeFigureOut">
              <a:rPr lang="ar-SA" smtClean="0"/>
              <a:t>20/09/1442</a:t>
            </a:fld>
            <a:endParaRPr lang="ar-SA"/>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ar-SA"/>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95023" y="817582"/>
            <a:ext cx="6965245" cy="3475514"/>
          </a:xfrm>
        </p:spPr>
        <p:txBody>
          <a:bodyPr/>
          <a:lstStyle/>
          <a:p>
            <a:r>
              <a:rPr lang="ar-IQ" dirty="0" smtClean="0"/>
              <a:t/>
            </a:r>
            <a:br>
              <a:rPr lang="ar-IQ" dirty="0" smtClean="0"/>
            </a:br>
            <a:r>
              <a:rPr lang="en-US" smtClean="0"/>
              <a:t>3 </a:t>
            </a:r>
            <a:r>
              <a:rPr lang="ar-IQ" smtClean="0"/>
              <a:t>التصميم </a:t>
            </a:r>
            <a:r>
              <a:rPr lang="ar-IQ" dirty="0" smtClean="0"/>
              <a:t>التعليمي</a:t>
            </a:r>
            <a:br>
              <a:rPr lang="ar-IQ" dirty="0" smtClean="0"/>
            </a:br>
            <a:r>
              <a:rPr lang="ar-IQ" dirty="0" smtClean="0"/>
              <a:t> </a:t>
            </a:r>
            <a:br>
              <a:rPr lang="ar-IQ" dirty="0" smtClean="0"/>
            </a:br>
            <a:r>
              <a:rPr lang="ar-IQ" dirty="0" smtClean="0"/>
              <a:t>دكتورة زهور جبار</a:t>
            </a:r>
            <a:endParaRPr lang="en-US" dirty="0"/>
          </a:p>
        </p:txBody>
      </p:sp>
      <p:sp>
        <p:nvSpPr>
          <p:cNvPr id="4" name="عنصر نائب للمحتوى 3"/>
          <p:cNvSpPr>
            <a:spLocks noGrp="1"/>
          </p:cNvSpPr>
          <p:nvPr>
            <p:ph idx="1"/>
          </p:nvPr>
        </p:nvSpPr>
        <p:spPr>
          <a:xfrm flipV="1">
            <a:off x="1463040" y="908720"/>
            <a:ext cx="6196405" cy="648072"/>
          </a:xfrm>
        </p:spPr>
        <p:txBody>
          <a:bodyPr/>
          <a:lstStyle/>
          <a:p>
            <a:endParaRPr lang="en-US" dirty="0"/>
          </a:p>
        </p:txBody>
      </p:sp>
    </p:spTree>
    <p:extLst>
      <p:ext uri="{BB962C8B-B14F-4D97-AF65-F5344CB8AC3E}">
        <p14:creationId xmlns:p14="http://schemas.microsoft.com/office/powerpoint/2010/main" val="28557443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457200" y="764704"/>
            <a:ext cx="8229600" cy="5361459"/>
          </a:xfrm>
        </p:spPr>
        <p:txBody>
          <a:bodyPr>
            <a:normAutofit/>
          </a:bodyPr>
          <a:lstStyle/>
          <a:p>
            <a:pPr algn="r" rtl="1"/>
            <a:r>
              <a:rPr lang="ar-IQ" dirty="0"/>
              <a:t>5 - نظرية الدافعية لكيلر </a:t>
            </a:r>
            <a:r>
              <a:rPr lang="en-US" dirty="0"/>
              <a:t>Keller ' s Motivation Theory</a:t>
            </a:r>
            <a:r>
              <a:rPr lang="ar-IQ" dirty="0"/>
              <a:t>يشمل أنموذج كيلر متغيرات خاصة بالمتعلم، وهي: الانتباه؛ والقراءة؛ والثقة؛ وأخيراً؛ الإشباع. واعتبر هذه المستويات هي أساس التغيرات الدا التي </a:t>
            </a:r>
            <a:r>
              <a:rPr lang="ar-IQ" dirty="0" err="1"/>
              <a:t>تحدثللمتعلم</a:t>
            </a:r>
            <a:r>
              <a:rPr lang="ar-IQ" dirty="0"/>
              <a:t> أثناء عملية </a:t>
            </a:r>
            <a:r>
              <a:rPr lang="ar-IQ" dirty="0" smtClean="0"/>
              <a:t>التعلم.</a:t>
            </a:r>
          </a:p>
          <a:p>
            <a:pPr algn="r" rtl="1"/>
            <a:r>
              <a:rPr lang="ar-IQ" dirty="0" smtClean="0"/>
              <a:t>6 </a:t>
            </a:r>
            <a:r>
              <a:rPr lang="ar-IQ" dirty="0"/>
              <a:t>- الشروط التعليمية </a:t>
            </a:r>
            <a:r>
              <a:rPr lang="ar-IQ" dirty="0" err="1"/>
              <a:t>لكانييه</a:t>
            </a:r>
            <a:r>
              <a:rPr lang="ar-IQ" dirty="0"/>
              <a:t> </a:t>
            </a:r>
            <a:r>
              <a:rPr lang="en-US" dirty="0"/>
              <a:t>Gagne ' s Conditions Based Instruction</a:t>
            </a:r>
            <a:r>
              <a:rPr lang="ar-IQ" dirty="0"/>
              <a:t>افترض </a:t>
            </a:r>
            <a:r>
              <a:rPr lang="ar-IQ" dirty="0" err="1"/>
              <a:t>كانييه</a:t>
            </a:r>
            <a:r>
              <a:rPr lang="ar-IQ" dirty="0"/>
              <a:t> أنماطاً مختلفة للتعليم ترتبط بأنواع مختلفة كل منها يخضع لشروط خاصة في التعليم، وعلى المصمم أن يأخذ نوع التعليم وعناصره والنتائج المطلوبة عند إجراء عملية التصميم لقد طرح </a:t>
            </a:r>
            <a:r>
              <a:rPr lang="ar-IQ" dirty="0" err="1"/>
              <a:t>جانيية</a:t>
            </a:r>
            <a:r>
              <a:rPr lang="ar-IQ" dirty="0"/>
              <a:t> وفريقه العديد من النماذج التطبيقية المترجمة </a:t>
            </a:r>
            <a:r>
              <a:rPr lang="ar-IQ" dirty="0" err="1"/>
              <a:t>لافكاره</a:t>
            </a:r>
            <a:r>
              <a:rPr lang="ar-IQ" dirty="0"/>
              <a:t> منها ما جرب في بحوث عربية وبمختلف التخصصات الأكاديمية. </a:t>
            </a:r>
            <a:endParaRPr lang="en-US" dirty="0"/>
          </a:p>
        </p:txBody>
      </p:sp>
    </p:spTree>
    <p:extLst>
      <p:ext uri="{BB962C8B-B14F-4D97-AF65-F5344CB8AC3E}">
        <p14:creationId xmlns:p14="http://schemas.microsoft.com/office/powerpoint/2010/main" val="360801763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r>
              <a:rPr lang="ar-IQ" dirty="0" smtClean="0"/>
              <a:t>الخلاصة </a:t>
            </a:r>
            <a:endParaRPr lang="en-US" dirty="0"/>
          </a:p>
        </p:txBody>
      </p:sp>
      <p:sp>
        <p:nvSpPr>
          <p:cNvPr id="3" name="عنصر نائب للمحتوى 2"/>
          <p:cNvSpPr>
            <a:spLocks noGrp="1"/>
          </p:cNvSpPr>
          <p:nvPr>
            <p:ph idx="1"/>
          </p:nvPr>
        </p:nvSpPr>
        <p:spPr>
          <a:xfrm>
            <a:off x="457200" y="1844824"/>
            <a:ext cx="8229600" cy="4281339"/>
          </a:xfrm>
        </p:spPr>
        <p:txBody>
          <a:bodyPr/>
          <a:lstStyle/>
          <a:p>
            <a:pPr algn="r" rtl="1"/>
            <a:r>
              <a:rPr lang="ar-IQ" dirty="0"/>
              <a:t>نخلص من كل ذلك إلى القول أن التركيب النظري يتطور من خلال رفع مستويات التركيز التطبيقي. ويشير </a:t>
            </a:r>
            <a:r>
              <a:rPr lang="ar-IQ" dirty="0" err="1"/>
              <a:t>ركلوث</a:t>
            </a:r>
            <a:r>
              <a:rPr lang="ar-IQ" dirty="0"/>
              <a:t> في إننا سنحتاج عقوداً في الزمن كي يتم الانتقال من التحليل </a:t>
            </a:r>
            <a:r>
              <a:rPr lang="ar-IQ" dirty="0" err="1"/>
              <a:t>المنظومي</a:t>
            </a:r>
            <a:r>
              <a:rPr lang="ar-IQ" dirty="0"/>
              <a:t> في التركيب النظري إلى الإطار العام </a:t>
            </a:r>
            <a:r>
              <a:rPr lang="ar-IQ" dirty="0" err="1"/>
              <a:t>المفاهيمي</a:t>
            </a:r>
            <a:r>
              <a:rPr lang="ar-IQ" dirty="0"/>
              <a:t> ثم إلى النظم النظرية. إن هذه الحقيقة تؤكد أنه </a:t>
            </a:r>
            <a:r>
              <a:rPr lang="ar-IQ" dirty="0" err="1"/>
              <a:t>لايوجد</a:t>
            </a:r>
            <a:r>
              <a:rPr lang="ar-IQ" dirty="0"/>
              <a:t> إلى الآن في أدبيات التصميم التعليمي نظم نظرية </a:t>
            </a:r>
            <a:r>
              <a:rPr lang="ar-IQ" dirty="0" err="1"/>
              <a:t>متكاملةتعتمد</a:t>
            </a:r>
            <a:r>
              <a:rPr lang="ar-IQ" dirty="0"/>
              <a:t> كأساس نظري متكامل لتكنولوجيا التعليم.</a:t>
            </a:r>
            <a:endParaRPr lang="en-US" dirty="0"/>
          </a:p>
        </p:txBody>
      </p:sp>
    </p:spTree>
    <p:extLst>
      <p:ext uri="{BB962C8B-B14F-4D97-AF65-F5344CB8AC3E}">
        <p14:creationId xmlns:p14="http://schemas.microsoft.com/office/powerpoint/2010/main" val="1072541699"/>
      </p:ext>
    </p:extLst>
  </p:cSld>
  <p:clrMapOvr>
    <a:masterClrMapping/>
  </p:clrMapOvr>
  <mc:AlternateContent xmlns:mc="http://schemas.openxmlformats.org/markup-compatibility/2006">
    <mc:Choice xmlns:p14="http://schemas.microsoft.com/office/powerpoint/2010/main" Requires="p14">
      <p:transition spd="slow" p14:dur="1600">
        <p14:gallery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الابعاد النظرية </a:t>
            </a:r>
            <a:r>
              <a:rPr lang="ar-IQ" dirty="0" err="1" smtClean="0"/>
              <a:t>الحاظرة</a:t>
            </a:r>
            <a:r>
              <a:rPr lang="ar-IQ" dirty="0" smtClean="0"/>
              <a:t> و المستقبلية في التصميم التعليمي </a:t>
            </a:r>
            <a:endParaRPr lang="en-US" dirty="0"/>
          </a:p>
        </p:txBody>
      </p:sp>
      <p:sp>
        <p:nvSpPr>
          <p:cNvPr id="3" name="عنصر نائب للمحتوى 2"/>
          <p:cNvSpPr>
            <a:spLocks noGrp="1"/>
          </p:cNvSpPr>
          <p:nvPr>
            <p:ph idx="1"/>
          </p:nvPr>
        </p:nvSpPr>
        <p:spPr/>
        <p:txBody>
          <a:bodyPr>
            <a:normAutofit fontScale="92500"/>
          </a:bodyPr>
          <a:lstStyle/>
          <a:p>
            <a:r>
              <a:rPr lang="ar-IQ" dirty="0"/>
              <a:t>كثيراً من افتراضات التصميم التعليمي ومسلاته قد تم تحديدها علمياً من قبل أفكار جديدة، وعلوم جديدة. وجاءت هذه التحديات بعد إخفاق بعض النظريات النفسية في حقل التطبيق </a:t>
            </a:r>
            <a:r>
              <a:rPr lang="ar-IQ" dirty="0" smtClean="0"/>
              <a:t>العملي.</a:t>
            </a:r>
          </a:p>
          <a:p>
            <a:r>
              <a:rPr lang="ar-IQ" dirty="0"/>
              <a:t>ولا. التوجه التأويلي (</a:t>
            </a:r>
            <a:r>
              <a:rPr lang="ar-IQ" dirty="0" err="1"/>
              <a:t>الهرمونيك</a:t>
            </a:r>
            <a:r>
              <a:rPr lang="ar-IQ" dirty="0"/>
              <a:t>) </a:t>
            </a:r>
            <a:r>
              <a:rPr lang="en-US" dirty="0"/>
              <a:t>The Hermeneutic Perspective</a:t>
            </a:r>
            <a:r>
              <a:rPr lang="ar-IQ" dirty="0"/>
              <a:t>تشير النظرية التأويلية (</a:t>
            </a:r>
            <a:r>
              <a:rPr lang="ar-IQ" dirty="0" err="1"/>
              <a:t>الهرمونيك</a:t>
            </a:r>
            <a:r>
              <a:rPr lang="ar-IQ" dirty="0"/>
              <a:t>) إلى أن التعلم هو فعل التفسير، فالمعرفة بالنسبة إلى هذه النظرية هو نشاط اجتماعي وفهم ذاتي يمكن فصله عن الثقافة أو الشروط الاجتماعية التي يمكن أن تتعارض مع بعضها البعض. وعندما قدمت مبادئ نظرية التأويل كعلاج لبعض الجوانب الخاصة في التصميم التعليمي فأنها استندت إلى مبررات أهمها:</a:t>
            </a:r>
            <a:endParaRPr lang="en-US" dirty="0"/>
          </a:p>
        </p:txBody>
      </p:sp>
    </p:spTree>
    <p:extLst>
      <p:ext uri="{BB962C8B-B14F-4D97-AF65-F5344CB8AC3E}">
        <p14:creationId xmlns:p14="http://schemas.microsoft.com/office/powerpoint/2010/main" val="385996599"/>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457200" y="476672"/>
            <a:ext cx="8229600" cy="5649491"/>
          </a:xfrm>
        </p:spPr>
        <p:txBody>
          <a:bodyPr>
            <a:normAutofit/>
          </a:bodyPr>
          <a:lstStyle/>
          <a:p>
            <a:pPr algn="r" rtl="1"/>
            <a:r>
              <a:rPr lang="ar-IQ" dirty="0"/>
              <a:t>1 - ملء فجوة الفهم </a:t>
            </a:r>
            <a:r>
              <a:rPr lang="en-US" dirty="0"/>
              <a:t>Understanding Gap : </a:t>
            </a:r>
            <a:r>
              <a:rPr lang="ar-IQ" dirty="0"/>
              <a:t>تشير العديد من المعطيات التطبيقية أن الفجوة في فهم المتعلم جعلاه في بعض التصاميم التعليمية يفسر المعاني الخاصة بدرس معين بشكل ذاتي. بينها تمنح النظرية التأويلية المتعلم الفرصة كي يملئ فجوة </a:t>
            </a:r>
            <a:r>
              <a:rPr lang="ar-IQ" dirty="0" err="1"/>
              <a:t>اللافهم</a:t>
            </a:r>
            <a:r>
              <a:rPr lang="ar-IQ" dirty="0"/>
              <a:t> التي يمر بها المتعلم أثناء الدرس بتناسق بين فهمه والواقع الموضوعي </a:t>
            </a:r>
            <a:r>
              <a:rPr lang="ar-IQ" dirty="0" err="1"/>
              <a:t>للادة</a:t>
            </a:r>
            <a:r>
              <a:rPr lang="ar-IQ" dirty="0"/>
              <a:t> المعلمة.2 - التحيز والاهتمام الذاتي </a:t>
            </a:r>
            <a:r>
              <a:rPr lang="en-US" dirty="0"/>
              <a:t>Bias and Self - interest : </a:t>
            </a:r>
            <a:r>
              <a:rPr lang="ar-IQ" dirty="0"/>
              <a:t>يتأثر المتعلمون بعوامل الميل والاهتمام بما يتعلموه من مواد، وعليه فإن التحيز الذاتي والاهتمام يرتبط بدافعية المتعلم ويوجه تركيزه الذهني نحو الجوانب المرتبطة بالأبعاد الانفعالية والوجدانية التي قد توجه عملية الانتباه والاكتساب وتؤثر على فاعلية المتعلم. وعليه فإنه يمكن للتصميم التعليمي أن يوجه اهتمام المتعلمين ويشذبه ويثير حماسهم بوسائل مختلفة نحو تعلم المادة التعليمية كجزء من البناء النموذجي للتصميم.</a:t>
            </a:r>
            <a:endParaRPr lang="en-US" dirty="0"/>
          </a:p>
        </p:txBody>
      </p:sp>
    </p:spTree>
    <p:extLst>
      <p:ext uri="{BB962C8B-B14F-4D97-AF65-F5344CB8AC3E}">
        <p14:creationId xmlns:p14="http://schemas.microsoft.com/office/powerpoint/2010/main" val="3482272006"/>
      </p:ext>
    </p:extLst>
  </p:cSld>
  <p:clrMapOvr>
    <a:masterClrMapping/>
  </p:clrMapOvr>
  <mc:AlternateContent xmlns:mc="http://schemas.openxmlformats.org/markup-compatibility/2006">
    <mc:Choice xmlns:p14="http://schemas.microsoft.com/office/powerpoint/2010/main" Requires="p14">
      <p:transition spd="slow" p14:dur="1600">
        <p14:prism dir="r" isInverted="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endParaRPr lang="en-US"/>
          </a:p>
        </p:txBody>
      </p:sp>
      <p:sp>
        <p:nvSpPr>
          <p:cNvPr id="3" name="عنصر نائب للمحتوى 2"/>
          <p:cNvSpPr>
            <a:spLocks noGrp="1"/>
          </p:cNvSpPr>
          <p:nvPr>
            <p:ph idx="1"/>
          </p:nvPr>
        </p:nvSpPr>
        <p:spPr>
          <a:xfrm>
            <a:off x="457200" y="476672"/>
            <a:ext cx="8229600" cy="5649491"/>
          </a:xfrm>
        </p:spPr>
        <p:txBody>
          <a:bodyPr>
            <a:normAutofit/>
          </a:bodyPr>
          <a:lstStyle/>
          <a:p>
            <a:pPr algn="r" rtl="1"/>
            <a:r>
              <a:rPr lang="ar-IQ" dirty="0"/>
              <a:t>3- الاختلاف والترابط المنهجي </a:t>
            </a:r>
            <a:r>
              <a:rPr lang="en-US" dirty="0" err="1"/>
              <a:t>Transtextuality</a:t>
            </a:r>
            <a:r>
              <a:rPr lang="en-US" dirty="0"/>
              <a:t> and Difference : </a:t>
            </a:r>
            <a:r>
              <a:rPr lang="ar-IQ" dirty="0"/>
              <a:t>من الضروري أحياناً أن نمنح الاعتبار إلى المعاني والتفسيرات خارج إطار المعاني المنهجية المقررة. وعليه فإن من المهم للمصمم التعليمي تشكيل بني معرفية من المبادئ والمفاهيم كي تشكل قواعد معرفية للمتعلم تبنى عليها مخططات تخصصية مختلفة</a:t>
            </a:r>
            <a:r>
              <a:rPr lang="ar-IQ" dirty="0" smtClean="0"/>
              <a:t>.</a:t>
            </a:r>
          </a:p>
          <a:p>
            <a:pPr algn="r" rtl="1"/>
            <a:r>
              <a:rPr lang="ar-IQ" dirty="0" smtClean="0"/>
              <a:t> </a:t>
            </a:r>
            <a:r>
              <a:rPr lang="ar-IQ" dirty="0"/>
              <a:t>4 - التجسير بين مختلف الفترات الزمنية </a:t>
            </a:r>
            <a:r>
              <a:rPr lang="en-US" dirty="0"/>
              <a:t>Mediation between historical Periods :</a:t>
            </a:r>
            <a:r>
              <a:rPr lang="ar-IQ" dirty="0"/>
              <a:t>من الضروري للمتعلم أن يجسر المسافة بين تعلم المقرر وتاريخ تصميمه. إذ يجب على المصمم التعليمي أن يأخذ بالاعتبار البعد التاريخي لما يصمم له من مناهج سيا </a:t>
            </a:r>
            <a:r>
              <a:rPr lang="ar-IQ" dirty="0" err="1"/>
              <a:t>فيالاختصاصات</a:t>
            </a:r>
            <a:r>
              <a:rPr lang="ar-IQ" dirty="0"/>
              <a:t> ذات الطابع الزمني المتغير </a:t>
            </a:r>
            <a:endParaRPr lang="en-US" dirty="0"/>
          </a:p>
        </p:txBody>
      </p:sp>
    </p:spTree>
    <p:extLst>
      <p:ext uri="{BB962C8B-B14F-4D97-AF65-F5344CB8AC3E}">
        <p14:creationId xmlns:p14="http://schemas.microsoft.com/office/powerpoint/2010/main" val="363911741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endParaRPr lang="en-US"/>
          </a:p>
        </p:txBody>
      </p:sp>
      <p:sp>
        <p:nvSpPr>
          <p:cNvPr id="3" name="عنصر نائب للمحتوى 2"/>
          <p:cNvSpPr>
            <a:spLocks noGrp="1"/>
          </p:cNvSpPr>
          <p:nvPr>
            <p:ph idx="1"/>
          </p:nvPr>
        </p:nvSpPr>
        <p:spPr>
          <a:xfrm>
            <a:off x="457200" y="476672"/>
            <a:ext cx="8229600" cy="5649491"/>
          </a:xfrm>
        </p:spPr>
        <p:txBody>
          <a:bodyPr>
            <a:normAutofit/>
          </a:bodyPr>
          <a:lstStyle/>
          <a:p>
            <a:pPr algn="r" rtl="1"/>
            <a:r>
              <a:rPr lang="ar-IQ" dirty="0"/>
              <a:t>ثانيا: النظرية الضبابية النسبية </a:t>
            </a:r>
            <a:r>
              <a:rPr lang="en-US" dirty="0"/>
              <a:t>Fuzzy Perspective</a:t>
            </a:r>
            <a:r>
              <a:rPr lang="ar-IQ" dirty="0"/>
              <a:t>سيما فيما يتعلق بتغيير سلوك المتعلم بسياق </a:t>
            </a:r>
            <a:r>
              <a:rPr lang="ar-IQ" dirty="0" err="1"/>
              <a:t>واحد.كان</a:t>
            </a:r>
            <a:r>
              <a:rPr lang="ar-IQ" dirty="0"/>
              <a:t> لهذا التوجه تأثيراً واضحاً على الجوانب التطبيقية للتصميم التعليمي، فالمصمم التعليمي قد يستخدم المنطق الضبابي (النسبي)؛ كي يحلل سلوك المتعلمين ويسجل أسلوب إدراكهم للجوانب التي تعلموها. وهنا ينبغي لبعض الجوانب الخاصة بأحاسيس المتعلم أن تحلل ويؤخذ بعين الاعتبار تأثيرها في سلوك المتعلم - الثقة بالنفس. إن هذا يفسر لماذا بعض المتعلمين يشكون من ضعف الثقة واهتزاز نفسي حول قابليتهم في اجتياز الامتحانات المدرسية بالشكل المطلوب. كي نمنحه حالة متواترة </a:t>
            </a:r>
            <a:r>
              <a:rPr lang="ar-IQ" dirty="0" err="1"/>
              <a:t>منإن</a:t>
            </a:r>
            <a:r>
              <a:rPr lang="ar-IQ" dirty="0"/>
              <a:t> الواقع الحياتي أو الواقع المدرسي يجب أن يقيم ليس فقط جوانب الصحيح والخطأ</a:t>
            </a:r>
            <a:endParaRPr lang="en-US" dirty="0"/>
          </a:p>
        </p:txBody>
      </p:sp>
    </p:spTree>
    <p:extLst>
      <p:ext uri="{BB962C8B-B14F-4D97-AF65-F5344CB8AC3E}">
        <p14:creationId xmlns:p14="http://schemas.microsoft.com/office/powerpoint/2010/main" val="708809686"/>
      </p:ext>
    </p:extLst>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457200" y="548680"/>
            <a:ext cx="8229600" cy="5577483"/>
          </a:xfrm>
        </p:spPr>
        <p:txBody>
          <a:bodyPr>
            <a:normAutofit/>
          </a:bodyPr>
          <a:lstStyle/>
          <a:p>
            <a:pPr algn="r" rtl="1"/>
            <a:r>
              <a:rPr lang="ar-IQ" dirty="0"/>
              <a:t>في سلوك المتعلمين أو مستواهم الأكاديمي، بل الجوانب المختلفة للسلوك والذي تصب في تغير سلوك المتعلمين العام. بمعنى آخر أن تقويم المتعلمين ينبغي أن لا يرتبط بصيغ أحادية جامدة بل ينبغي أن يتضمن معايير متعددة ترتبط حتما في الواقع التاريخي الحياتي للمتعلم </a:t>
            </a:r>
            <a:endParaRPr lang="ar-IQ" dirty="0" smtClean="0"/>
          </a:p>
          <a:p>
            <a:pPr algn="r" rtl="1"/>
            <a:r>
              <a:rPr lang="ar-IQ" dirty="0" smtClean="0"/>
              <a:t>ثالثا- </a:t>
            </a:r>
            <a:r>
              <a:rPr lang="ar-IQ" dirty="0"/>
              <a:t>توجهات النظرية </a:t>
            </a:r>
            <a:r>
              <a:rPr lang="ar-IQ" dirty="0" err="1"/>
              <a:t>الاختلاطية</a:t>
            </a:r>
            <a:r>
              <a:rPr lang="ar-IQ" dirty="0"/>
              <a:t> في التصميم التعليمي</a:t>
            </a:r>
            <a:r>
              <a:rPr lang="en-US" dirty="0" err="1"/>
              <a:t>Chaso</a:t>
            </a:r>
            <a:r>
              <a:rPr lang="en-US" dirty="0"/>
              <a:t> theory Perspective on Instructional Design</a:t>
            </a:r>
            <a:r>
              <a:rPr lang="ar-IQ" dirty="0"/>
              <a:t>يخطط لها مسبقاً، </a:t>
            </a:r>
            <a:endParaRPr lang="ar-IQ" dirty="0" smtClean="0"/>
          </a:p>
          <a:p>
            <a:pPr algn="r" rtl="1"/>
            <a:r>
              <a:rPr lang="ar-IQ" dirty="0" smtClean="0"/>
              <a:t>إلى </a:t>
            </a:r>
            <a:r>
              <a:rPr lang="ar-IQ" dirty="0"/>
              <a:t>أن التوجهات والمبادئ الرئيسية للنظرية </a:t>
            </a:r>
            <a:r>
              <a:rPr lang="ar-IQ" dirty="0" err="1"/>
              <a:t>الاختلاطية</a:t>
            </a:r>
            <a:r>
              <a:rPr lang="ar-IQ" dirty="0"/>
              <a:t> لا تمنحها اهتماماً حقيقياً مما أبعدها من أن يكون تأثيرها فعالاً على عملية التعلم. وقد تنشأ أثناء التدريس متغيرات عديدة لم يكن يحسب لها حساب أو ومع هذا فإن التعلم أخذ مجراه؛ وعليه فإن تداخل المتغيرات أمراً واقعياً لا يمكن أن نتخطاه عند عملية التعلم. والسؤال ماذا يمكن للمصمم التعليمي أن </a:t>
            </a:r>
            <a:r>
              <a:rPr lang="ar-IQ" dirty="0" err="1"/>
              <a:t>يعملضمن</a:t>
            </a:r>
            <a:r>
              <a:rPr lang="ar-IQ" dirty="0"/>
              <a:t> واقع بهذه الصورة؟</a:t>
            </a:r>
            <a:endParaRPr lang="en-US" dirty="0"/>
          </a:p>
        </p:txBody>
      </p:sp>
    </p:spTree>
    <p:extLst>
      <p:ext uri="{BB962C8B-B14F-4D97-AF65-F5344CB8AC3E}">
        <p14:creationId xmlns:p14="http://schemas.microsoft.com/office/powerpoint/2010/main" val="1837929176"/>
      </p:ext>
    </p:extLst>
  </p:cSld>
  <p:clrMapOvr>
    <a:masterClrMapping/>
  </p:clrMapOvr>
  <p:transition spd="slow">
    <p:wheel spokes="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457200" y="476672"/>
            <a:ext cx="8229600" cy="5649491"/>
          </a:xfrm>
        </p:spPr>
        <p:txBody>
          <a:bodyPr>
            <a:normAutofit/>
          </a:bodyPr>
          <a:lstStyle/>
          <a:p>
            <a:pPr algn="r" rtl="1"/>
            <a:r>
              <a:rPr lang="ar-IQ" dirty="0"/>
              <a:t>ينبغي على مصمم التعليم أن يبنى وعياً مركباً أثناء التخطيط والمعالجة والتقويم لأساليب التعلم. أن تطبيق هذه الأساليب زمنياً هو العامل الجوهري لنجاح عملية التعلم. كما يجب على نظريات التصميم التعليمي أن تمتلك أطراً نظرية واضحة، لان التعلم والتعليم لا يمكن التعامل معها بصورة عمل تطبيقي تنبئي عشوائي، فالتعليم هو ليس عملية معرفة صماء بل هو تغيير سلوكي شامل وتفصيلي. لذا ينبغي لنظريات التصميم التعليمي أن تركز أيضاً ليس فقط على نتائج التعلم بل على الموائمة بين ما هو متوقع وبين ما يحصل بشكل حقيقي في عالمنا </a:t>
            </a:r>
            <a:r>
              <a:rPr lang="ar-IQ" dirty="0" err="1"/>
              <a:t>المعقد.إذا</a:t>
            </a:r>
            <a:r>
              <a:rPr lang="ar-IQ" dirty="0"/>
              <a:t> فعلت النظرية ذلك ستكون أكثر واقعية واحتمالية وقوة. وسيضمن ذلك لنظرية التصميم التعليمي خاصية العملية ذلك لأنها ستأخذ بالاعتبار قابليات المتعلمين وتوجهاتهم مما يجعل مثل هذه النظريات تركز على فيض واسع من الشروط </a:t>
            </a:r>
            <a:r>
              <a:rPr lang="ar-IQ" dirty="0" err="1"/>
              <a:t>والاحتمالاتالتي</a:t>
            </a:r>
            <a:r>
              <a:rPr lang="ar-IQ" dirty="0"/>
              <a:t> توجه عملية التدريس والتعلم.</a:t>
            </a:r>
            <a:endParaRPr lang="en-US" dirty="0"/>
          </a:p>
        </p:txBody>
      </p:sp>
    </p:spTree>
    <p:extLst>
      <p:ext uri="{BB962C8B-B14F-4D97-AF65-F5344CB8AC3E}">
        <p14:creationId xmlns:p14="http://schemas.microsoft.com/office/powerpoint/2010/main" val="4150815901"/>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dirty="0" smtClean="0"/>
              <a:t>التصميم </a:t>
            </a:r>
            <a:r>
              <a:rPr lang="ar-IQ" dirty="0"/>
              <a:t>التعليمي الالكتروني</a:t>
            </a:r>
            <a:endParaRPr lang="en-US" dirty="0"/>
          </a:p>
        </p:txBody>
      </p:sp>
      <p:sp>
        <p:nvSpPr>
          <p:cNvPr id="3" name="عنصر نائب للمحتوى 2"/>
          <p:cNvSpPr>
            <a:spLocks noGrp="1"/>
          </p:cNvSpPr>
          <p:nvPr>
            <p:ph idx="1"/>
          </p:nvPr>
        </p:nvSpPr>
        <p:spPr>
          <a:xfrm>
            <a:off x="457200" y="1844824"/>
            <a:ext cx="8229600" cy="4281339"/>
          </a:xfrm>
        </p:spPr>
        <p:txBody>
          <a:bodyPr>
            <a:normAutofit/>
          </a:bodyPr>
          <a:lstStyle/>
          <a:p>
            <a:pPr algn="r" rtl="1"/>
            <a:r>
              <a:rPr lang="ar-IQ" dirty="0" smtClean="0"/>
              <a:t>:</a:t>
            </a:r>
            <a:r>
              <a:rPr lang="ar-IQ" dirty="0"/>
              <a:t>تعددت التعريفات التي تناولت مفهوم التصميم التعليمي الإلكتروني. فهناك من يراه بأنه مدخل منظومي لتصميم وإنتاج مواد تعليمية فعالة وتطـوير وتقييم وادارة العملية التعليمية بفاعلية ، وآخرون يشيرون إليه على أنه مجموعة من الخطوات والإجراءات المنهجية المنظمـة التـي يـتم خلالها تطبيق المعرفة العلمية في مجال التعلم الإنساني لتحديـد الشـروط والمواصـفات التعليميـة الكاملـة للمنظومـة التعليميـة داخـل التصـميم التعليمي الالكتروني بمـا تتضمنه مـن مـادة تعليميـة وصـور ومقاطع فيديو وصـور متحركة ، كما يشار إليه بأنه العملية التي تحدد كيف سيحدث </a:t>
            </a:r>
            <a:r>
              <a:rPr lang="ar-IQ" dirty="0" smtClean="0"/>
              <a:t>التعلم.</a:t>
            </a:r>
            <a:endParaRPr lang="en-US" dirty="0"/>
          </a:p>
        </p:txBody>
      </p:sp>
    </p:spTree>
    <p:extLst>
      <p:ext uri="{BB962C8B-B14F-4D97-AF65-F5344CB8AC3E}">
        <p14:creationId xmlns:p14="http://schemas.microsoft.com/office/powerpoint/2010/main" val="29933866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457200" y="476672"/>
            <a:ext cx="8229600" cy="5649491"/>
          </a:xfrm>
        </p:spPr>
        <p:txBody>
          <a:bodyPr>
            <a:normAutofit lnSpcReduction="10000"/>
          </a:bodyPr>
          <a:lstStyle/>
          <a:p>
            <a:pPr algn="r" rtl="1"/>
            <a:r>
              <a:rPr lang="ar-IQ" dirty="0"/>
              <a:t>وقـد أشـارت جميع التعريفات على أنه عمليـة تعنى بتحديد الشروط والخصائص والمواصفات التعليمية الكاملة لأحدث طرائق التعليم ، ومصادره ، وعملياته ، وذلك من خلال تطبيق مدخل النظم القائم على حل المشكلات والذي يضع في الاعتبار جميع العوامل المؤثرة في فعالية التعليم والتعلم . وتوجد كثير من النماذج التي تناولت التصميم التعليمـي الالكترونـي للمـواد والبـرامج التعليميـة ، ولكنهـا اختلفت تبعـاً لمستوياتها من حيث الشمول والعمق، أو لطبيعة الأهداف ونواتج التعلم المستهدفة ، أو لمستوى إتقان تعلمها، فمنها البسيط على مستوى الوحدات التعليمية أو الدروس، ومنها المركـب علـى مسـتوى المناهج الدراسية ، ولا يصلح اختيـار نـمـوذج واحـد لجميـع المراحل التعليمية والمواقف التدريسية ، ولكن يتم المفاضلة فيما بينها في ضوء طبيعة مدخلات النظـام ومـا يرجـو تحقيقـه من أهداف. وبدراسة النماذج المختلفة للتصميم التعليمي نجد أن هذه العملية تتم في ضوء مجموعة من المراحل والتي هي بمثابة خطوات إجرائية رئيسية ومحددة يقوم بها المصمم التعليمي الالكتروني ، وقد تتضمن مجموعة من العمليات الفرعية. وإن اختلفت نماذج التصميم التعليمي الالكتروني في شكلها، إلا أنها تتفق في جوهرها من حيث إتباعها خطـوات إجرائية محددة تتمثل في عمليات التحليل، والتصميم والإنتاج، والتطبيق والتقويم.</a:t>
            </a:r>
            <a:endParaRPr lang="en-US" dirty="0"/>
          </a:p>
        </p:txBody>
      </p:sp>
    </p:spTree>
    <p:extLst>
      <p:ext uri="{BB962C8B-B14F-4D97-AF65-F5344CB8AC3E}">
        <p14:creationId xmlns:p14="http://schemas.microsoft.com/office/powerpoint/2010/main" val="2422900269"/>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332656"/>
            <a:ext cx="7772400" cy="1470025"/>
          </a:xfrm>
        </p:spPr>
        <p:txBody>
          <a:bodyPr/>
          <a:lstStyle/>
          <a:p>
            <a:r>
              <a:rPr lang="ar-IQ" dirty="0" err="1"/>
              <a:t>تاثير</a:t>
            </a:r>
            <a:r>
              <a:rPr lang="ar-IQ" dirty="0"/>
              <a:t> التراكيب النظرية </a:t>
            </a:r>
            <a:endParaRPr lang="en-US" dirty="0"/>
          </a:p>
        </p:txBody>
      </p:sp>
      <p:sp>
        <p:nvSpPr>
          <p:cNvPr id="3" name="عنوان فرعي 2"/>
          <p:cNvSpPr>
            <a:spLocks noGrp="1"/>
          </p:cNvSpPr>
          <p:nvPr>
            <p:ph type="subTitle" idx="1"/>
          </p:nvPr>
        </p:nvSpPr>
        <p:spPr>
          <a:xfrm>
            <a:off x="755576" y="2060848"/>
            <a:ext cx="7016824" cy="4032448"/>
          </a:xfrm>
        </p:spPr>
        <p:txBody>
          <a:bodyPr>
            <a:normAutofit/>
          </a:bodyPr>
          <a:lstStyle/>
          <a:p>
            <a:pPr algn="r"/>
            <a:r>
              <a:rPr lang="ar-IQ" dirty="0"/>
              <a:t>اهتمت تكنولوجيا التعليم منذ بداية تاريخ استخدامها في أن تكون محركاً تعلياً، فارتبطت جذرياً بتاريخ البعد العملي للتدريس. وكلما </a:t>
            </a:r>
            <a:r>
              <a:rPr lang="ar-IQ" dirty="0" err="1"/>
              <a:t>نا</a:t>
            </a:r>
            <a:r>
              <a:rPr lang="ar-IQ" dirty="0"/>
              <a:t> مجال التصميم التعليمي </a:t>
            </a:r>
            <a:r>
              <a:rPr lang="en-US" dirty="0" smtClean="0"/>
              <a:t>ID </a:t>
            </a:r>
            <a:r>
              <a:rPr lang="ar-IQ" dirty="0" smtClean="0"/>
              <a:t>زاد </a:t>
            </a:r>
            <a:r>
              <a:rPr lang="ar-IQ" dirty="0"/>
              <a:t>التفكير في بناء نظرية أو نظريات تفسر حدوث العملية التعليمية؛ وعليه صار البحث جاداً عن نظرية خاصة بتكنولوجيا التعليم. على أن تكون هذه النظرية ليس تعبيراً عن اهتمام المنظر فحسب بل أن تكون نمط تخصصي لاتخاذ القرارات وحل المشكلات الخاصة بالتعليم</a:t>
            </a:r>
          </a:p>
          <a:p>
            <a:endParaRPr lang="en-US" dirty="0"/>
          </a:p>
        </p:txBody>
      </p:sp>
    </p:spTree>
    <p:extLst>
      <p:ext uri="{BB962C8B-B14F-4D97-AF65-F5344CB8AC3E}">
        <p14:creationId xmlns:p14="http://schemas.microsoft.com/office/powerpoint/2010/main" val="282403300"/>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1"/>
            <a:r>
              <a:rPr lang="ar-IQ" dirty="0"/>
              <a:t>معايير تقويم نظريات التصميم التعليمي</a:t>
            </a:r>
            <a:endParaRPr lang="en-US" dirty="0"/>
          </a:p>
        </p:txBody>
      </p:sp>
      <p:sp>
        <p:nvSpPr>
          <p:cNvPr id="3" name="عنصر نائب للمحتوى 2"/>
          <p:cNvSpPr>
            <a:spLocks noGrp="1"/>
          </p:cNvSpPr>
          <p:nvPr>
            <p:ph idx="1"/>
          </p:nvPr>
        </p:nvSpPr>
        <p:spPr/>
        <p:txBody>
          <a:bodyPr>
            <a:normAutofit lnSpcReduction="10000"/>
          </a:bodyPr>
          <a:lstStyle/>
          <a:p>
            <a:pPr algn="r" rtl="1"/>
            <a:r>
              <a:rPr lang="ar-IQ" dirty="0" smtClean="0"/>
              <a:t>أي </a:t>
            </a:r>
            <a:r>
              <a:rPr lang="ar-IQ" dirty="0"/>
              <a:t>نظرية عندما تعلن للتطبيق ينبغي تقويمها بناء على ما أشار إليه </a:t>
            </a:r>
            <a:r>
              <a:rPr lang="ar-IQ" dirty="0" err="1"/>
              <a:t>ريكلوث</a:t>
            </a:r>
            <a:r>
              <a:rPr lang="ar-IQ" dirty="0"/>
              <a:t> هناك توجهان مهران ينبغي أخذهما بنظر الاعتبار عند القيام بتقويم نظرية التصميم </a:t>
            </a:r>
            <a:r>
              <a:rPr lang="ar-IQ" dirty="0" err="1"/>
              <a:t>التعليمي،وهي</a:t>
            </a:r>
            <a:r>
              <a:rPr lang="ar-IQ" dirty="0"/>
              <a:t>:- الأول: هل ما يتم تقويمه هو نظرية للتصميم التعليمي؟- الثاني: ما درجة جودة هذه </a:t>
            </a:r>
            <a:r>
              <a:rPr lang="ar-IQ" dirty="0" err="1"/>
              <a:t>النظرية؟إن</a:t>
            </a:r>
            <a:r>
              <a:rPr lang="ar-IQ" dirty="0"/>
              <a:t> أول الشروط التي وضعها </a:t>
            </a:r>
            <a:r>
              <a:rPr lang="ar-IQ" dirty="0" err="1"/>
              <a:t>ريكلوث</a:t>
            </a:r>
            <a:r>
              <a:rPr lang="ar-IQ" dirty="0"/>
              <a:t> للحكم على صلاحية نظرية التصميم التعليمي والإجابة ما إذا كانت النظرية المطروحة </a:t>
            </a:r>
            <a:r>
              <a:rPr lang="ar-IQ" dirty="0" err="1"/>
              <a:t>يفرضياتها</a:t>
            </a:r>
            <a:r>
              <a:rPr lang="ar-IQ" dirty="0"/>
              <a:t> ومتغيراتها هي مهتمة بشكل خاص بالتعليم أم التعلم، فليس المهم أن أنتجت منظومة أو أنموذج لكن المهم أن </a:t>
            </a:r>
            <a:r>
              <a:rPr lang="ar-IQ" dirty="0" err="1"/>
              <a:t>تكوننظرية</a:t>
            </a:r>
            <a:r>
              <a:rPr lang="ar-IQ" dirty="0"/>
              <a:t> عامة للتعلم أم نظرية خاصة بالتعليم؟</a:t>
            </a:r>
            <a:endParaRPr lang="en-US" dirty="0"/>
          </a:p>
        </p:txBody>
      </p:sp>
    </p:spTree>
    <p:extLst>
      <p:ext uri="{BB962C8B-B14F-4D97-AF65-F5344CB8AC3E}">
        <p14:creationId xmlns:p14="http://schemas.microsoft.com/office/powerpoint/2010/main" val="3941799703"/>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92500" lnSpcReduction="10000"/>
          </a:bodyPr>
          <a:lstStyle/>
          <a:p>
            <a:pPr algn="r" rtl="1"/>
            <a:r>
              <a:rPr lang="ar-IQ" dirty="0"/>
              <a:t>عند تقويم نظريات التصميم التعليمي ينبغي أن يكون التركيز على توجهات </a:t>
            </a:r>
            <a:r>
              <a:rPr lang="ar-IQ" dirty="0" err="1"/>
              <a:t>ومقاهيم</a:t>
            </a:r>
            <a:r>
              <a:rPr lang="ar-IQ" dirty="0"/>
              <a:t> تتعلق بفعاليات تعليمية أكاديمية وليس أساليب عامة. هذا يعني أن إصدار الأحكام وتدقيق البيانات واتخاذ القرارات يرتبط بنشاطات تعليمية أكاديمية. هذا يعني أن تتوفر باستمرار طرق وتوجهات للتعامل بشكل خاص مع بيئة التعليم. فلكي </a:t>
            </a:r>
            <a:r>
              <a:rPr lang="ar-IQ" dirty="0" err="1"/>
              <a:t>تكونهناك</a:t>
            </a:r>
            <a:r>
              <a:rPr lang="ar-IQ" dirty="0"/>
              <a:t> نظرية للتصميم التعليمي ينبغي أن تتضمن ما </a:t>
            </a:r>
            <a:r>
              <a:rPr lang="ar-IQ" dirty="0" smtClean="0"/>
              <a:t>يأتي:</a:t>
            </a:r>
          </a:p>
          <a:p>
            <a:pPr algn="r" rtl="1"/>
            <a:r>
              <a:rPr lang="ar-IQ" dirty="0" smtClean="0"/>
              <a:t> 1- </a:t>
            </a:r>
            <a:r>
              <a:rPr lang="ar-IQ" dirty="0"/>
              <a:t>أنموذج أو أكثر </a:t>
            </a:r>
            <a:r>
              <a:rPr lang="ar-IQ" dirty="0" smtClean="0"/>
              <a:t>للتعليم.</a:t>
            </a:r>
          </a:p>
          <a:p>
            <a:pPr algn="r" rtl="1"/>
            <a:r>
              <a:rPr lang="ar-IQ" dirty="0"/>
              <a:t>2</a:t>
            </a:r>
            <a:r>
              <a:rPr lang="ar-IQ" dirty="0" smtClean="0"/>
              <a:t> </a:t>
            </a:r>
            <a:r>
              <a:rPr lang="ar-IQ" dirty="0"/>
              <a:t>- مجموعة من الشروط التي ينبغي لهذا الأنموذج أن يطبق</a:t>
            </a:r>
            <a:r>
              <a:rPr lang="ar-IQ" dirty="0" smtClean="0"/>
              <a:t>.</a:t>
            </a:r>
          </a:p>
          <a:p>
            <a:pPr algn="r" rtl="1"/>
            <a:r>
              <a:rPr lang="ar-IQ" dirty="0" smtClean="0"/>
              <a:t> </a:t>
            </a:r>
            <a:r>
              <a:rPr lang="ar-IQ" dirty="0"/>
              <a:t>3 - النتائج المتوقعة من الأنموذج تحت مجموعة معينة من </a:t>
            </a:r>
            <a:r>
              <a:rPr lang="ar-IQ" dirty="0" smtClean="0"/>
              <a:t>الشروط.</a:t>
            </a:r>
            <a:endParaRPr lang="en-US" dirty="0"/>
          </a:p>
        </p:txBody>
      </p:sp>
    </p:spTree>
    <p:extLst>
      <p:ext uri="{BB962C8B-B14F-4D97-AF65-F5344CB8AC3E}">
        <p14:creationId xmlns:p14="http://schemas.microsoft.com/office/powerpoint/2010/main" val="54856433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endParaRPr lang="en-US"/>
          </a:p>
        </p:txBody>
      </p:sp>
      <p:sp>
        <p:nvSpPr>
          <p:cNvPr id="3" name="عنصر نائب للمحتوى 2"/>
          <p:cNvSpPr>
            <a:spLocks noGrp="1"/>
          </p:cNvSpPr>
          <p:nvPr>
            <p:ph idx="1"/>
          </p:nvPr>
        </p:nvSpPr>
        <p:spPr>
          <a:xfrm>
            <a:off x="457200" y="476672"/>
            <a:ext cx="8229600" cy="5649491"/>
          </a:xfrm>
        </p:spPr>
        <p:txBody>
          <a:bodyPr>
            <a:normAutofit/>
          </a:bodyPr>
          <a:lstStyle/>
          <a:p>
            <a:pPr algn="r" rtl="1"/>
            <a:r>
              <a:rPr lang="ar-IQ" dirty="0"/>
              <a:t>ما درجة جودة نظرية التصميم التعليمي فيمكن قياسها على وفق المعايير الآتية</a:t>
            </a:r>
            <a:r>
              <a:rPr lang="ar-IQ" dirty="0" smtClean="0"/>
              <a:t>:</a:t>
            </a:r>
          </a:p>
          <a:p>
            <a:pPr algn="r" rtl="1"/>
            <a:r>
              <a:rPr lang="ar-IQ" dirty="0" smtClean="0"/>
              <a:t> </a:t>
            </a:r>
            <a:r>
              <a:rPr lang="ar-IQ" dirty="0"/>
              <a:t>أ- السلامة الداخلية (العلاقة بين المتغيرات) ينبغي أن لا تتقاطع مع نفسها</a:t>
            </a:r>
            <a:r>
              <a:rPr lang="ar-IQ" dirty="0" smtClean="0"/>
              <a:t>.</a:t>
            </a:r>
          </a:p>
          <a:p>
            <a:pPr algn="r" rtl="1"/>
            <a:r>
              <a:rPr lang="ar-IQ" dirty="0" smtClean="0"/>
              <a:t>ب-  </a:t>
            </a:r>
            <a:r>
              <a:rPr lang="ar-IQ" dirty="0"/>
              <a:t>ينبغي أن تكون النظرية بسيطة، مؤلفة من متغيرات محددة وواضحة</a:t>
            </a:r>
            <a:r>
              <a:rPr lang="ar-IQ" dirty="0" smtClean="0"/>
              <a:t>.</a:t>
            </a:r>
          </a:p>
          <a:p>
            <a:pPr algn="r" rtl="1"/>
            <a:r>
              <a:rPr lang="ar-IQ" dirty="0"/>
              <a:t>ج-أن تكون لها حدود واطر محددة واضحة، أي أن لا تكون ضبابية من الصعب </a:t>
            </a:r>
            <a:r>
              <a:rPr lang="ar-IQ" dirty="0" err="1"/>
              <a:t>تحديدقياساتها</a:t>
            </a:r>
            <a:r>
              <a:rPr lang="ar-IQ" dirty="0"/>
              <a:t>.</a:t>
            </a:r>
          </a:p>
          <a:p>
            <a:pPr algn="r" rtl="1"/>
            <a:r>
              <a:rPr lang="ar-IQ" dirty="0"/>
              <a:t>د- يجب أن لا تتقاطع مع بياناتها التطبيقية. الانسجام بيت التوجهات النظرية </a:t>
            </a:r>
            <a:r>
              <a:rPr lang="ar-IQ" dirty="0" err="1"/>
              <a:t>والنتائجالتطبيقية</a:t>
            </a:r>
            <a:r>
              <a:rPr lang="ar-IQ" dirty="0"/>
              <a:t>.</a:t>
            </a:r>
          </a:p>
          <a:p>
            <a:pPr algn="r" rtl="1"/>
            <a:endParaRPr lang="ar-IQ" dirty="0" smtClean="0"/>
          </a:p>
        </p:txBody>
      </p:sp>
    </p:spTree>
    <p:extLst>
      <p:ext uri="{BB962C8B-B14F-4D97-AF65-F5344CB8AC3E}">
        <p14:creationId xmlns:p14="http://schemas.microsoft.com/office/powerpoint/2010/main" val="685794648"/>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endParaRPr lang="en-US"/>
          </a:p>
        </p:txBody>
      </p:sp>
      <p:sp>
        <p:nvSpPr>
          <p:cNvPr id="3" name="عنصر نائب للمحتوى 2"/>
          <p:cNvSpPr>
            <a:spLocks noGrp="1"/>
          </p:cNvSpPr>
          <p:nvPr>
            <p:ph idx="1"/>
          </p:nvPr>
        </p:nvSpPr>
        <p:spPr>
          <a:xfrm>
            <a:off x="457200" y="332656"/>
            <a:ext cx="8229600" cy="5793507"/>
          </a:xfrm>
        </p:spPr>
        <p:txBody>
          <a:bodyPr>
            <a:normAutofit/>
          </a:bodyPr>
          <a:lstStyle/>
          <a:p>
            <a:pPr algn="r" rtl="1"/>
            <a:r>
              <a:rPr lang="ar-IQ" dirty="0" smtClean="0"/>
              <a:t>ه- أن </a:t>
            </a:r>
            <a:r>
              <a:rPr lang="ar-IQ" dirty="0"/>
              <a:t>تثبت درجة فائدتها، أي أن تكون عملية </a:t>
            </a:r>
            <a:r>
              <a:rPr lang="ar-IQ" dirty="0" smtClean="0"/>
              <a:t>ومفيدة.</a:t>
            </a:r>
          </a:p>
          <a:p>
            <a:pPr algn="r" rtl="1"/>
            <a:r>
              <a:rPr lang="ar-IQ" dirty="0" smtClean="0"/>
              <a:t> و-الشمولية </a:t>
            </a:r>
            <a:r>
              <a:rPr lang="ar-IQ" dirty="0"/>
              <a:t>أن تتضمن النظرية ومستويات قادرة على جميع المتغيرات الفاعلة </a:t>
            </a:r>
            <a:r>
              <a:rPr lang="ar-IQ" dirty="0" err="1"/>
              <a:t>فيالنظرية</a:t>
            </a:r>
            <a:r>
              <a:rPr lang="ar-IQ" dirty="0" smtClean="0"/>
              <a:t>.</a:t>
            </a:r>
          </a:p>
          <a:p>
            <a:pPr algn="r" rtl="1"/>
            <a:r>
              <a:rPr lang="ar-IQ" dirty="0" smtClean="0"/>
              <a:t>ز- </a:t>
            </a:r>
            <a:r>
              <a:rPr lang="ar-IQ" dirty="0"/>
              <a:t>تفاؤلية أي أن ينظر بتفاؤل وثقة إلى عملية التغيير</a:t>
            </a:r>
            <a:r>
              <a:rPr lang="ar-IQ" dirty="0" smtClean="0"/>
              <a:t>.</a:t>
            </a:r>
          </a:p>
          <a:p>
            <a:pPr algn="r" rtl="1"/>
            <a:r>
              <a:rPr lang="ar-IQ" dirty="0" smtClean="0"/>
              <a:t>ح- سعة </a:t>
            </a:r>
            <a:r>
              <a:rPr lang="ar-IQ" dirty="0"/>
              <a:t>عملية التطبيق – أي الدرجة التي تكون فيها عملية التفاؤل مترجمة </a:t>
            </a:r>
            <a:r>
              <a:rPr lang="ar-IQ" dirty="0" smtClean="0"/>
              <a:t>بشكل حقيقي </a:t>
            </a:r>
          </a:p>
          <a:p>
            <a:pPr algn="r" rtl="1"/>
            <a:r>
              <a:rPr lang="ar-IQ" dirty="0" smtClean="0"/>
              <a:t>تمنحنا </a:t>
            </a:r>
            <a:r>
              <a:rPr lang="ar-IQ" dirty="0"/>
              <a:t>النظرية الوصفية فكرة واضحة لماذا بعض النماذج والنظريات تأخذ </a:t>
            </a:r>
            <a:r>
              <a:rPr lang="ar-IQ" dirty="0" err="1"/>
              <a:t>طريقهانحو</a:t>
            </a:r>
            <a:r>
              <a:rPr lang="ar-IQ" dirty="0"/>
              <a:t> التطبيق والنجاح بينها أخرى تختفي.</a:t>
            </a:r>
            <a:endParaRPr lang="en-US" dirty="0"/>
          </a:p>
        </p:txBody>
      </p:sp>
    </p:spTree>
    <p:extLst>
      <p:ext uri="{BB962C8B-B14F-4D97-AF65-F5344CB8AC3E}">
        <p14:creationId xmlns:p14="http://schemas.microsoft.com/office/powerpoint/2010/main" val="20754953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dirty="0" smtClean="0"/>
              <a:t>اهمية </a:t>
            </a:r>
            <a:r>
              <a:rPr lang="ar-IQ" dirty="0"/>
              <a:t>علم التصميم </a:t>
            </a:r>
            <a:r>
              <a:rPr lang="ar-IQ" dirty="0" smtClean="0"/>
              <a:t>التعليمي</a:t>
            </a:r>
            <a:endParaRPr lang="en-US" dirty="0"/>
          </a:p>
        </p:txBody>
      </p:sp>
      <p:sp>
        <p:nvSpPr>
          <p:cNvPr id="3" name="عنصر نائب للمحتوى 2"/>
          <p:cNvSpPr>
            <a:spLocks noGrp="1"/>
          </p:cNvSpPr>
          <p:nvPr>
            <p:ph idx="1"/>
          </p:nvPr>
        </p:nvSpPr>
        <p:spPr/>
        <p:txBody>
          <a:bodyPr>
            <a:normAutofit fontScale="70000" lnSpcReduction="20000"/>
          </a:bodyPr>
          <a:lstStyle/>
          <a:p>
            <a:pPr algn="r" rtl="1"/>
            <a:r>
              <a:rPr lang="ar-IQ" dirty="0" smtClean="0"/>
              <a:t>يجني المعلم </a:t>
            </a:r>
            <a:r>
              <a:rPr lang="ar-IQ" dirty="0"/>
              <a:t>والمتعلم والمجتمع فوائد جمة من التصميم التعليمي، لما له من فوائد كبيرة تؤثر في سير العملية التعليمية وتحسنها، ومن هذه الأهمية ما أشار اليها </a:t>
            </a:r>
            <a:r>
              <a:rPr lang="ar-IQ" dirty="0" err="1"/>
              <a:t>بعضالباحثين</a:t>
            </a:r>
            <a:r>
              <a:rPr lang="ar-IQ" dirty="0"/>
              <a:t> ما </a:t>
            </a:r>
            <a:r>
              <a:rPr lang="ar-IQ" dirty="0" smtClean="0"/>
              <a:t>يأتي:</a:t>
            </a:r>
          </a:p>
          <a:p>
            <a:pPr algn="r" rtl="1"/>
            <a:r>
              <a:rPr lang="ar-IQ" dirty="0" smtClean="0"/>
              <a:t>1 </a:t>
            </a:r>
            <a:r>
              <a:rPr lang="ar-IQ" dirty="0"/>
              <a:t>) توجيه الانتباه للأهداف </a:t>
            </a:r>
            <a:r>
              <a:rPr lang="ar-IQ" dirty="0" smtClean="0"/>
              <a:t>التعليمية.واسات-6</a:t>
            </a:r>
          </a:p>
          <a:p>
            <a:pPr algn="r" rtl="1"/>
            <a:r>
              <a:rPr lang="ar-IQ" dirty="0" smtClean="0"/>
              <a:t>2 </a:t>
            </a:r>
            <a:r>
              <a:rPr lang="ar-IQ" dirty="0"/>
              <a:t>) يزيد من احتمالية فرص نجاح المعلم في تعليم المادة</a:t>
            </a:r>
            <a:r>
              <a:rPr lang="ar-IQ" dirty="0" smtClean="0"/>
              <a:t>.</a:t>
            </a:r>
          </a:p>
          <a:p>
            <a:pPr algn="r" rtl="1"/>
            <a:r>
              <a:rPr lang="ar-IQ" dirty="0" smtClean="0"/>
              <a:t>3 </a:t>
            </a:r>
            <a:r>
              <a:rPr lang="ar-IQ" dirty="0"/>
              <a:t>) يعمل على توفير الوقت </a:t>
            </a:r>
            <a:r>
              <a:rPr lang="ar-IQ" dirty="0" err="1" smtClean="0"/>
              <a:t>والجهد.أو</a:t>
            </a:r>
            <a:endParaRPr lang="ar-IQ" dirty="0" smtClean="0"/>
          </a:p>
          <a:p>
            <a:pPr algn="r" rtl="1"/>
            <a:r>
              <a:rPr lang="ar-IQ" dirty="0" smtClean="0"/>
              <a:t>4 </a:t>
            </a:r>
            <a:r>
              <a:rPr lang="ar-IQ" dirty="0"/>
              <a:t>) يعمـل علـى تسهيل الاتصالات والتفاعـل والتنسيق بين </a:t>
            </a:r>
            <a:r>
              <a:rPr lang="ar-IQ" dirty="0" err="1"/>
              <a:t>الأعضـاءالمشتركين</a:t>
            </a:r>
            <a:r>
              <a:rPr lang="ar-IQ" dirty="0"/>
              <a:t> في تصميم العملية التعليمية </a:t>
            </a:r>
            <a:r>
              <a:rPr lang="ar-IQ" dirty="0" smtClean="0"/>
              <a:t>وتطبيقها.</a:t>
            </a:r>
          </a:p>
          <a:p>
            <a:pPr algn="r" rtl="1"/>
            <a:r>
              <a:rPr lang="ar-IQ" dirty="0" smtClean="0"/>
              <a:t> 5 </a:t>
            </a:r>
            <a:r>
              <a:rPr lang="ar-IQ" dirty="0"/>
              <a:t>) يقلل من التوتر الذي قد ينشأ بين المعلمين من جراء التخبط في اتباع الطرائق التعليمية العشوائية</a:t>
            </a:r>
            <a:r>
              <a:rPr lang="ar-IQ" dirty="0" smtClean="0"/>
              <a:t>.</a:t>
            </a:r>
          </a:p>
          <a:p>
            <a:pPr algn="r" rtl="1"/>
            <a:r>
              <a:rPr lang="ar-IQ" dirty="0" smtClean="0"/>
              <a:t>وبما </a:t>
            </a:r>
            <a:r>
              <a:rPr lang="ar-IQ" dirty="0"/>
              <a:t>ان التصميم التعليمـي يهـدف الـى تـوفير بيئـة للمعلم والمتعلم مبنية على اسس تكنولوجية عالية تسمح للمعلم بأداء مهمته بنحـو نـاجح، وتكسب المتعلم كفايات مهنية عاليـة. ويوضـح التصـميم التعليمـي لمصممي المناهج التعليميـة منـاطق الخلـل فـي</a:t>
            </a:r>
            <a:endParaRPr lang="en-US" dirty="0"/>
          </a:p>
        </p:txBody>
      </p:sp>
    </p:spTree>
    <p:extLst>
      <p:ext uri="{BB962C8B-B14F-4D97-AF65-F5344CB8AC3E}">
        <p14:creationId xmlns:p14="http://schemas.microsoft.com/office/powerpoint/2010/main" val="1010712708"/>
      </p:ext>
    </p:extLst>
  </p:cSld>
  <p:clrMapOvr>
    <a:masterClrMapping/>
  </p:clrMapOvr>
  <p:transition spd="slow">
    <p:wheel spokes="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77500" lnSpcReduction="20000"/>
          </a:bodyPr>
          <a:lstStyle/>
          <a:p>
            <a:pPr algn="r" rtl="1"/>
            <a:r>
              <a:rPr lang="ar-IQ" dirty="0"/>
              <a:t>المناهج، وذلك لإعادة صياغتها على وفق تصاميم تعليمية أكثر كفاءة، وهذا يؤكد دور التصميم التعليمي في هندسة البيئة </a:t>
            </a:r>
            <a:r>
              <a:rPr lang="ar-IQ" dirty="0" err="1"/>
              <a:t>التعليمية.في</a:t>
            </a:r>
            <a:r>
              <a:rPr lang="ar-IQ" dirty="0"/>
              <a:t> حين يرى البعض الآخر، أن هدف التصميم التعليمي هو صياغة الأهداف العامة والسلوكية وتحديد الاستراتيجيات وتطوير المواد التعليمية، التي يؤدي التفاعل معها إلى تحقيق الأهداف، لذا فان أهمية التصميم التعليمي تكمن في الآتي </a:t>
            </a:r>
            <a:r>
              <a:rPr lang="ar-IQ" dirty="0" smtClean="0"/>
              <a:t>:</a:t>
            </a:r>
          </a:p>
          <a:p>
            <a:pPr algn="r" rtl="1"/>
            <a:r>
              <a:rPr lang="ar-IQ" dirty="0"/>
              <a:t>1</a:t>
            </a:r>
            <a:r>
              <a:rPr lang="ar-IQ" dirty="0" smtClean="0"/>
              <a:t> </a:t>
            </a:r>
            <a:r>
              <a:rPr lang="ar-IQ" dirty="0"/>
              <a:t>- يساعد المتعلم على التعلم </a:t>
            </a:r>
            <a:r>
              <a:rPr lang="ar-IQ" dirty="0" smtClean="0"/>
              <a:t>الجيد</a:t>
            </a:r>
          </a:p>
          <a:p>
            <a:pPr algn="r" rtl="1"/>
            <a:r>
              <a:rPr lang="ar-IQ" dirty="0" smtClean="0"/>
              <a:t>2 </a:t>
            </a:r>
            <a:r>
              <a:rPr lang="ar-IQ" dirty="0"/>
              <a:t>- يساعد المتعلم على تعلم المعلومات والافكـار والمهارات الاكاديمية </a:t>
            </a:r>
            <a:r>
              <a:rPr lang="ar-IQ" dirty="0" err="1"/>
              <a:t>والاجتماعيةوالابداعية</a:t>
            </a:r>
            <a:r>
              <a:rPr lang="ar-IQ" dirty="0"/>
              <a:t> على وفق اطر </a:t>
            </a:r>
            <a:r>
              <a:rPr lang="ar-IQ" dirty="0" smtClean="0"/>
              <a:t>متكاملة</a:t>
            </a:r>
          </a:p>
          <a:p>
            <a:pPr algn="r" rtl="1"/>
            <a:r>
              <a:rPr lang="ar-IQ" dirty="0" smtClean="0"/>
              <a:t>3 </a:t>
            </a:r>
            <a:r>
              <a:rPr lang="ar-IQ" dirty="0"/>
              <a:t>- يساعد المعلم على تهيئة البيئة التعليمية المناسبة لأهداف تدريسه </a:t>
            </a:r>
            <a:r>
              <a:rPr lang="ar-IQ" dirty="0" smtClean="0"/>
              <a:t>.</a:t>
            </a:r>
          </a:p>
          <a:p>
            <a:pPr algn="r" rtl="1"/>
            <a:r>
              <a:rPr lang="ar-IQ" dirty="0" smtClean="0"/>
              <a:t> 4 </a:t>
            </a:r>
            <a:r>
              <a:rPr lang="ar-IQ" dirty="0"/>
              <a:t>ـ يساعد المعلم على تصميم خبرات تعلم </a:t>
            </a:r>
            <a:r>
              <a:rPr lang="ar-IQ" dirty="0" smtClean="0"/>
              <a:t>فاعلة</a:t>
            </a:r>
          </a:p>
          <a:p>
            <a:pPr algn="r" rtl="1"/>
            <a:r>
              <a:rPr lang="ar-IQ" dirty="0" smtClean="0"/>
              <a:t>5 </a:t>
            </a:r>
            <a:r>
              <a:rPr lang="ar-IQ" dirty="0"/>
              <a:t>- يساعد المعلم على وضع الخطط وتصميم الدروس وانتقاء استراتيجيات </a:t>
            </a:r>
            <a:r>
              <a:rPr lang="ar-IQ" dirty="0" err="1"/>
              <a:t>وطرائقواساليب</a:t>
            </a:r>
            <a:r>
              <a:rPr lang="ar-IQ" dirty="0"/>
              <a:t> التدريس في ظل رؤية </a:t>
            </a:r>
            <a:r>
              <a:rPr lang="ar-IQ" dirty="0" smtClean="0"/>
              <a:t>متكاملة</a:t>
            </a:r>
          </a:p>
          <a:p>
            <a:pPr algn="r" rtl="1"/>
            <a:r>
              <a:rPr lang="ar-IQ" dirty="0" smtClean="0"/>
              <a:t>6 </a:t>
            </a:r>
            <a:r>
              <a:rPr lang="ar-IQ" dirty="0"/>
              <a:t>- يسهم في تطوير المناهج الدراسية باعتبارها ادلة عمل</a:t>
            </a:r>
            <a:endParaRPr lang="en-US" dirty="0"/>
          </a:p>
        </p:txBody>
      </p:sp>
    </p:spTree>
    <p:extLst>
      <p:ext uri="{BB962C8B-B14F-4D97-AF65-F5344CB8AC3E}">
        <p14:creationId xmlns:p14="http://schemas.microsoft.com/office/powerpoint/2010/main" val="339411145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dirty="0"/>
              <a:t>اهداف التصميم التعليمي :</a:t>
            </a:r>
            <a:endParaRPr lang="en-US" dirty="0"/>
          </a:p>
        </p:txBody>
      </p:sp>
      <p:sp>
        <p:nvSpPr>
          <p:cNvPr id="3" name="عنصر نائب للمحتوى 2"/>
          <p:cNvSpPr>
            <a:spLocks noGrp="1"/>
          </p:cNvSpPr>
          <p:nvPr>
            <p:ph idx="1"/>
          </p:nvPr>
        </p:nvSpPr>
        <p:spPr/>
        <p:txBody>
          <a:bodyPr>
            <a:normAutofit fontScale="92500" lnSpcReduction="10000"/>
          </a:bodyPr>
          <a:lstStyle/>
          <a:p>
            <a:pPr algn="r" rtl="1"/>
            <a:r>
              <a:rPr lang="ar-IQ" dirty="0" smtClean="0"/>
              <a:t>تتلخص </a:t>
            </a:r>
            <a:r>
              <a:rPr lang="ar-IQ" dirty="0"/>
              <a:t>اهداف التصميم التعليمي بالاتي </a:t>
            </a:r>
            <a:r>
              <a:rPr lang="ar-IQ" dirty="0" smtClean="0"/>
              <a:t>:</a:t>
            </a:r>
          </a:p>
          <a:p>
            <a:pPr algn="r" rtl="1"/>
            <a:r>
              <a:rPr lang="ar-IQ" dirty="0" smtClean="0"/>
              <a:t>1 </a:t>
            </a:r>
            <a:r>
              <a:rPr lang="ar-IQ" dirty="0"/>
              <a:t>- صياغة الأهداف العامة </a:t>
            </a:r>
            <a:r>
              <a:rPr lang="ar-IQ" dirty="0" smtClean="0"/>
              <a:t>والسلوكية</a:t>
            </a:r>
          </a:p>
          <a:p>
            <a:pPr algn="r" rtl="1"/>
            <a:r>
              <a:rPr lang="ar-IQ" dirty="0" smtClean="0"/>
              <a:t>2 </a:t>
            </a:r>
            <a:r>
              <a:rPr lang="ar-IQ" dirty="0"/>
              <a:t>- تحديد الاستراتيجيات وتطوير مواد التعليم التـي يـؤدي التفاعل معها الى </a:t>
            </a:r>
            <a:r>
              <a:rPr lang="ar-IQ" dirty="0" err="1"/>
              <a:t>تحقيقالاهداف</a:t>
            </a:r>
            <a:r>
              <a:rPr lang="ar-IQ" dirty="0"/>
              <a:t> المنشودة </a:t>
            </a:r>
            <a:r>
              <a:rPr lang="ar-IQ" dirty="0" smtClean="0"/>
              <a:t>.</a:t>
            </a:r>
          </a:p>
          <a:p>
            <a:pPr algn="r" rtl="1"/>
            <a:r>
              <a:rPr lang="ar-IQ" dirty="0" smtClean="0"/>
              <a:t>3 </a:t>
            </a:r>
            <a:r>
              <a:rPr lang="ar-IQ" dirty="0"/>
              <a:t>- توثيق العلاقة بين المبادئ النظرية وكيفية تطبيقها في المواقف </a:t>
            </a:r>
            <a:r>
              <a:rPr lang="ar-IQ" dirty="0" smtClean="0"/>
              <a:t>التعليمية</a:t>
            </a:r>
          </a:p>
          <a:p>
            <a:pPr algn="r" rtl="1"/>
            <a:r>
              <a:rPr lang="ar-IQ" dirty="0" smtClean="0"/>
              <a:t>4 </a:t>
            </a:r>
            <a:r>
              <a:rPr lang="ar-IQ" dirty="0"/>
              <a:t>. الاستخدام الامثل للوسائل والاجهزة </a:t>
            </a:r>
            <a:r>
              <a:rPr lang="ar-IQ" dirty="0" smtClean="0"/>
              <a:t>التعليمية</a:t>
            </a:r>
          </a:p>
          <a:p>
            <a:pPr algn="r" rtl="1"/>
            <a:r>
              <a:rPr lang="ar-IQ" dirty="0" smtClean="0"/>
              <a:t>5 </a:t>
            </a:r>
            <a:r>
              <a:rPr lang="ar-IQ" dirty="0"/>
              <a:t>- اعتماد الجهد الذاتي للمتعلم في عملية </a:t>
            </a:r>
            <a:r>
              <a:rPr lang="ar-IQ" dirty="0" smtClean="0"/>
              <a:t>التعلم</a:t>
            </a:r>
          </a:p>
          <a:p>
            <a:pPr algn="r" rtl="1"/>
            <a:r>
              <a:rPr lang="ar-IQ" dirty="0" smtClean="0"/>
              <a:t>6 </a:t>
            </a:r>
            <a:r>
              <a:rPr lang="ar-IQ" dirty="0"/>
              <a:t>- تطبيق فكر واساسيات منحى النظم الذي يتناول المدخلات التعليمية </a:t>
            </a:r>
            <a:r>
              <a:rPr lang="ar-IQ" dirty="0" err="1"/>
              <a:t>والتفاعلاتالمتبادلة</a:t>
            </a:r>
            <a:r>
              <a:rPr lang="ar-IQ" dirty="0"/>
              <a:t> بينها وبين البيئة التعليمية</a:t>
            </a:r>
            <a:endParaRPr lang="en-US" dirty="0"/>
          </a:p>
        </p:txBody>
      </p:sp>
    </p:spTree>
    <p:extLst>
      <p:ext uri="{BB962C8B-B14F-4D97-AF65-F5344CB8AC3E}">
        <p14:creationId xmlns:p14="http://schemas.microsoft.com/office/powerpoint/2010/main" val="29866773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pPr algn="r" rtl="1"/>
            <a:r>
              <a:rPr lang="ar-IQ" dirty="0"/>
              <a:t>7 - توفير البيئة التعليمية الملائمة للمتعلمين التي تزيد من دافعيتهم نحـو المشاركة </a:t>
            </a:r>
            <a:r>
              <a:rPr lang="ar-IQ" dirty="0" err="1"/>
              <a:t>فيعملية</a:t>
            </a:r>
            <a:r>
              <a:rPr lang="ar-IQ" dirty="0"/>
              <a:t> التعلم </a:t>
            </a:r>
            <a:r>
              <a:rPr lang="ar-IQ" dirty="0" smtClean="0"/>
              <a:t>.</a:t>
            </a:r>
          </a:p>
          <a:p>
            <a:pPr algn="r" rtl="1"/>
            <a:r>
              <a:rPr lang="ar-IQ" dirty="0" smtClean="0"/>
              <a:t>8 </a:t>
            </a:r>
            <a:r>
              <a:rPr lang="ar-IQ" dirty="0"/>
              <a:t>- تحديد نوع المخرجات وقياس مدى فعاليتها وتحقيقها </a:t>
            </a:r>
            <a:r>
              <a:rPr lang="ar-IQ" dirty="0" smtClean="0"/>
              <a:t>للأهداف</a:t>
            </a:r>
          </a:p>
          <a:p>
            <a:pPr algn="r" rtl="1"/>
            <a:r>
              <a:rPr lang="ar-IQ" dirty="0" smtClean="0"/>
              <a:t> </a:t>
            </a:r>
            <a:r>
              <a:rPr lang="ar-IQ" dirty="0"/>
              <a:t>9 - استخدام اساليب التغذية الراجعة ، والتحسين المستمر لنوعية نشاط التعليم والتعلم </a:t>
            </a:r>
            <a:r>
              <a:rPr lang="ar-IQ" dirty="0" smtClean="0"/>
              <a:t>.</a:t>
            </a:r>
          </a:p>
          <a:p>
            <a:pPr algn="r" rtl="1"/>
            <a:r>
              <a:rPr lang="ar-IQ" dirty="0" smtClean="0"/>
              <a:t> 10 </a:t>
            </a:r>
            <a:r>
              <a:rPr lang="ar-IQ" dirty="0"/>
              <a:t>- توفير شروط التعلم ومواصفات التعليم المناسبة لتحقيق الاهداف التعليمية بفعالية وكفاءة ، و تشتق هذه الشروط والمواصفات من نظريات التعليم والتعلم</a:t>
            </a:r>
            <a:endParaRPr lang="en-US" dirty="0"/>
          </a:p>
        </p:txBody>
      </p:sp>
    </p:spTree>
    <p:extLst>
      <p:ext uri="{BB962C8B-B14F-4D97-AF65-F5344CB8AC3E}">
        <p14:creationId xmlns:p14="http://schemas.microsoft.com/office/powerpoint/2010/main" val="33559369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r>
              <a:rPr lang="ar-IQ" dirty="0" smtClean="0"/>
              <a:t>ما الذي </a:t>
            </a:r>
            <a:r>
              <a:rPr lang="ar-IQ" dirty="0" err="1" smtClean="0"/>
              <a:t>يعملة</a:t>
            </a:r>
            <a:r>
              <a:rPr lang="ar-IQ" dirty="0" smtClean="0"/>
              <a:t> المصمم </a:t>
            </a:r>
            <a:endParaRPr lang="en-US" dirty="0"/>
          </a:p>
        </p:txBody>
      </p:sp>
      <p:sp>
        <p:nvSpPr>
          <p:cNvPr id="3" name="عنصر نائب للمحتوى 2"/>
          <p:cNvSpPr>
            <a:spLocks noGrp="1"/>
          </p:cNvSpPr>
          <p:nvPr>
            <p:ph idx="1"/>
          </p:nvPr>
        </p:nvSpPr>
        <p:spPr>
          <a:xfrm>
            <a:off x="457200" y="1484784"/>
            <a:ext cx="8229600" cy="4641379"/>
          </a:xfrm>
        </p:spPr>
        <p:txBody>
          <a:bodyPr/>
          <a:lstStyle/>
          <a:p>
            <a:pPr algn="r" rtl="1"/>
            <a:r>
              <a:rPr lang="ar-IQ" dirty="0" smtClean="0"/>
              <a:t>الفعاليات الرئيسة للمصمم بالشكل الاتي</a:t>
            </a:r>
          </a:p>
          <a:p>
            <a:pPr algn="r" rtl="1"/>
            <a:r>
              <a:rPr lang="ar-IQ" dirty="0" smtClean="0"/>
              <a:t>1-تحديد مخرجات التعلم و الاداء الملاحظ – الذي يمكن </a:t>
            </a:r>
            <a:r>
              <a:rPr lang="ar-IQ" dirty="0" err="1" smtClean="0"/>
              <a:t>ملاحظتة</a:t>
            </a:r>
            <a:r>
              <a:rPr lang="ar-IQ" dirty="0" smtClean="0"/>
              <a:t> .</a:t>
            </a:r>
          </a:p>
          <a:p>
            <a:pPr algn="r" rtl="1"/>
            <a:r>
              <a:rPr lang="ar-IQ" dirty="0" smtClean="0"/>
              <a:t>2-تحديد خصائص الطلبة المتعلمين الذين يخضعون الى المعالجات التصميمية .</a:t>
            </a:r>
          </a:p>
          <a:p>
            <a:pPr algn="r" rtl="1"/>
            <a:r>
              <a:rPr lang="ar-IQ" dirty="0" smtClean="0"/>
              <a:t>3- ان </a:t>
            </a:r>
            <a:r>
              <a:rPr lang="ar-IQ" dirty="0" err="1" smtClean="0"/>
              <a:t>ياخذ</a:t>
            </a:r>
            <a:r>
              <a:rPr lang="ar-IQ" dirty="0" smtClean="0"/>
              <a:t> بنظر الاعتبار ما ورد في الفقرة الاولى و الثانية و يختار و يرتب المواقف التي تحمل المثيرات و التي تعرض على المتعلمين .</a:t>
            </a:r>
          </a:p>
          <a:p>
            <a:pPr algn="r" rtl="1"/>
            <a:endParaRPr lang="en-US" dirty="0"/>
          </a:p>
        </p:txBody>
      </p:sp>
    </p:spTree>
    <p:extLst>
      <p:ext uri="{BB962C8B-B14F-4D97-AF65-F5344CB8AC3E}">
        <p14:creationId xmlns:p14="http://schemas.microsoft.com/office/powerpoint/2010/main" val="611032555"/>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457200" y="1916832"/>
            <a:ext cx="8229600" cy="4209331"/>
          </a:xfrm>
        </p:spPr>
        <p:txBody>
          <a:bodyPr>
            <a:normAutofit/>
          </a:bodyPr>
          <a:lstStyle/>
          <a:p>
            <a:pPr algn="r" rtl="1"/>
            <a:r>
              <a:rPr lang="ar-IQ" dirty="0" smtClean="0"/>
              <a:t>4-ان يخضض الوسائل المرجحة لهذه العرض اي الانظمة الناقلة .</a:t>
            </a:r>
          </a:p>
          <a:p>
            <a:pPr algn="r" rtl="1"/>
            <a:r>
              <a:rPr lang="ar-IQ" dirty="0" smtClean="0"/>
              <a:t>5- تحديد الشروط التي يجب ان تلاحظ في </a:t>
            </a:r>
            <a:r>
              <a:rPr lang="ar-IQ" dirty="0" err="1" smtClean="0"/>
              <a:t>ضؤها</a:t>
            </a:r>
            <a:r>
              <a:rPr lang="ar-IQ" dirty="0" smtClean="0"/>
              <a:t> استجابة المتعلمين هذه الاستجابة التي تمثل السلوك الخاص المطلوب .</a:t>
            </a:r>
          </a:p>
          <a:p>
            <a:pPr algn="r" rtl="1"/>
            <a:r>
              <a:rPr lang="ar-IQ" dirty="0" smtClean="0"/>
              <a:t>6- تخصيص و تحديد المعايير </a:t>
            </a:r>
            <a:r>
              <a:rPr lang="ar-IQ" dirty="0" err="1" smtClean="0"/>
              <a:t>المطلوبه</a:t>
            </a:r>
            <a:r>
              <a:rPr lang="ar-IQ" dirty="0" smtClean="0"/>
              <a:t>  </a:t>
            </a:r>
            <a:r>
              <a:rPr lang="ar-IQ" dirty="0" err="1" smtClean="0"/>
              <a:t>للاداء</a:t>
            </a:r>
            <a:r>
              <a:rPr lang="ar-IQ" dirty="0" smtClean="0"/>
              <a:t> نوعا و كما .</a:t>
            </a:r>
          </a:p>
          <a:p>
            <a:pPr algn="r" rtl="1"/>
            <a:r>
              <a:rPr lang="ar-IQ" dirty="0" smtClean="0"/>
              <a:t>7- الاخذ بنظر الاعتبار ما ورد (1-5-6) و اختيار العروض المفضلة في تقييم الطالب على اظهار السلوك المطلوب (الاداء الثاني ).</a:t>
            </a:r>
          </a:p>
          <a:p>
            <a:pPr algn="r" rtl="1"/>
            <a:r>
              <a:rPr lang="ar-IQ" dirty="0" smtClean="0"/>
              <a:t>8- تحديد و تخصيص الاليات التي تزود بها عند مراقبة تفاعل المتعلم مع العروض</a:t>
            </a:r>
          </a:p>
          <a:p>
            <a:pPr algn="r" rtl="1"/>
            <a:r>
              <a:rPr lang="ar-IQ" dirty="0"/>
              <a:t>9-اجراء التعديلات اللازمة في العروض </a:t>
            </a:r>
            <a:r>
              <a:rPr lang="ar-IQ" dirty="0" smtClean="0"/>
              <a:t>حينما </a:t>
            </a:r>
            <a:r>
              <a:rPr lang="ar-IQ" dirty="0"/>
              <a:t>لا يقدم المتعلمين  الاستجابات </a:t>
            </a:r>
            <a:r>
              <a:rPr lang="ar-IQ" dirty="0" smtClean="0"/>
              <a:t>المطلوبة.</a:t>
            </a:r>
            <a:endParaRPr lang="ar-IQ" dirty="0"/>
          </a:p>
          <a:p>
            <a:pPr algn="r" rtl="1"/>
            <a:endParaRPr lang="ar-IQ" dirty="0" smtClean="0"/>
          </a:p>
          <a:p>
            <a:pPr algn="r" rtl="1"/>
            <a:endParaRPr lang="ar-IQ" dirty="0" smtClean="0"/>
          </a:p>
        </p:txBody>
      </p:sp>
    </p:spTree>
    <p:extLst>
      <p:ext uri="{BB962C8B-B14F-4D97-AF65-F5344CB8AC3E}">
        <p14:creationId xmlns:p14="http://schemas.microsoft.com/office/powerpoint/2010/main" val="5892014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457200" y="908720"/>
            <a:ext cx="8229600" cy="5217443"/>
          </a:xfrm>
        </p:spPr>
        <p:txBody>
          <a:bodyPr/>
          <a:lstStyle/>
          <a:p>
            <a:pPr algn="r" rtl="1"/>
            <a:r>
              <a:rPr lang="ar-IQ" dirty="0"/>
              <a:t>إن النظريات التي أثبتت جدواها، وصارت تخدم الصالح العام أصبحت تمثل بناء جدول الأعمال </a:t>
            </a:r>
            <a:r>
              <a:rPr lang="en-US" dirty="0" err="1"/>
              <a:t>Agienda</a:t>
            </a:r>
            <a:r>
              <a:rPr lang="en-US" dirty="0"/>
              <a:t> Building </a:t>
            </a:r>
            <a:r>
              <a:rPr lang="ar-IQ" dirty="0"/>
              <a:t>أو كأنها إطار عام منهجي. هذا الإطار العام مفيد جداً لاستيعاب حركة المتغيرات المؤثرة في بناء النظرية. يشير سيلز إلى أن مركز انتباه الباحثين في مجال تكنولوجيا التعليم هو كيف يمكن أن يحددوا أفضل الأسباب والوسائل للوصول إلى تعليم فعال في زمن محدد </a:t>
            </a:r>
          </a:p>
          <a:p>
            <a:pPr algn="r" rtl="1"/>
            <a:endParaRPr lang="en-US" dirty="0"/>
          </a:p>
        </p:txBody>
      </p:sp>
    </p:spTree>
    <p:extLst>
      <p:ext uri="{BB962C8B-B14F-4D97-AF65-F5344CB8AC3E}">
        <p14:creationId xmlns:p14="http://schemas.microsoft.com/office/powerpoint/2010/main" val="3635452816"/>
      </p:ext>
    </p:extLst>
  </p:cSld>
  <p:clrMapOvr>
    <a:masterClrMapping/>
  </p:clrMapOvr>
  <mc:AlternateContent xmlns:mc="http://schemas.openxmlformats.org/markup-compatibility/2006">
    <mc:Choice xmlns:p14="http://schemas.microsoft.com/office/powerpoint/2010/main" Requires="p14">
      <p:transition spd="slow" p14:dur="4000">
        <p14:vortex/>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عنصر نائب للمحتوى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350444" y="908720"/>
            <a:ext cx="3733724" cy="4814219"/>
          </a:xfrm>
        </p:spPr>
      </p:pic>
    </p:spTree>
    <p:extLst>
      <p:ext uri="{BB962C8B-B14F-4D97-AF65-F5344CB8AC3E}">
        <p14:creationId xmlns:p14="http://schemas.microsoft.com/office/powerpoint/2010/main" val="121011834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457200" y="548680"/>
            <a:ext cx="8229600" cy="5577483"/>
          </a:xfrm>
        </p:spPr>
        <p:txBody>
          <a:bodyPr>
            <a:normAutofit/>
          </a:bodyPr>
          <a:lstStyle/>
          <a:p>
            <a:pPr algn="r" rtl="1"/>
            <a:r>
              <a:rPr lang="ar-IQ" dirty="0"/>
              <a:t>لكن مجال تكنولوجيا التعليم لم يسلم هو الآخر من عملية التنافس والصراع بين المحافظين والسلوكيين، وبين الذين يفضلون أبعاد التعليم عن والذين يجدون الحداثة أمراً ضرورياً وينبغي أن تدخل في كل شيء وحتى السلوك الإنساني. وكلما وجدت النظرية فائدتها في التطبيق كلما أثبتت أنها أكثر فاعلية وأنها أكثر تمكن في الانتشار والسعة المكننة في حقل استخدامها أي تزداد سعة تسويقها قدم سيلز أيضاً ثلاث وظائف رئيسية لعمل النظرية في التصميم التعليمي، وهي: </a:t>
            </a:r>
          </a:p>
          <a:p>
            <a:pPr algn="r" rtl="1"/>
            <a:r>
              <a:rPr lang="ar-IQ" dirty="0"/>
              <a:t> 1- جذب انتباه مستخدمي النظرية إلى حقل التخصص.</a:t>
            </a:r>
          </a:p>
          <a:p>
            <a:pPr algn="r" rtl="1"/>
            <a:r>
              <a:rPr lang="ar-IQ" dirty="0"/>
              <a:t> 2 - تفسر وتقدم نتائج البحوث للمسوقين والمستفيدين من النظرية.</a:t>
            </a:r>
          </a:p>
          <a:p>
            <a:pPr algn="r" rtl="1"/>
            <a:r>
              <a:rPr lang="ar-IQ" dirty="0"/>
              <a:t> 3 - إبراز الحاجات والمواءمات لمواضيع معينة بحقل </a:t>
            </a:r>
            <a:endParaRPr lang="ar-IQ" dirty="0" smtClean="0"/>
          </a:p>
          <a:p>
            <a:pPr algn="r" rtl="1"/>
            <a:r>
              <a:rPr lang="ar-IQ" dirty="0"/>
              <a:t>الاختصاص ككل</a:t>
            </a:r>
            <a:endParaRPr lang="en-US" dirty="0"/>
          </a:p>
        </p:txBody>
      </p:sp>
    </p:spTree>
    <p:extLst>
      <p:ext uri="{BB962C8B-B14F-4D97-AF65-F5344CB8AC3E}">
        <p14:creationId xmlns:p14="http://schemas.microsoft.com/office/powerpoint/2010/main" val="2438514737"/>
      </p:ext>
    </p:extLst>
  </p:cSld>
  <p:clrMapOvr>
    <a:masterClrMapping/>
  </p:clrMapOvr>
  <mc:AlternateContent xmlns:mc="http://schemas.openxmlformats.org/markup-compatibility/2006">
    <mc:Choice xmlns:p14="http://schemas.microsoft.com/office/powerpoint/2010/main"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95023" y="971785"/>
            <a:ext cx="6965245" cy="1202485"/>
          </a:xfrm>
        </p:spPr>
        <p:txBody>
          <a:bodyPr>
            <a:normAutofit fontScale="90000"/>
          </a:bodyPr>
          <a:lstStyle/>
          <a:p>
            <a:pPr rtl="1"/>
            <a:r>
              <a:rPr lang="ar-IQ" dirty="0" smtClean="0"/>
              <a:t>انماط النظريات السابقة في التصميم التعليمي </a:t>
            </a:r>
            <a:endParaRPr lang="en-US" dirty="0"/>
          </a:p>
        </p:txBody>
      </p:sp>
      <p:sp>
        <p:nvSpPr>
          <p:cNvPr id="3" name="عنصر نائب للمحتوى 2"/>
          <p:cNvSpPr>
            <a:spLocks noGrp="1"/>
          </p:cNvSpPr>
          <p:nvPr>
            <p:ph idx="1"/>
          </p:nvPr>
        </p:nvSpPr>
        <p:spPr>
          <a:xfrm>
            <a:off x="1463040" y="2273460"/>
            <a:ext cx="6196405" cy="3603812"/>
          </a:xfrm>
        </p:spPr>
        <p:txBody>
          <a:bodyPr/>
          <a:lstStyle/>
          <a:p>
            <a:pPr algn="r" rtl="1"/>
            <a:r>
              <a:rPr lang="ar-IQ" dirty="0"/>
              <a:t>ولا.. نظام </a:t>
            </a:r>
            <a:r>
              <a:rPr lang="ar-IQ" dirty="0" err="1"/>
              <a:t>ولكنسون</a:t>
            </a:r>
            <a:r>
              <a:rPr lang="ar-IQ" dirty="0"/>
              <a:t> في تكنولوجيا الكلف</a:t>
            </a:r>
            <a:r>
              <a:rPr lang="en-US" dirty="0" err="1"/>
              <a:t>Wilkonson's</a:t>
            </a:r>
            <a:r>
              <a:rPr lang="en-US" dirty="0"/>
              <a:t> System For Costing Technology L</a:t>
            </a:r>
            <a:r>
              <a:rPr lang="ar-IQ" dirty="0"/>
              <a:t>اقترح </a:t>
            </a:r>
            <a:r>
              <a:rPr lang="ar-IQ" dirty="0" err="1"/>
              <a:t>ولكنسون</a:t>
            </a:r>
            <a:r>
              <a:rPr lang="ar-IQ" dirty="0"/>
              <a:t> نظاماً غير قياسي (</a:t>
            </a:r>
            <a:r>
              <a:rPr lang="ar-IQ" dirty="0" err="1"/>
              <a:t>توبولوجي</a:t>
            </a:r>
            <a:r>
              <a:rPr lang="ar-IQ" dirty="0"/>
              <a:t>) من المفاهيم المرتبطة بتقويم كلف الأنظمة التعليمية باستخدام التكنولوجيا. تم تقسيم المعلومات في هذا الأنموذج المستخدم لمساعدة القيادات العليا في اتخاذ القرار إلى المعلومات الوصفية ثم </a:t>
            </a:r>
            <a:r>
              <a:rPr lang="ar-IQ" dirty="0" err="1"/>
              <a:t>المعلوماتالتنبؤية</a:t>
            </a:r>
            <a:r>
              <a:rPr lang="ar-IQ" dirty="0"/>
              <a:t>، وأخيراً التصانيف المعلوماتية المقارنة</a:t>
            </a:r>
            <a:r>
              <a:rPr lang="ar-IQ" dirty="0" smtClean="0"/>
              <a:t>.</a:t>
            </a:r>
          </a:p>
        </p:txBody>
      </p:sp>
    </p:spTree>
    <p:extLst>
      <p:ext uri="{BB962C8B-B14F-4D97-AF65-F5344CB8AC3E}">
        <p14:creationId xmlns:p14="http://schemas.microsoft.com/office/powerpoint/2010/main" val="3225364211"/>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endParaRPr lang="en-US"/>
          </a:p>
        </p:txBody>
      </p:sp>
      <p:sp>
        <p:nvSpPr>
          <p:cNvPr id="3" name="عنصر نائب للمحتوى 2"/>
          <p:cNvSpPr>
            <a:spLocks noGrp="1"/>
          </p:cNvSpPr>
          <p:nvPr>
            <p:ph idx="1"/>
          </p:nvPr>
        </p:nvSpPr>
        <p:spPr>
          <a:xfrm>
            <a:off x="457200" y="620688"/>
            <a:ext cx="8229600" cy="5505475"/>
          </a:xfrm>
        </p:spPr>
        <p:txBody>
          <a:bodyPr>
            <a:normAutofit/>
          </a:bodyPr>
          <a:lstStyle/>
          <a:p>
            <a:pPr algn="r" rtl="1"/>
            <a:r>
              <a:rPr lang="ar-IQ" dirty="0"/>
              <a:t>ثانيا- منظومة كلارك للصيت الإعلامي</a:t>
            </a:r>
            <a:r>
              <a:rPr lang="en-US" dirty="0"/>
              <a:t>Clark's Taxonomy of Media </a:t>
            </a:r>
            <a:r>
              <a:rPr lang="en-US" dirty="0" err="1"/>
              <a:t>Atributes</a:t>
            </a:r>
            <a:r>
              <a:rPr lang="ar-IQ" dirty="0"/>
              <a:t>اقترح كلارك منظومة تقنية تساهم في تسهيل عملية البحث. اقترح أيضاً منظومة التقنية ضمن مكعب من التصانيف للمتغيرات الداخلة في بناء التصاميم </a:t>
            </a:r>
            <a:r>
              <a:rPr lang="ar-IQ" dirty="0" smtClean="0"/>
              <a:t>التعليمية.</a:t>
            </a:r>
          </a:p>
          <a:p>
            <a:pPr algn="r" rtl="1"/>
            <a:r>
              <a:rPr lang="ar-IQ" dirty="0" smtClean="0"/>
              <a:t>ثالثا۔ </a:t>
            </a:r>
            <a:r>
              <a:rPr lang="ar-IQ" dirty="0"/>
              <a:t>خرائط جانسن للمفاهيم الخاصة بتكنولوجيا التعليم </a:t>
            </a:r>
            <a:r>
              <a:rPr lang="en-US" dirty="0" err="1"/>
              <a:t>Jonnassen's</a:t>
            </a:r>
            <a:r>
              <a:rPr lang="en-US" dirty="0"/>
              <a:t> Mapping of Instructional Technology Concepts </a:t>
            </a:r>
            <a:r>
              <a:rPr lang="ar-IQ" dirty="0"/>
              <a:t>رسم جانسن مجال نظم التعليم التكنولوجي في أربعة مركبات أساسية متضمنة في 4تخصصات هي علم النفس؛ التعلم؛ تصميم الرسالة التعليمية؛ وأناط التعلم </a:t>
            </a:r>
            <a:r>
              <a:rPr lang="ar-IQ" dirty="0" err="1"/>
              <a:t>باعتبارهاجزءاً</a:t>
            </a:r>
            <a:r>
              <a:rPr lang="ar-IQ" dirty="0"/>
              <a:t> مهماً من المعالجة.</a:t>
            </a:r>
            <a:endParaRPr lang="en-US" dirty="0"/>
          </a:p>
        </p:txBody>
      </p:sp>
    </p:spTree>
    <p:extLst>
      <p:ext uri="{BB962C8B-B14F-4D97-AF65-F5344CB8AC3E}">
        <p14:creationId xmlns:p14="http://schemas.microsoft.com/office/powerpoint/2010/main" val="1879091800"/>
      </p:ext>
    </p:extLst>
  </p:cSld>
  <p:clrMapOvr>
    <a:masterClrMapping/>
  </p:clrMapOvr>
  <mc:AlternateContent xmlns:mc="http://schemas.openxmlformats.org/markup-compatibility/2006">
    <mc:Choice xmlns:p14="http://schemas.microsoft.com/office/powerpoint/2010/main" Requires="p14">
      <p:transition spd="slow" p14:dur="1200">
        <p14:prism dir="r"/>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endParaRPr lang="en-US"/>
          </a:p>
        </p:txBody>
      </p:sp>
      <p:sp>
        <p:nvSpPr>
          <p:cNvPr id="3" name="عنصر نائب للمحتوى 2"/>
          <p:cNvSpPr>
            <a:spLocks noGrp="1"/>
          </p:cNvSpPr>
          <p:nvPr>
            <p:ph idx="1"/>
          </p:nvPr>
        </p:nvSpPr>
        <p:spPr>
          <a:xfrm>
            <a:off x="457200" y="692696"/>
            <a:ext cx="8229600" cy="5433467"/>
          </a:xfrm>
        </p:spPr>
        <p:txBody>
          <a:bodyPr>
            <a:normAutofit/>
          </a:bodyPr>
          <a:lstStyle/>
          <a:p>
            <a:pPr algn="r" rtl="1"/>
            <a:r>
              <a:rPr lang="ar-IQ" dirty="0"/>
              <a:t>رابعا- منظومة </a:t>
            </a:r>
            <a:r>
              <a:rPr lang="ar-IQ" dirty="0" err="1"/>
              <a:t>سيلزورشيز</a:t>
            </a:r>
            <a:r>
              <a:rPr lang="ar-IQ" dirty="0"/>
              <a:t> الخاصة بتكنولوجيا التعليم </a:t>
            </a:r>
            <a:r>
              <a:rPr lang="en-US" dirty="0" err="1"/>
              <a:t>Seels</a:t>
            </a:r>
            <a:r>
              <a:rPr lang="en-US" dirty="0"/>
              <a:t> And </a:t>
            </a:r>
            <a:r>
              <a:rPr lang="en-US" dirty="0" err="1"/>
              <a:t>Richeys</a:t>
            </a:r>
            <a:r>
              <a:rPr lang="en-US" dirty="0"/>
              <a:t> Domain of Instructional Technology L</a:t>
            </a:r>
            <a:r>
              <a:rPr lang="ar-IQ" dirty="0"/>
              <a:t>اقترح سيلز </a:t>
            </a:r>
            <a:r>
              <a:rPr lang="ar-IQ" dirty="0" err="1"/>
              <a:t>ورشيز</a:t>
            </a:r>
            <a:r>
              <a:rPr lang="ar-IQ" dirty="0"/>
              <a:t> خمسة حلول لمشكلة التصاميم التعليمية هي التصميم؛ </a:t>
            </a:r>
            <a:r>
              <a:rPr lang="ar-IQ" dirty="0" err="1"/>
              <a:t>التطور؛الاستخدام</a:t>
            </a:r>
            <a:r>
              <a:rPr lang="ar-IQ" dirty="0"/>
              <a:t>؛ الإدارة؛ وأخيراً </a:t>
            </a:r>
            <a:r>
              <a:rPr lang="ar-IQ" dirty="0" err="1"/>
              <a:t>التقويم.يمثل</a:t>
            </a:r>
            <a:r>
              <a:rPr lang="ar-IQ" dirty="0"/>
              <a:t> الإطار </a:t>
            </a:r>
            <a:r>
              <a:rPr lang="ar-IQ" dirty="0" err="1"/>
              <a:t>المفاهيمي</a:t>
            </a:r>
            <a:r>
              <a:rPr lang="ar-IQ" dirty="0"/>
              <a:t> تركيباً واسعاً يخصص لتفسير العلاقات بين المتغيرات، فعندما تجتمع الأطر مع المنظومات فإن ذلك يؤدي إلى إنتاج نظام نظري متكامل؛ وعليه فإن النظام النظري له من القوة ما يجعله قادراً على مزج واختزال التفاعل مع المركبات لغرض التنبؤ والتفسير</a:t>
            </a:r>
            <a:r>
              <a:rPr lang="ar-IQ" dirty="0" smtClean="0"/>
              <a:t>.</a:t>
            </a:r>
          </a:p>
          <a:p>
            <a:pPr algn="r" rtl="1"/>
            <a:r>
              <a:rPr lang="ar-IQ" dirty="0" smtClean="0"/>
              <a:t>وظهرت ضمن هذه </a:t>
            </a:r>
            <a:r>
              <a:rPr lang="ar-IQ" dirty="0" err="1" smtClean="0"/>
              <a:t>المنظومنة</a:t>
            </a:r>
            <a:r>
              <a:rPr lang="ar-IQ" dirty="0" smtClean="0"/>
              <a:t> نظريات عديدة هي : </a:t>
            </a:r>
            <a:endParaRPr lang="en-US" dirty="0"/>
          </a:p>
        </p:txBody>
      </p:sp>
    </p:spTree>
    <p:extLst>
      <p:ext uri="{BB962C8B-B14F-4D97-AF65-F5344CB8AC3E}">
        <p14:creationId xmlns:p14="http://schemas.microsoft.com/office/powerpoint/2010/main" val="383513812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endParaRPr lang="en-US"/>
          </a:p>
        </p:txBody>
      </p:sp>
      <p:sp>
        <p:nvSpPr>
          <p:cNvPr id="3" name="عنصر نائب للمحتوى 2"/>
          <p:cNvSpPr>
            <a:spLocks noGrp="1"/>
          </p:cNvSpPr>
          <p:nvPr>
            <p:ph idx="1"/>
          </p:nvPr>
        </p:nvSpPr>
        <p:spPr>
          <a:xfrm>
            <a:off x="457200" y="548680"/>
            <a:ext cx="8229600" cy="5577483"/>
          </a:xfrm>
        </p:spPr>
        <p:txBody>
          <a:bodyPr>
            <a:normAutofit/>
          </a:bodyPr>
          <a:lstStyle/>
          <a:p>
            <a:pPr algn="r" rtl="1"/>
            <a:r>
              <a:rPr lang="ar-IQ" dirty="0"/>
              <a:t>1 - النظرية التوسعية </a:t>
            </a:r>
            <a:r>
              <a:rPr lang="ar-IQ" dirty="0" err="1"/>
              <a:t>لريكلوث</a:t>
            </a:r>
            <a:r>
              <a:rPr lang="ar-IQ" dirty="0"/>
              <a:t> </a:t>
            </a:r>
            <a:r>
              <a:rPr lang="en-US" dirty="0" err="1"/>
              <a:t>Reigeluth</a:t>
            </a:r>
            <a:r>
              <a:rPr lang="en-US" dirty="0"/>
              <a:t> ' s Elaboration Theory</a:t>
            </a:r>
            <a:r>
              <a:rPr lang="ar-IQ" dirty="0"/>
              <a:t>الإطار النظري </a:t>
            </a:r>
            <a:r>
              <a:rPr lang="ar-IQ" dirty="0" err="1"/>
              <a:t>لريكلوث</a:t>
            </a:r>
            <a:r>
              <a:rPr lang="ar-IQ" dirty="0"/>
              <a:t> استند على توصيف التصميم التعليمي بمستويات يستند كل واحد منها على مجموعة أفكار واستراتيجيات (وستعرض هذه النظرية مع تطبيق </a:t>
            </a:r>
            <a:r>
              <a:rPr lang="ar-IQ" dirty="0" err="1"/>
              <a:t>عربيلها</a:t>
            </a:r>
            <a:r>
              <a:rPr lang="ar-IQ" dirty="0"/>
              <a:t> لاحقاً).2 - أنموذج </a:t>
            </a:r>
            <a:r>
              <a:rPr lang="ar-IQ" dirty="0" err="1"/>
              <a:t>كوفمان</a:t>
            </a:r>
            <a:r>
              <a:rPr lang="ar-IQ" dirty="0"/>
              <a:t> </a:t>
            </a:r>
            <a:r>
              <a:rPr lang="ar-IQ" dirty="0" err="1"/>
              <a:t>وانكلش</a:t>
            </a:r>
            <a:r>
              <a:rPr lang="ar-IQ" dirty="0"/>
              <a:t> ذو المتغيرات المنظمة</a:t>
            </a:r>
            <a:r>
              <a:rPr lang="en-US" dirty="0" err="1"/>
              <a:t>Koufman</a:t>
            </a:r>
            <a:r>
              <a:rPr lang="en-US" dirty="0"/>
              <a:t> and English's </a:t>
            </a:r>
            <a:r>
              <a:rPr lang="en-US" dirty="0" err="1"/>
              <a:t>Organisationd</a:t>
            </a:r>
            <a:r>
              <a:rPr lang="en-US" dirty="0"/>
              <a:t> </a:t>
            </a:r>
            <a:r>
              <a:rPr lang="en-US" dirty="0" err="1"/>
              <a:t>Elemends</a:t>
            </a:r>
            <a:r>
              <a:rPr lang="en-US" dirty="0"/>
              <a:t> Model</a:t>
            </a:r>
            <a:r>
              <a:rPr lang="ar-IQ" dirty="0"/>
              <a:t>تضمن هذا الأنموذج خمسة عناصر تحاول هذه العناصر أن تجمع </a:t>
            </a:r>
            <a:r>
              <a:rPr lang="ar-IQ" dirty="0" err="1"/>
              <a:t>مابين</a:t>
            </a:r>
            <a:r>
              <a:rPr lang="ar-IQ" dirty="0"/>
              <a:t> الجوانب المتعلقة بالمتعلم وبالمؤسسة التعليمية، والمجتمع الأوسع. وهذه العناصر هي المدخلات؛ لأساليب؛ المنتجات؛ المخرجات؛ وأخيراً النتائج النهائية. يقدم هذا الأنموذج </a:t>
            </a:r>
            <a:r>
              <a:rPr lang="ar-IQ" dirty="0" err="1"/>
              <a:t>الإطارالرئيسي</a:t>
            </a:r>
            <a:r>
              <a:rPr lang="ar-IQ" dirty="0"/>
              <a:t> لتحديد المسارات الخاصة بعملية التعلم والتعليم.</a:t>
            </a:r>
            <a:endParaRPr lang="en-US" dirty="0"/>
          </a:p>
        </p:txBody>
      </p:sp>
    </p:spTree>
    <p:extLst>
      <p:ext uri="{BB962C8B-B14F-4D97-AF65-F5344CB8AC3E}">
        <p14:creationId xmlns:p14="http://schemas.microsoft.com/office/powerpoint/2010/main" val="2900040627"/>
      </p:ext>
    </p:extLst>
  </p:cSld>
  <p:clrMapOvr>
    <a:masterClrMapping/>
  </p:clrMapOvr>
  <mc:AlternateContent xmlns:mc="http://schemas.openxmlformats.org/markup-compatibility/2006">
    <mc:Choice xmlns:p14="http://schemas.microsoft.com/office/powerpoint/2010/main" Requires="p14">
      <p:transition spd="slow" p14:dur="1600">
        <p14:prism dir="r" isContent="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endParaRPr lang="en-US"/>
          </a:p>
        </p:txBody>
      </p:sp>
      <p:sp>
        <p:nvSpPr>
          <p:cNvPr id="3" name="عنصر نائب للمحتوى 2"/>
          <p:cNvSpPr>
            <a:spLocks noGrp="1"/>
          </p:cNvSpPr>
          <p:nvPr>
            <p:ph idx="1"/>
          </p:nvPr>
        </p:nvSpPr>
        <p:spPr>
          <a:xfrm>
            <a:off x="457200" y="836712"/>
            <a:ext cx="8229600" cy="5289451"/>
          </a:xfrm>
        </p:spPr>
        <p:txBody>
          <a:bodyPr>
            <a:normAutofit/>
          </a:bodyPr>
          <a:lstStyle/>
          <a:p>
            <a:pPr algn="r" rtl="1"/>
            <a:r>
              <a:rPr lang="ar-IQ" dirty="0"/>
              <a:t>3 . أنموذج الحبال </a:t>
            </a:r>
            <a:r>
              <a:rPr lang="ar-IQ" dirty="0" err="1"/>
              <a:t>لهنافين</a:t>
            </a:r>
            <a:r>
              <a:rPr lang="ar-IQ" dirty="0"/>
              <a:t> </a:t>
            </a:r>
            <a:r>
              <a:rPr lang="en-US" dirty="0" err="1"/>
              <a:t>Hannafin</a:t>
            </a:r>
            <a:r>
              <a:rPr lang="en-US" dirty="0"/>
              <a:t> ' s Ropes Model</a:t>
            </a:r>
            <a:r>
              <a:rPr lang="ar-IQ" dirty="0"/>
              <a:t>يشتمل مفهوم الحبال لدى هانفن مجموع النشاطات ذات الأبعاد العقلية والتي تبدأ بالسرد، ثم التقديم، فالمحاضرة، والحفظ وأخيراً النشاط الترابطي الذي يجمع بين </a:t>
            </a:r>
            <a:r>
              <a:rPr lang="ar-IQ" dirty="0" err="1"/>
              <a:t>هذهالعناصر</a:t>
            </a:r>
            <a:r>
              <a:rPr lang="ar-IQ" dirty="0"/>
              <a:t> باعتبارها إطاراً تعليمياً </a:t>
            </a:r>
            <a:r>
              <a:rPr lang="ar-IQ" dirty="0" smtClean="0"/>
              <a:t>عاماً.</a:t>
            </a:r>
          </a:p>
          <a:p>
            <a:pPr algn="r" rtl="1"/>
            <a:r>
              <a:rPr lang="ar-IQ" dirty="0" smtClean="0"/>
              <a:t>4- </a:t>
            </a:r>
            <a:r>
              <a:rPr lang="ar-IQ" dirty="0"/>
              <a:t>النظرية التركيبية العرضية </a:t>
            </a:r>
            <a:r>
              <a:rPr lang="ar-IQ" dirty="0" err="1"/>
              <a:t>لميرل</a:t>
            </a:r>
            <a:r>
              <a:rPr lang="ar-IQ" dirty="0"/>
              <a:t> </a:t>
            </a:r>
            <a:r>
              <a:rPr lang="en-US" dirty="0"/>
              <a:t>Merrill ' s Component Display Theory</a:t>
            </a:r>
            <a:r>
              <a:rPr lang="ar-IQ" dirty="0"/>
              <a:t>قدم </a:t>
            </a:r>
            <a:r>
              <a:rPr lang="ar-IQ" dirty="0" err="1"/>
              <a:t>ميرل</a:t>
            </a:r>
            <a:r>
              <a:rPr lang="ar-IQ" dirty="0"/>
              <a:t> نظرية كلية ) </a:t>
            </a:r>
            <a:r>
              <a:rPr lang="en-US" dirty="0"/>
              <a:t>Macro ( </a:t>
            </a:r>
            <a:r>
              <a:rPr lang="ar-IQ" dirty="0"/>
              <a:t>للتصميم التعليمي حاول فيها وضع تصوراته على شكل أنموذج شامل يصور فيه التغير الحادث في المتعلم، وتنظيم مادة التعلم ثم تنظيم بيئة </a:t>
            </a:r>
            <a:r>
              <a:rPr lang="ar-IQ" dirty="0" smtClean="0"/>
              <a:t>التعلم.</a:t>
            </a:r>
            <a:endParaRPr lang="en-US" dirty="0"/>
          </a:p>
        </p:txBody>
      </p:sp>
    </p:spTree>
    <p:extLst>
      <p:ext uri="{BB962C8B-B14F-4D97-AF65-F5344CB8AC3E}">
        <p14:creationId xmlns:p14="http://schemas.microsoft.com/office/powerpoint/2010/main" val="3821004338"/>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دبوس تثبيت">
  <a:themeElements>
    <a:clrScheme name="دبوس تثبيت">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دبوس تثبيت">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دبوس تثبيت">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732</TotalTime>
  <Words>2651</Words>
  <Application>Microsoft Office PowerPoint</Application>
  <PresentationFormat>عرض على الشاشة (3:4)‏</PresentationFormat>
  <Paragraphs>90</Paragraphs>
  <Slides>30</Slides>
  <Notes>0</Notes>
  <HiddenSlides>0</HiddenSlides>
  <MMClips>0</MMClips>
  <ScaleCrop>false</ScaleCrop>
  <HeadingPairs>
    <vt:vector size="4" baseType="variant">
      <vt:variant>
        <vt:lpstr>نسق</vt:lpstr>
      </vt:variant>
      <vt:variant>
        <vt:i4>1</vt:i4>
      </vt:variant>
      <vt:variant>
        <vt:lpstr>عناوين الشرائح</vt:lpstr>
      </vt:variant>
      <vt:variant>
        <vt:i4>30</vt:i4>
      </vt:variant>
    </vt:vector>
  </HeadingPairs>
  <TitlesOfParts>
    <vt:vector size="31" baseType="lpstr">
      <vt:lpstr>دبوس تثبيت</vt:lpstr>
      <vt:lpstr> 3 التصميم التعليمي   دكتورة زهور جبار</vt:lpstr>
      <vt:lpstr>تاثير التراكيب النظرية </vt:lpstr>
      <vt:lpstr>عرض تقديمي في PowerPoint</vt:lpstr>
      <vt:lpstr>عرض تقديمي في PowerPoint</vt:lpstr>
      <vt:lpstr>انماط النظريات السابقة في التصميم التعليمي </vt:lpstr>
      <vt:lpstr>عرض تقديمي في PowerPoint</vt:lpstr>
      <vt:lpstr>عرض تقديمي في PowerPoint</vt:lpstr>
      <vt:lpstr>عرض تقديمي في PowerPoint</vt:lpstr>
      <vt:lpstr>عرض تقديمي في PowerPoint</vt:lpstr>
      <vt:lpstr>عرض تقديمي في PowerPoint</vt:lpstr>
      <vt:lpstr>الخلاصة </vt:lpstr>
      <vt:lpstr>الابعاد النظرية الحاظرة و المستقبلية في التصميم التعليمي </vt:lpstr>
      <vt:lpstr>عرض تقديمي في PowerPoint</vt:lpstr>
      <vt:lpstr>عرض تقديمي في PowerPoint</vt:lpstr>
      <vt:lpstr>عرض تقديمي في PowerPoint</vt:lpstr>
      <vt:lpstr>عرض تقديمي في PowerPoint</vt:lpstr>
      <vt:lpstr>عرض تقديمي في PowerPoint</vt:lpstr>
      <vt:lpstr>التصميم التعليمي الالكتروني</vt:lpstr>
      <vt:lpstr>عرض تقديمي في PowerPoint</vt:lpstr>
      <vt:lpstr>معايير تقويم نظريات التصميم التعليمي</vt:lpstr>
      <vt:lpstr>عرض تقديمي في PowerPoint</vt:lpstr>
      <vt:lpstr>عرض تقديمي في PowerPoint</vt:lpstr>
      <vt:lpstr>عرض تقديمي في PowerPoint</vt:lpstr>
      <vt:lpstr>اهمية علم التصميم التعليمي</vt:lpstr>
      <vt:lpstr>عرض تقديمي في PowerPoint</vt:lpstr>
      <vt:lpstr>اهداف التصميم التعليمي :</vt:lpstr>
      <vt:lpstr>عرض تقديمي في PowerPoint</vt:lpstr>
      <vt:lpstr>ما الذي يعملة المصمم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تاثير التراكيب النظرية </dc:title>
  <dc:creator>hp</dc:creator>
  <cp:lastModifiedBy>Maher</cp:lastModifiedBy>
  <cp:revision>20</cp:revision>
  <dcterms:created xsi:type="dcterms:W3CDTF">2021-05-01T17:24:01Z</dcterms:created>
  <dcterms:modified xsi:type="dcterms:W3CDTF">2021-05-02T05:48:46Z</dcterms:modified>
</cp:coreProperties>
</file>