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72"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3" r:id="rId19"/>
    <p:sldId id="274" r:id="rId20"/>
    <p:sldId id="275" r:id="rId21"/>
    <p:sldId id="276" r:id="rId22"/>
    <p:sldId id="277" r:id="rId23"/>
    <p:sldId id="278" r:id="rId24"/>
    <p:sldId id="279" r:id="rId25"/>
    <p:sldId id="280" r:id="rId26"/>
    <p:sldId id="281" r:id="rId27"/>
    <p:sldId id="282" r:id="rId28"/>
    <p:sldId id="283" r:id="rId29"/>
    <p:sldId id="292" r:id="rId30"/>
    <p:sldId id="284" r:id="rId31"/>
    <p:sldId id="285" r:id="rId32"/>
    <p:sldId id="286" r:id="rId33"/>
    <p:sldId id="287" r:id="rId34"/>
    <p:sldId id="288" r:id="rId35"/>
    <p:sldId id="289" r:id="rId36"/>
    <p:sldId id="290" r:id="rId37"/>
    <p:sldId id="291" r:id="rId38"/>
    <p:sldId id="293" r:id="rId3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B8ABB09-4A1D-463E-8065-109CC2B7EFAA}" type="datetimeFigureOut">
              <a:rPr lang="ar-SA" smtClean="0"/>
              <a:t>09/08/1445</a:t>
            </a:fld>
            <a:endParaRPr lang="ar-SA"/>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ar-SA"/>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0B34F065-1154-456A-91E3-76DE8E75E17B}"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B8ABB09-4A1D-463E-8065-109CC2B7EFAA}" type="datetimeFigureOut">
              <a:rPr lang="ar-SA" smtClean="0"/>
              <a:t>09/08/1445</a:t>
            </a:fld>
            <a:endParaRPr lang="ar-SA"/>
          </a:p>
        </p:txBody>
      </p:sp>
      <p:sp>
        <p:nvSpPr>
          <p:cNvPr id="5" name="Footer Placeholder 4"/>
          <p:cNvSpPr>
            <a:spLocks noGrp="1"/>
          </p:cNvSpPr>
          <p:nvPr>
            <p:ph type="ftr" sz="quarter" idx="11"/>
          </p:nvPr>
        </p:nvSpPr>
        <p:spPr/>
        <p:txBody>
          <a:bodyPr/>
          <a:lstStyle>
            <a:extLst/>
          </a:lstStyle>
          <a:p>
            <a:endParaRPr lang="ar-SA"/>
          </a:p>
        </p:txBody>
      </p:sp>
      <p:sp>
        <p:nvSpPr>
          <p:cNvPr id="6" name="Slide Number Placeholder 5"/>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B8ABB09-4A1D-463E-8065-109CC2B7EFAA}" type="datetimeFigureOut">
              <a:rPr lang="ar-SA" smtClean="0"/>
              <a:t>09/08/1445</a:t>
            </a:fld>
            <a:endParaRPr lang="ar-SA"/>
          </a:p>
        </p:txBody>
      </p:sp>
      <p:sp>
        <p:nvSpPr>
          <p:cNvPr id="5" name="Footer Placeholder 4"/>
          <p:cNvSpPr>
            <a:spLocks noGrp="1"/>
          </p:cNvSpPr>
          <p:nvPr>
            <p:ph type="ftr" sz="quarter" idx="11"/>
          </p:nvPr>
        </p:nvSpPr>
        <p:spPr>
          <a:xfrm>
            <a:off x="457200" y="6556248"/>
            <a:ext cx="3657600" cy="228600"/>
          </a:xfrm>
        </p:spPr>
        <p:txBody>
          <a:bodyPr/>
          <a:lstStyle>
            <a:extLst/>
          </a:lstStyle>
          <a:p>
            <a:endParaRPr lang="ar-SA"/>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B8ABB09-4A1D-463E-8065-109CC2B7EFAA}" type="datetimeFigureOut">
              <a:rPr lang="ar-SA" smtClean="0"/>
              <a:t>09/08/1445</a:t>
            </a:fld>
            <a:endParaRPr lang="ar-SA"/>
          </a:p>
        </p:txBody>
      </p:sp>
      <p:sp>
        <p:nvSpPr>
          <p:cNvPr id="5" name="Footer Placeholder 4"/>
          <p:cNvSpPr>
            <a:spLocks noGrp="1"/>
          </p:cNvSpPr>
          <p:nvPr>
            <p:ph type="ftr" sz="quarter" idx="11"/>
          </p:nvPr>
        </p:nvSpPr>
        <p:spPr/>
        <p:txBody>
          <a:bodyPr/>
          <a:lstStyle>
            <a:extLst/>
          </a:lstStyle>
          <a:p>
            <a:endParaRPr lang="ar-SA"/>
          </a:p>
        </p:txBody>
      </p:sp>
      <p:sp>
        <p:nvSpPr>
          <p:cNvPr id="6" name="Slide Number Placeholder 5"/>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B8ABB09-4A1D-463E-8065-109CC2B7EFAA}" type="datetimeFigureOut">
              <a:rPr lang="ar-SA" smtClean="0"/>
              <a:t>09/08/1445</a:t>
            </a:fld>
            <a:endParaRPr lang="ar-SA"/>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ar-SA"/>
          </a:p>
        </p:txBody>
      </p:sp>
      <p:sp>
        <p:nvSpPr>
          <p:cNvPr id="6" name="Slide Number Placeholder 5"/>
          <p:cNvSpPr>
            <a:spLocks noGrp="1"/>
          </p:cNvSpPr>
          <p:nvPr>
            <p:ph type="sldNum" sz="quarter" idx="12"/>
          </p:nvPr>
        </p:nvSpPr>
        <p:spPr>
          <a:xfrm>
            <a:off x="6733952" y="6555112"/>
            <a:ext cx="588336" cy="228600"/>
          </a:xfrm>
        </p:spPr>
        <p:txBody>
          <a:bodyPr/>
          <a:lstStyle>
            <a:extLst/>
          </a:lstStyle>
          <a:p>
            <a:fld id="{0B34F065-1154-456A-91E3-76DE8E75E17B}"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B8ABB09-4A1D-463E-8065-109CC2B7EFAA}" type="datetimeFigureOut">
              <a:rPr lang="ar-SA" smtClean="0"/>
              <a:t>09/08/1445</a:t>
            </a:fld>
            <a:endParaRPr lang="ar-SA"/>
          </a:p>
        </p:txBody>
      </p:sp>
      <p:sp>
        <p:nvSpPr>
          <p:cNvPr id="6" name="Footer Placeholder 5"/>
          <p:cNvSpPr>
            <a:spLocks noGrp="1"/>
          </p:cNvSpPr>
          <p:nvPr>
            <p:ph type="ftr" sz="quarter" idx="11"/>
          </p:nvPr>
        </p:nvSpPr>
        <p:spPr/>
        <p:txBody>
          <a:bodyPr/>
          <a:lstStyle>
            <a:extLst/>
          </a:lstStyle>
          <a:p>
            <a:endParaRPr lang="ar-SA"/>
          </a:p>
        </p:txBody>
      </p:sp>
      <p:sp>
        <p:nvSpPr>
          <p:cNvPr id="7" name="Slide Number Placeholder 6"/>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B8ABB09-4A1D-463E-8065-109CC2B7EFAA}" type="datetimeFigureOut">
              <a:rPr lang="ar-SA" smtClean="0"/>
              <a:t>09/08/1445</a:t>
            </a:fld>
            <a:endParaRPr lang="ar-SA"/>
          </a:p>
        </p:txBody>
      </p:sp>
      <p:sp>
        <p:nvSpPr>
          <p:cNvPr id="8" name="Footer Placeholder 7"/>
          <p:cNvSpPr>
            <a:spLocks noGrp="1"/>
          </p:cNvSpPr>
          <p:nvPr>
            <p:ph type="ftr" sz="quarter" idx="11"/>
          </p:nvPr>
        </p:nvSpPr>
        <p:spPr/>
        <p:txBody>
          <a:bodyPr/>
          <a:lstStyle>
            <a:extLst/>
          </a:lstStyle>
          <a:p>
            <a:endParaRPr lang="ar-SA"/>
          </a:p>
        </p:txBody>
      </p:sp>
      <p:sp>
        <p:nvSpPr>
          <p:cNvPr id="9" name="Slide Number Placeholder 8"/>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B8ABB09-4A1D-463E-8065-109CC2B7EFAA}" type="datetimeFigureOut">
              <a:rPr lang="ar-SA" smtClean="0"/>
              <a:t>09/08/1445</a:t>
            </a:fld>
            <a:endParaRPr lang="ar-SA"/>
          </a:p>
        </p:txBody>
      </p:sp>
      <p:sp>
        <p:nvSpPr>
          <p:cNvPr id="4" name="Footer Placeholder 3"/>
          <p:cNvSpPr>
            <a:spLocks noGrp="1"/>
          </p:cNvSpPr>
          <p:nvPr>
            <p:ph type="ftr" sz="quarter" idx="11"/>
          </p:nvPr>
        </p:nvSpPr>
        <p:spPr/>
        <p:txBody>
          <a:bodyPr/>
          <a:lstStyle>
            <a:extLst/>
          </a:lstStyle>
          <a:p>
            <a:endParaRPr lang="ar-SA"/>
          </a:p>
        </p:txBody>
      </p:sp>
      <p:sp>
        <p:nvSpPr>
          <p:cNvPr id="5" name="Slide Number Placeholder 4"/>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B8ABB09-4A1D-463E-8065-109CC2B7EFAA}" type="datetimeFigureOut">
              <a:rPr lang="ar-SA" smtClean="0"/>
              <a:t>09/08/1445</a:t>
            </a:fld>
            <a:endParaRPr lang="ar-SA"/>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ar-SA"/>
          </a:p>
        </p:txBody>
      </p:sp>
      <p:sp>
        <p:nvSpPr>
          <p:cNvPr id="4" name="Slide Number Placeholder 3"/>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B8ABB09-4A1D-463E-8065-109CC2B7EFAA}" type="datetimeFigureOut">
              <a:rPr lang="ar-SA" smtClean="0"/>
              <a:t>09/08/1445</a:t>
            </a:fld>
            <a:endParaRPr lang="ar-SA"/>
          </a:p>
        </p:txBody>
      </p:sp>
      <p:sp>
        <p:nvSpPr>
          <p:cNvPr id="6" name="Footer Placeholder 5"/>
          <p:cNvSpPr>
            <a:spLocks noGrp="1"/>
          </p:cNvSpPr>
          <p:nvPr>
            <p:ph type="ftr" sz="quarter" idx="11"/>
          </p:nvPr>
        </p:nvSpPr>
        <p:spPr/>
        <p:txBody>
          <a:bodyPr/>
          <a:lstStyle>
            <a:extLst/>
          </a:lstStyle>
          <a:p>
            <a:endParaRPr lang="ar-SA"/>
          </a:p>
        </p:txBody>
      </p:sp>
      <p:sp>
        <p:nvSpPr>
          <p:cNvPr id="7" name="Slide Number Placeholder 6"/>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B8ABB09-4A1D-463E-8065-109CC2B7EFAA}" type="datetimeFigureOut">
              <a:rPr lang="ar-SA" smtClean="0"/>
              <a:t>09/08/1445</a:t>
            </a:fld>
            <a:endParaRPr lang="ar-SA"/>
          </a:p>
        </p:txBody>
      </p:sp>
      <p:sp>
        <p:nvSpPr>
          <p:cNvPr id="6" name="Footer Placeholder 5"/>
          <p:cNvSpPr>
            <a:spLocks noGrp="1"/>
          </p:cNvSpPr>
          <p:nvPr>
            <p:ph type="ftr" sz="quarter" idx="11"/>
          </p:nvPr>
        </p:nvSpPr>
        <p:spPr/>
        <p:txBody>
          <a:bodyPr/>
          <a:lstStyle>
            <a:extLst/>
          </a:lstStyle>
          <a:p>
            <a:endParaRPr lang="ar-SA"/>
          </a:p>
        </p:txBody>
      </p:sp>
      <p:sp>
        <p:nvSpPr>
          <p:cNvPr id="7" name="Slide Number Placeholder 6"/>
          <p:cNvSpPr>
            <a:spLocks noGrp="1"/>
          </p:cNvSpPr>
          <p:nvPr>
            <p:ph type="sldNum" sz="quarter" idx="12"/>
          </p:nvPr>
        </p:nvSpPr>
        <p:spPr/>
        <p:txBody>
          <a:bodyPr/>
          <a:lstStyle>
            <a:extLst/>
          </a:lstStyle>
          <a:p>
            <a:fld id="{0B34F065-1154-456A-91E3-76DE8E75E17B}" type="slidenum">
              <a:rPr lang="ar-SA" smtClean="0"/>
              <a:t>‹#›</a:t>
            </a:fld>
            <a:endParaRPr lang="ar-SA"/>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B8ABB09-4A1D-463E-8065-109CC2B7EFAA}" type="datetimeFigureOut">
              <a:rPr lang="ar-SA" smtClean="0"/>
              <a:t>09/08/1445</a:t>
            </a:fld>
            <a:endParaRPr lang="ar-SA"/>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ar-SA"/>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التصميم التعليمي 2</a:t>
            </a:r>
            <a:endParaRPr lang="en-US" dirty="0"/>
          </a:p>
        </p:txBody>
      </p:sp>
      <p:sp>
        <p:nvSpPr>
          <p:cNvPr id="3" name="Subtitle 2"/>
          <p:cNvSpPr>
            <a:spLocks noGrp="1"/>
          </p:cNvSpPr>
          <p:nvPr>
            <p:ph type="subTitle" idx="1"/>
          </p:nvPr>
        </p:nvSpPr>
        <p:spPr/>
        <p:txBody>
          <a:bodyPr>
            <a:normAutofit/>
          </a:bodyPr>
          <a:lstStyle/>
          <a:p>
            <a:r>
              <a:rPr lang="ar-IQ" sz="4000" dirty="0" smtClean="0"/>
              <a:t>دكتورة زهور جبار </a:t>
            </a:r>
            <a:endParaRPr lang="en-US" sz="4000" dirty="0"/>
          </a:p>
        </p:txBody>
      </p:sp>
    </p:spTree>
    <p:extLst>
      <p:ext uri="{BB962C8B-B14F-4D97-AF65-F5344CB8AC3E}">
        <p14:creationId xmlns:p14="http://schemas.microsoft.com/office/powerpoint/2010/main" val="210364108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692696"/>
            <a:ext cx="8229600" cy="5433467"/>
          </a:xfrm>
        </p:spPr>
        <p:txBody>
          <a:bodyPr>
            <a:normAutofit/>
          </a:bodyPr>
          <a:lstStyle/>
          <a:p>
            <a:r>
              <a:rPr lang="ar-IQ" dirty="0"/>
              <a:t>• قدم </a:t>
            </a:r>
            <a:r>
              <a:rPr lang="ar-IQ" dirty="0" err="1"/>
              <a:t>سكنر</a:t>
            </a:r>
            <a:r>
              <a:rPr lang="ar-IQ" dirty="0"/>
              <a:t> عام 1954 التطبيق العملي لنظريته في التعلم الإجرائي </a:t>
            </a:r>
            <a:r>
              <a:rPr lang="en-US" dirty="0"/>
              <a:t>Operational Learning </a:t>
            </a:r>
            <a:r>
              <a:rPr lang="ar-IQ" dirty="0"/>
              <a:t>وهي اختراع ماكينة لعملية التعلم أطلق عليها بالتعليم المبرمج </a:t>
            </a:r>
            <a:r>
              <a:rPr lang="en-US" dirty="0"/>
              <a:t>instructional programming </a:t>
            </a:r>
            <a:r>
              <a:rPr lang="ar-IQ" dirty="0"/>
              <a:t>كانت فكرة هذا الأسلوب من التعليم هو الطلب من المتعلم أن يطلع على قراءة أو دراسة لنص معين ثم يجيب على بضعة أسئلة بذلك النص. ففي حالة الإجابة الصحيحة يتم نقل المتعلم إلى معلومات أكثر تفصيلا، وفي حالة الإجابة الخاطئة يتم إعطاءه معلومات أوسع وتدريبات نظرية </a:t>
            </a:r>
            <a:r>
              <a:rPr lang="ar-IQ" dirty="0" err="1"/>
              <a:t>ومهارية</a:t>
            </a:r>
            <a:r>
              <a:rPr lang="ar-IQ" dirty="0"/>
              <a:t> أكثر حول الأفكار ذاتها، ثم يعاود التعرض لأسئلة أخرى أكثر تعقيداً، وهكذا يستمر ضبط . مرتبطة النص وتعليم ما هو مطلوب من معارف بسلسلة من التنبيهات والتغذية الراجعة </a:t>
            </a:r>
            <a:r>
              <a:rPr lang="ar-IQ" dirty="0" smtClean="0"/>
              <a:t>تضع المتعلم في بيئة المادة المراد تعلمها معرفيا و نفسيا</a:t>
            </a:r>
            <a:endParaRPr lang="en-US" dirty="0"/>
          </a:p>
        </p:txBody>
      </p:sp>
    </p:spTree>
    <p:extLst>
      <p:ext uri="{BB962C8B-B14F-4D97-AF65-F5344CB8AC3E}">
        <p14:creationId xmlns:p14="http://schemas.microsoft.com/office/powerpoint/2010/main" val="2611428881"/>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548680"/>
            <a:ext cx="8229600" cy="5577483"/>
          </a:xfrm>
        </p:spPr>
        <p:txBody>
          <a:bodyPr>
            <a:normAutofit lnSpcReduction="10000"/>
          </a:bodyPr>
          <a:lstStyle/>
          <a:p>
            <a:r>
              <a:rPr lang="ar-IQ" dirty="0"/>
              <a:t>طور </a:t>
            </a:r>
            <a:r>
              <a:rPr lang="ar-IQ" dirty="0" err="1"/>
              <a:t>سكنر</a:t>
            </a:r>
            <a:r>
              <a:rPr lang="ar-IQ" dirty="0"/>
              <a:t> وهو لاند </a:t>
            </a:r>
            <a:r>
              <a:rPr lang="en-US" dirty="0"/>
              <a:t>Skinner &amp; Holland </a:t>
            </a:r>
            <a:r>
              <a:rPr lang="ar-IQ" dirty="0"/>
              <a:t>عام 1958 استخدام التكنولوجيا في التعليم في جامعة هارفارد في أمريكا، واعتمدا ذلك على التعليم بواسطة المكائن التي رتبت ضمن فكرة التعليم المبرمج. وبعد نجاح التجربة عممت على المدارس الابتدائية في أماكن مختلفة في الولايات الأمريكية.</a:t>
            </a:r>
          </a:p>
          <a:p>
            <a:r>
              <a:rPr lang="ar-IQ" dirty="0"/>
              <a:t>إن التجارب الأولى للتعليم المبرمج ركزت على البعد التقني الداخلي للماكنة </a:t>
            </a:r>
            <a:r>
              <a:rPr lang="en-US" dirty="0"/>
              <a:t>Hardware ( </a:t>
            </a:r>
            <a:r>
              <a:rPr lang="ar-IQ" dirty="0"/>
              <a:t>أكثر من تركيزها على نمط المحتوى التعليمي. بعد ذلك بدأ المبرمجون يبتعدون تدريجياً عن التركيز على البعد التقني وصار الاهتمام بشكل واسع على تطوير جوانب التحليل والتركيب لعملية التعليم والتعلم المبرمج الأكثر اقتراباً من العملية التربوية والمعتمد على أساسيات نظرية التعليم السلوكية </a:t>
            </a:r>
            <a:r>
              <a:rPr lang="en-US" dirty="0"/>
              <a:t>Software .</a:t>
            </a:r>
          </a:p>
        </p:txBody>
      </p:sp>
    </p:spTree>
    <p:extLst>
      <p:ext uri="{BB962C8B-B14F-4D97-AF65-F5344CB8AC3E}">
        <p14:creationId xmlns:p14="http://schemas.microsoft.com/office/powerpoint/2010/main" val="3943344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476672"/>
            <a:ext cx="8229600" cy="5649491"/>
          </a:xfrm>
        </p:spPr>
        <p:txBody>
          <a:bodyPr/>
          <a:lstStyle/>
          <a:p>
            <a:r>
              <a:rPr lang="ar-IQ" dirty="0"/>
              <a:t>ومع السعة التي احتلها التعليم المبرمج في عقدي الخمسينات والستينات سرعان ما اكتشف العاملون في التربية ضعف جدواه المختبري النظري وضعف تبنيه في المستوى العملي الواسع. إذ أن هذا النوع من التعليم أخذ يبعد التفاعل البشري بين المعلم وطلابه، ويحتل مساحة واسعة في الصفوف، وكلف عالية، وصيانة وأجهزة لا قدرة للمدرسة على توفيرها حتى في الدول المتقدمة صناعياً أو الدول الغنية؛ لهذا أنحصر التعليم المبرمج في حيز التدريب النوعي خاصة في القوات المسلحة، والإدارة، كما أصبح تطوراً تعليمياً مهاً ساهم في فتح الأفاق لاحقاً إلى ما هو أهم وهو استخدام التكنولوجيا في التعليم.</a:t>
            </a:r>
            <a:endParaRPr lang="en-US" dirty="0"/>
          </a:p>
        </p:txBody>
      </p:sp>
    </p:spTree>
    <p:extLst>
      <p:ext uri="{BB962C8B-B14F-4D97-AF65-F5344CB8AC3E}">
        <p14:creationId xmlns:p14="http://schemas.microsoft.com/office/powerpoint/2010/main" val="88357530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620688"/>
            <a:ext cx="8229600" cy="5505475"/>
          </a:xfrm>
        </p:spPr>
        <p:txBody>
          <a:bodyPr/>
          <a:lstStyle/>
          <a:p>
            <a:r>
              <a:rPr lang="ar-IQ" dirty="0"/>
              <a:t>على المنوال نفسه وسياقات العمل الخاصة بالتعليم المبرمج والذي نتج هو الآخر عن حركة الأهداف والقياس التي سادت الفكر التربوي/ النفسي في منتصف القرن الماضي، ظهر ما سمي بالتعليم الفردي أو الذاتي </a:t>
            </a:r>
            <a:r>
              <a:rPr lang="en-US" dirty="0"/>
              <a:t>Individualized Instruction </a:t>
            </a:r>
            <a:r>
              <a:rPr lang="ar-IQ" dirty="0"/>
              <a:t>وذلك عام 1950 واستمر حتى مطلع الستينات من القرن الماضي. قدم لهذا النوع من التعليم العديد من المربين مثل </a:t>
            </a:r>
            <a:r>
              <a:rPr lang="ar-IQ" dirty="0" err="1"/>
              <a:t>كانييه</a:t>
            </a:r>
            <a:r>
              <a:rPr lang="ar-IQ" dirty="0"/>
              <a:t>، </a:t>
            </a:r>
            <a:r>
              <a:rPr lang="ar-IQ" dirty="0" err="1"/>
              <a:t>وبرونر</a:t>
            </a:r>
            <a:r>
              <a:rPr lang="ar-IQ" dirty="0"/>
              <a:t>، </a:t>
            </a:r>
            <a:r>
              <a:rPr lang="ar-IQ" dirty="0" err="1"/>
              <a:t>وماجير</a:t>
            </a:r>
            <a:r>
              <a:rPr lang="ar-IQ" dirty="0"/>
              <a:t>، </a:t>
            </a:r>
            <a:r>
              <a:rPr lang="ar-IQ" dirty="0" err="1"/>
              <a:t>وكيلباتريك</a:t>
            </a:r>
            <a:r>
              <a:rPr lang="ar-IQ" dirty="0"/>
              <a:t>، وجويس وويل... وغيرهم. وكان أكثر استخدماً في التدريب المهني، كذلك في التدريب التخصصي وفي الدراسات العليا بشكل خاص منه في التعليم العام والاعتيادي.</a:t>
            </a:r>
            <a:endParaRPr lang="en-US" dirty="0"/>
          </a:p>
        </p:txBody>
      </p:sp>
    </p:spTree>
    <p:extLst>
      <p:ext uri="{BB962C8B-B14F-4D97-AF65-F5344CB8AC3E}">
        <p14:creationId xmlns:p14="http://schemas.microsoft.com/office/powerpoint/2010/main" val="1399016170"/>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476672"/>
            <a:ext cx="8229600" cy="5649491"/>
          </a:xfrm>
        </p:spPr>
        <p:txBody>
          <a:bodyPr>
            <a:normAutofit fontScale="92500" lnSpcReduction="20000"/>
          </a:bodyPr>
          <a:lstStyle/>
          <a:p>
            <a:endParaRPr lang="ar-IQ" dirty="0"/>
          </a:p>
          <a:p>
            <a:r>
              <a:rPr lang="ar-IQ" dirty="0"/>
              <a:t>من أشهر أنواع التعليم الذاتي هو النمط التعليمي الذي يطلق عليه بخطة كيلر </a:t>
            </a:r>
            <a:r>
              <a:rPr lang="en-US" dirty="0"/>
              <a:t>Keller plan </a:t>
            </a:r>
            <a:r>
              <a:rPr lang="ar-IQ" dirty="0"/>
              <a:t>والذي ركز في أساسيات تصميم التعليم على وفق برنامج يعتمد حاجة المتعلمين ورغبتهم كأساس في عملية التصميم. ولقد قام كيلر باستحداث هذا البرنامج</a:t>
            </a:r>
          </a:p>
          <a:p>
            <a:r>
              <a:rPr lang="ar-IQ" dirty="0"/>
              <a:t>الجامعي معتمدا النشاطات الرئيسية الآتية:</a:t>
            </a:r>
          </a:p>
          <a:p>
            <a:r>
              <a:rPr lang="ar-IQ" dirty="0"/>
              <a:t>1 - التركيز على البعد الذاتي للتعلم.</a:t>
            </a:r>
          </a:p>
          <a:p>
            <a:r>
              <a:rPr lang="ar-IQ" dirty="0"/>
              <a:t>2 - التعلم التحكمي.</a:t>
            </a:r>
          </a:p>
          <a:p>
            <a:r>
              <a:rPr lang="ar-IQ" dirty="0"/>
              <a:t>3 - المحاضرات والنقاشات ذات الأبعاد الدافعية أكثر منها معلوماتية.</a:t>
            </a:r>
          </a:p>
          <a:p>
            <a:r>
              <a:rPr lang="ar-IQ" dirty="0"/>
              <a:t>4 - استخدام مفهوم المراقب، وهو النشاط الذي يسمح للمعلم باختبار الطالب فردياً</a:t>
            </a:r>
          </a:p>
          <a:p>
            <a:r>
              <a:rPr lang="ar-IQ" dirty="0"/>
              <a:t>وتسجيل درجة تقدمه بعد حلقة من النشاطات التعليمية، ثم البدء بوضع برنامج فردي للتعليم يستهدف قيام الطالب بتعلم مهارات معينة وكذلك تجاوز أخطاءه، ثم يتبع ذلك الخطوة الأخيرة نقله إلى أسلوب التعلم الفردي/ الجماعي.</a:t>
            </a:r>
          </a:p>
          <a:p>
            <a:endParaRPr lang="en-US" dirty="0"/>
          </a:p>
        </p:txBody>
      </p:sp>
    </p:spTree>
    <p:extLst>
      <p:ext uri="{BB962C8B-B14F-4D97-AF65-F5344CB8AC3E}">
        <p14:creationId xmlns:p14="http://schemas.microsoft.com/office/powerpoint/2010/main" val="218885105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52536" y="548680"/>
            <a:ext cx="8352928" cy="5577483"/>
          </a:xfrm>
        </p:spPr>
        <p:txBody>
          <a:bodyPr>
            <a:normAutofit fontScale="92500" lnSpcReduction="10000"/>
          </a:bodyPr>
          <a:lstStyle/>
          <a:p>
            <a:r>
              <a:rPr lang="ar-IQ" dirty="0" smtClean="0"/>
              <a:t>واستكمالاً </a:t>
            </a:r>
            <a:r>
              <a:rPr lang="ar-IQ" dirty="0"/>
              <a:t>للبعد التاريخي للنشاطات التعليمية المهيأة للتصميم التعليمي، ظهر نوع معين من الإجراء التعليمي سمي بالتعليم العلاجي الفردي ( </a:t>
            </a:r>
            <a:r>
              <a:rPr lang="en-US" dirty="0"/>
              <a:t>Instruction ( IPI Individually Prescribed ، </a:t>
            </a:r>
            <a:r>
              <a:rPr lang="ar-IQ" dirty="0"/>
              <a:t>والذي ظهر عام 1964 واستمر حتى عام 1970 في جامعة </a:t>
            </a:r>
            <a:r>
              <a:rPr lang="ar-IQ" dirty="0" err="1"/>
              <a:t>بطسبرغ</a:t>
            </a:r>
            <a:r>
              <a:rPr lang="ar-IQ" dirty="0"/>
              <a:t> في أمريكا. يمثل ذلك برأي </a:t>
            </a:r>
            <a:r>
              <a:rPr lang="ar-IQ" dirty="0" err="1"/>
              <a:t>ساتلر</a:t>
            </a:r>
            <a:r>
              <a:rPr lang="ar-IQ" dirty="0"/>
              <a:t> </a:t>
            </a:r>
            <a:r>
              <a:rPr lang="en-US" dirty="0"/>
              <a:t>Sattler1999 </a:t>
            </a:r>
            <a:r>
              <a:rPr lang="ar-IQ" dirty="0"/>
              <a:t>أول أنموذج تعليمي بني تبعاً</a:t>
            </a:r>
          </a:p>
          <a:p>
            <a:r>
              <a:rPr lang="ar-IQ" dirty="0" smtClean="0"/>
              <a:t>للخطوات:</a:t>
            </a:r>
            <a:endParaRPr lang="ar-IQ" dirty="0"/>
          </a:p>
          <a:p>
            <a:r>
              <a:rPr lang="ar-IQ" dirty="0"/>
              <a:t>تحضير الوحدات.</a:t>
            </a:r>
          </a:p>
          <a:p>
            <a:r>
              <a:rPr lang="ar-IQ" dirty="0"/>
              <a:t>صياغة الأهداف السلوكية.</a:t>
            </a:r>
          </a:p>
          <a:p>
            <a:r>
              <a:rPr lang="ar-IQ" dirty="0"/>
              <a:t>تخطيط الوحدات التعليمية بصورة مترابطة.</a:t>
            </a:r>
          </a:p>
          <a:p>
            <a:r>
              <a:rPr lang="ar-IQ" dirty="0"/>
              <a:t>استخدم بصورة واسعة في تعليم القراءة، والرياضيات، والعلوم.</a:t>
            </a:r>
          </a:p>
          <a:p>
            <a:r>
              <a:rPr lang="ar-IQ" dirty="0"/>
              <a:t>ه يتضمن الأنموذج استخدام الاختبار القبلي والبعدي.</a:t>
            </a:r>
          </a:p>
          <a:p>
            <a:r>
              <a:rPr lang="ar-IQ" dirty="0"/>
              <a:t>تقويم مستمر للمقررات المنهجية ثم تعديلها لأكثر من مرة كي تتلاءم مع </a:t>
            </a:r>
            <a:r>
              <a:rPr lang="ar-IQ" dirty="0" smtClean="0"/>
              <a:t>الأهداف الموضوعة</a:t>
            </a:r>
            <a:r>
              <a:rPr lang="ar-IQ" dirty="0"/>
              <a:t>.</a:t>
            </a:r>
          </a:p>
          <a:p>
            <a:endParaRPr lang="ar-IQ" dirty="0"/>
          </a:p>
          <a:p>
            <a:endParaRPr lang="ar-IQ" dirty="0"/>
          </a:p>
        </p:txBody>
      </p:sp>
    </p:spTree>
    <p:extLst>
      <p:ext uri="{BB962C8B-B14F-4D97-AF65-F5344CB8AC3E}">
        <p14:creationId xmlns:p14="http://schemas.microsoft.com/office/powerpoint/2010/main" val="184034539"/>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32656"/>
            <a:ext cx="8229600" cy="5793507"/>
          </a:xfrm>
        </p:spPr>
        <p:txBody>
          <a:bodyPr>
            <a:normAutofit fontScale="92500" lnSpcReduction="10000"/>
          </a:bodyPr>
          <a:lstStyle/>
          <a:p>
            <a:endParaRPr lang="ar-IQ" dirty="0"/>
          </a:p>
          <a:p>
            <a:r>
              <a:rPr lang="ar-IQ" dirty="0"/>
              <a:t>من في نشاط تعليمي آخر ساهم في التقديم للتصميم التعليمي أطلق عليه "البرمجة من أجل التعليم لمواجهه حاجات المتعلمين" ظهر هذا الأنموذج عام 1967 وقاد هذا النوع الابتكار التربوي العالم والمربي </a:t>
            </a:r>
            <a:r>
              <a:rPr lang="ar-IQ" dirty="0" err="1"/>
              <a:t>فلانجان</a:t>
            </a:r>
            <a:r>
              <a:rPr lang="ar-IQ" dirty="0"/>
              <a:t> </a:t>
            </a:r>
            <a:r>
              <a:rPr lang="en-US" dirty="0"/>
              <a:t>Flanagan </a:t>
            </a:r>
            <a:r>
              <a:rPr lang="ar-IQ" dirty="0"/>
              <a:t>واستمر تطبيقه تجريبياً حتى عام 1970 ، وسميت هذه النماذج "الحلقات التي تقيس العلاقة بين الطالب/ والمعلم".</a:t>
            </a:r>
          </a:p>
          <a:p>
            <a:r>
              <a:rPr lang="ar-IQ" dirty="0"/>
              <a:t>تضمن هذا النوع من التعليم الأوجه الرئيسة الآتية:</a:t>
            </a:r>
          </a:p>
          <a:p>
            <a:r>
              <a:rPr lang="ar-IQ" dirty="0"/>
              <a:t>أ- تختار المدارس الفقرات من حوالي 6000 هدف سلوكي.</a:t>
            </a:r>
          </a:p>
          <a:p>
            <a:r>
              <a:rPr lang="ar-IQ" dirty="0"/>
              <a:t>ب- كل درس يستغرق أسبوعين في الأقصى ويتضمن خمسة أهداف سلوكية في الأقل. ج- استخدام التعليم المتحكم أو </a:t>
            </a:r>
            <a:r>
              <a:rPr lang="ar-IQ" dirty="0" err="1"/>
              <a:t>الاتقاني</a:t>
            </a:r>
            <a:r>
              <a:rPr lang="ar-IQ" dirty="0"/>
              <a:t> </a:t>
            </a:r>
            <a:r>
              <a:rPr lang="en-US" dirty="0"/>
              <a:t>Mastery learning .</a:t>
            </a:r>
          </a:p>
          <a:p>
            <a:r>
              <a:rPr lang="ar-IQ" dirty="0"/>
              <a:t>استخدام التعليم العلاجي </a:t>
            </a:r>
            <a:r>
              <a:rPr lang="en-US" dirty="0"/>
              <a:t>Remedial Instruction . </a:t>
            </a:r>
            <a:r>
              <a:rPr lang="ar-IQ" dirty="0"/>
              <a:t>د</a:t>
            </a:r>
          </a:p>
          <a:p>
            <a:r>
              <a:rPr lang="ar-IQ" dirty="0"/>
              <a:t>إعادة الاختبار لغرض التغذية المرتدة </a:t>
            </a:r>
            <a:r>
              <a:rPr lang="en-US" dirty="0"/>
              <a:t>Feed - back . </a:t>
            </a:r>
            <a:r>
              <a:rPr lang="ar-IQ" dirty="0"/>
              <a:t>ه ما تمت الإشارة إليه في هذا الفصل من نشاطات واستحداثات تربوية</a:t>
            </a:r>
          </a:p>
          <a:p>
            <a:endParaRPr lang="en-US" dirty="0"/>
          </a:p>
        </p:txBody>
      </p:sp>
    </p:spTree>
    <p:extLst>
      <p:ext uri="{BB962C8B-B14F-4D97-AF65-F5344CB8AC3E}">
        <p14:creationId xmlns:p14="http://schemas.microsoft.com/office/powerpoint/2010/main" val="4203819646"/>
      </p:ext>
    </p:extLst>
  </p:cSld>
  <p:clrMapOvr>
    <a:masterClrMapping/>
  </p:clrMapOvr>
  <p:transition spd="slow">
    <p:cover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الخلاصة</a:t>
            </a:r>
            <a:endParaRPr lang="en-US" dirty="0"/>
          </a:p>
        </p:txBody>
      </p:sp>
      <p:sp>
        <p:nvSpPr>
          <p:cNvPr id="3" name="Content Placeholder 2"/>
          <p:cNvSpPr>
            <a:spLocks noGrp="1"/>
          </p:cNvSpPr>
          <p:nvPr>
            <p:ph idx="1"/>
          </p:nvPr>
        </p:nvSpPr>
        <p:spPr>
          <a:xfrm>
            <a:off x="457200" y="1412776"/>
            <a:ext cx="8229600" cy="4713387"/>
          </a:xfrm>
        </p:spPr>
        <p:txBody>
          <a:bodyPr>
            <a:normAutofit fontScale="92500"/>
          </a:bodyPr>
          <a:lstStyle/>
          <a:p>
            <a:r>
              <a:rPr lang="ar-IQ" dirty="0"/>
              <a:t>نشأ علم التصميم التعليمي نتيجة الحاجة الملحة للتخفيف عن مشكلات التعليم ولإيجاد علم رابط </a:t>
            </a:r>
            <a:r>
              <a:rPr lang="en-US" dirty="0"/>
              <a:t>Linking Science </a:t>
            </a:r>
            <a:r>
              <a:rPr lang="ar-IQ" dirty="0"/>
              <a:t>يوصل بين نظريات التعلم والممارسة التربوية، ويصف الفعاليات التعليمية- التعلمية للوصول إلى أعلى حد ممكن من المردودات المتعلم في بيئة المادة المراد تعلمها معرفياً </a:t>
            </a:r>
            <a:r>
              <a:rPr lang="ar-IQ" dirty="0" smtClean="0"/>
              <a:t>ونفسيا</a:t>
            </a:r>
          </a:p>
          <a:p>
            <a:r>
              <a:rPr lang="ar-IQ" dirty="0" smtClean="0"/>
              <a:t>اختلف </a:t>
            </a:r>
            <a:r>
              <a:rPr lang="ar-IQ" dirty="0"/>
              <a:t>المربون في تحديد معنى التصميم التعليمي فالبعض يراه علماً تعليمياً قائما بذاته، والبعض الآخر يرى فيه امتداد جديد لنظريات التعلم، بينها آخرون برون فيه مجموعة وسائل منظمة لتغيير السلوك </a:t>
            </a:r>
            <a:r>
              <a:rPr lang="ar-IQ" dirty="0" err="1"/>
              <a:t>التعلمي</a:t>
            </a:r>
            <a:r>
              <a:rPr lang="ar-IQ" dirty="0"/>
              <a:t> بطرق منظمة ومحسوبة </a:t>
            </a:r>
            <a:r>
              <a:rPr lang="ar-IQ" dirty="0" smtClean="0"/>
              <a:t>بدقة</a:t>
            </a:r>
          </a:p>
          <a:p>
            <a:r>
              <a:rPr lang="ar-IQ" dirty="0" smtClean="0"/>
              <a:t>جميع </a:t>
            </a:r>
            <a:r>
              <a:rPr lang="ar-IQ" dirty="0"/>
              <a:t>من تعامل مع التصاميم التعليمية رأى فيها عملية هندسية منظمة أقرب من كونها وسيلة عشوائية لعملية التعليم.</a:t>
            </a:r>
            <a:endParaRPr lang="en-US" dirty="0"/>
          </a:p>
        </p:txBody>
      </p:sp>
    </p:spTree>
    <p:extLst>
      <p:ext uri="{BB962C8B-B14F-4D97-AF65-F5344CB8AC3E}">
        <p14:creationId xmlns:p14="http://schemas.microsoft.com/office/powerpoint/2010/main" val="300489989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6130"/>
          </a:xfrm>
        </p:spPr>
        <p:txBody>
          <a:bodyPr/>
          <a:lstStyle/>
          <a:p>
            <a:r>
              <a:rPr lang="ar-IQ" dirty="0"/>
              <a:t>لماذا التصميم التعليمي ؟</a:t>
            </a:r>
            <a:endParaRPr lang="en-US" dirty="0"/>
          </a:p>
        </p:txBody>
      </p:sp>
      <p:sp>
        <p:nvSpPr>
          <p:cNvPr id="3" name="Content Placeholder 2"/>
          <p:cNvSpPr>
            <a:spLocks noGrp="1"/>
          </p:cNvSpPr>
          <p:nvPr>
            <p:ph idx="1"/>
          </p:nvPr>
        </p:nvSpPr>
        <p:spPr/>
        <p:txBody>
          <a:bodyPr/>
          <a:lstStyle/>
          <a:p>
            <a:r>
              <a:rPr lang="ar-IQ" dirty="0"/>
              <a:t>لقد برز التصميم التعليمي كأحد المستويات المتقدمة كأحد المستويات المتقدمة لتكنولوجيا التعليم استنادا إلى حاجة حقيقية ‏في الأنظمة التربوية وفي مقدمتها ضعف تدوين المفاهيم والقدرات عند الطلبة وزيادة نسبة الفشل الدراسي وكذلك زيادة نسبة التسرب والإهدار في المدارس عموما وهذا كان ضمن‏ الدول المتقدمة صناعيا اليوم لما ظهرت الحاجة للدعوة للبحث عن ‏طريقة جديدة </a:t>
            </a:r>
            <a:r>
              <a:rPr lang="ar-IQ" dirty="0" err="1"/>
              <a:t>لل</a:t>
            </a:r>
            <a:r>
              <a:rPr lang="ar-IQ" dirty="0"/>
              <a:t> </a:t>
            </a:r>
            <a:r>
              <a:rPr lang="en-US" dirty="0"/>
              <a:t>Inst. </a:t>
            </a:r>
            <a:r>
              <a:rPr lang="ar-IQ" dirty="0"/>
              <a:t>من خلال المفهوم العلمي الرابط بالا إفادة من تطبيقات العلوم المختلفة </a:t>
            </a:r>
            <a:endParaRPr lang="en-US" dirty="0"/>
          </a:p>
        </p:txBody>
      </p:sp>
    </p:spTree>
    <p:extLst>
      <p:ext uri="{BB962C8B-B14F-4D97-AF65-F5344CB8AC3E}">
        <p14:creationId xmlns:p14="http://schemas.microsoft.com/office/powerpoint/2010/main" val="2351719557"/>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620688"/>
            <a:ext cx="8229600" cy="5505475"/>
          </a:xfrm>
        </p:spPr>
        <p:txBody>
          <a:bodyPr/>
          <a:lstStyle/>
          <a:p>
            <a:r>
              <a:rPr lang="ar-IQ" dirty="0"/>
              <a:t>ولم يكن العلماء والمنظرون يفكرون بالمرحلة التاريخية التي كانوا يعيشونها ويتفاعلون ‏خلال </a:t>
            </a:r>
            <a:r>
              <a:rPr lang="ar-IQ" dirty="0" err="1"/>
              <a:t>متغيراتتها</a:t>
            </a:r>
            <a:r>
              <a:rPr lang="ar-IQ" dirty="0"/>
              <a:t> القائمة آنذاك , بل كانوا يفكرون وفي أذهان هم صورة المستقبل أي مستقبل التربية والمدارس والمؤسسات للنظام التربوي فقد استشعر المنتظرون منذ ذلك الوقت بأنه وقت المدارس سوف يتغير ويصبح ‏مهما وسهلا لعملية ال </a:t>
            </a:r>
            <a:r>
              <a:rPr lang="en-US" dirty="0"/>
              <a:t>Inst.  </a:t>
            </a:r>
            <a:r>
              <a:rPr lang="ar-IQ" dirty="0"/>
              <a:t>وليس مصدرا لها. أي أن وظيفته ستكون اتاحة فرص التعلم إلى الطلبة لا أن يقوم هو بتعليمهم </a:t>
            </a:r>
            <a:endParaRPr lang="en-US" dirty="0"/>
          </a:p>
        </p:txBody>
      </p:sp>
    </p:spTree>
    <p:extLst>
      <p:ext uri="{BB962C8B-B14F-4D97-AF65-F5344CB8AC3E}">
        <p14:creationId xmlns:p14="http://schemas.microsoft.com/office/powerpoint/2010/main" val="731175168"/>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ctr"/>
            <a:r>
              <a:rPr lang="ar-IQ" sz="4000" b="1" dirty="0" smtClean="0"/>
              <a:t>الجذور التاريخية للتصميم التعليمي</a:t>
            </a:r>
            <a:endParaRPr lang="en-US" sz="4000" b="1" dirty="0"/>
          </a:p>
        </p:txBody>
      </p:sp>
    </p:spTree>
    <p:extLst>
      <p:ext uri="{BB962C8B-B14F-4D97-AF65-F5344CB8AC3E}">
        <p14:creationId xmlns:p14="http://schemas.microsoft.com/office/powerpoint/2010/main" val="4006271176"/>
      </p:ext>
    </p:extLst>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908720"/>
            <a:ext cx="8229600" cy="5217443"/>
          </a:xfrm>
        </p:spPr>
        <p:txBody>
          <a:bodyPr/>
          <a:lstStyle/>
          <a:p>
            <a:r>
              <a:rPr lang="ar-IQ" dirty="0"/>
              <a:t>وقد يأتي الوقت الذي يكون فيه المعلم ‏سيتوفر لمجموعات الطلبة وليس إلى المادة التي يدرسها كما أنه سيتحرر من كثير من الأطر الروتينية الجامدة وأن عمله سيتطور باتجاه السيطرة والتصميم بجمع مطالب العملية وطرقها وأساليبها ‏وقد أجمع </a:t>
            </a:r>
            <a:r>
              <a:rPr lang="ar-IQ" dirty="0" err="1"/>
              <a:t>التربوييون</a:t>
            </a:r>
            <a:r>
              <a:rPr lang="ar-IQ" dirty="0"/>
              <a:t> أن أي تطور أو تحسين للتربية لا يمكن أن يتم قبل أن نحسن او نطور معرفتنا حول كيفية التصميم بأكثر فاعلية وكفاءة . </a:t>
            </a:r>
            <a:endParaRPr lang="en-US" dirty="0"/>
          </a:p>
        </p:txBody>
      </p:sp>
    </p:spTree>
    <p:extLst>
      <p:ext uri="{BB962C8B-B14F-4D97-AF65-F5344CB8AC3E}">
        <p14:creationId xmlns:p14="http://schemas.microsoft.com/office/powerpoint/2010/main" val="33106996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ar-IQ" sz="4000" b="1" dirty="0"/>
              <a:t>علاقة التصميم التعليمي بالتربية (التدريس )</a:t>
            </a:r>
            <a:endParaRPr lang="en-US" sz="4000" b="1" dirty="0"/>
          </a:p>
        </p:txBody>
      </p:sp>
    </p:spTree>
    <p:extLst>
      <p:ext uri="{BB962C8B-B14F-4D97-AF65-F5344CB8AC3E}">
        <p14:creationId xmlns:p14="http://schemas.microsoft.com/office/powerpoint/2010/main" val="39701086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548680"/>
            <a:ext cx="8229600" cy="5577483"/>
          </a:xfrm>
        </p:spPr>
        <p:txBody>
          <a:bodyPr/>
          <a:lstStyle/>
          <a:p>
            <a:r>
              <a:rPr lang="ar-IQ" dirty="0"/>
              <a:t>وأن التصميم التعليمي لا يوجد بمعزل عن عملية التربية أو التعليم أو التعلم فهو يمكن أن يدخل ويرتبط ‏بكل عناصر العملية من خلال المجالات التربوية (المناهج, التوجيه , الادارة , التقويم) و أنه طبيعة ارتباط التصميم التعليمي بهذه الجوانب الرئيسية في التربية تتحدد من خلال علاقة تفاعلية تبادلية ,  هذه العملية تفاعلية ‏تتمثل في مستويات تعد بمثابة الترجمة إلى ما يمكن التصميم أن يقدمه لتلك المجالات وكيف أن هذه المجالات المذكورة ستمكنها بدورها من تغذية التصميم التعليمي كما في الشكل.</a:t>
            </a:r>
            <a:endParaRPr lang="en-US" dirty="0"/>
          </a:p>
        </p:txBody>
      </p:sp>
    </p:spTree>
    <p:extLst>
      <p:ext uri="{BB962C8B-B14F-4D97-AF65-F5344CB8AC3E}">
        <p14:creationId xmlns:p14="http://schemas.microsoft.com/office/powerpoint/2010/main" val="2511077442"/>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2276872"/>
            <a:ext cx="7239000" cy="3200995"/>
          </a:xfrm>
        </p:spPr>
      </p:pic>
    </p:spTree>
    <p:extLst>
      <p:ext uri="{BB962C8B-B14F-4D97-AF65-F5344CB8AC3E}">
        <p14:creationId xmlns:p14="http://schemas.microsoft.com/office/powerpoint/2010/main" val="3124804937"/>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692696"/>
            <a:ext cx="8229600" cy="5433467"/>
          </a:xfrm>
        </p:spPr>
        <p:txBody>
          <a:bodyPr>
            <a:normAutofit/>
          </a:bodyPr>
          <a:lstStyle/>
          <a:p>
            <a:r>
              <a:rPr lang="ar-IQ" dirty="0"/>
              <a:t>يتحدد التقويم من خلال تحديد نقاط الضعف يحول التصميم التعليمي إلى مردود </a:t>
            </a:r>
            <a:r>
              <a:rPr lang="en-US" dirty="0"/>
              <a:t>out   come </a:t>
            </a:r>
            <a:r>
              <a:rPr lang="ar-IQ" dirty="0"/>
              <a:t>لعملية الانماء </a:t>
            </a:r>
            <a:r>
              <a:rPr lang="ar-IQ" dirty="0" err="1"/>
              <a:t>لل</a:t>
            </a:r>
            <a:r>
              <a:rPr lang="ar-IQ" dirty="0"/>
              <a:t> </a:t>
            </a:r>
            <a:r>
              <a:rPr lang="en-US" dirty="0"/>
              <a:t>Inst.  </a:t>
            </a:r>
            <a:r>
              <a:rPr lang="ar-IQ" dirty="0"/>
              <a:t>حينما يعمل على مبدأ الكلفة والجدوى كذلك هو مردود في تنفيذ الأنشطة أكشن حينما يزود التصميم في الاهتمامات وكذلك الكلفة الجدوى وفي إدارة ال </a:t>
            </a:r>
            <a:r>
              <a:rPr lang="en-US" dirty="0"/>
              <a:t>Inst. </a:t>
            </a:r>
            <a:r>
              <a:rPr lang="ar-IQ" dirty="0"/>
              <a:t>لنفس الأسباب السابقة .</a:t>
            </a:r>
          </a:p>
          <a:p>
            <a:r>
              <a:rPr lang="ar-IQ" dirty="0"/>
              <a:t>التصميم التعليمي بخلاصه يهتم بإيصال عملية التعلم إلى الحالة القصوى كما ان الانماء التعليمي يهتم  بإيصال عملية التعلم وتطويره إلى الحالة المثلى.</a:t>
            </a:r>
          </a:p>
          <a:p>
            <a:r>
              <a:rPr lang="ar-IQ" dirty="0"/>
              <a:t>‏اما التنفيذ فيهتم بإيصال عملية تنفيذ التعلم إلى الحالة المثلى كما هو في الادارة والتقويم. </a:t>
            </a:r>
          </a:p>
          <a:p>
            <a:endParaRPr lang="en-US" dirty="0"/>
          </a:p>
        </p:txBody>
      </p:sp>
    </p:spTree>
    <p:extLst>
      <p:ext uri="{BB962C8B-B14F-4D97-AF65-F5344CB8AC3E}">
        <p14:creationId xmlns:p14="http://schemas.microsoft.com/office/powerpoint/2010/main" val="88231330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692696"/>
            <a:ext cx="8229600" cy="5433467"/>
          </a:xfrm>
        </p:spPr>
        <p:txBody>
          <a:bodyPr>
            <a:normAutofit fontScale="92500" lnSpcReduction="10000"/>
          </a:bodyPr>
          <a:lstStyle/>
          <a:p>
            <a:r>
              <a:rPr lang="ar-IQ" dirty="0"/>
              <a:t>التصميم التعليمي علم و اختصاص واحيانا يدعى معلم ال . </a:t>
            </a:r>
            <a:r>
              <a:rPr lang="en-US" dirty="0" err="1"/>
              <a:t>Inst</a:t>
            </a:r>
            <a:r>
              <a:rPr lang="en-US" dirty="0"/>
              <a:t> </a:t>
            </a:r>
            <a:r>
              <a:rPr lang="ar-IQ" dirty="0"/>
              <a:t>الذي يهتم بإعداد وتصنيع المعرفة حول المعرفة </a:t>
            </a:r>
            <a:r>
              <a:rPr lang="ar-IQ" dirty="0" err="1"/>
              <a:t>التصميميه</a:t>
            </a:r>
            <a:r>
              <a:rPr lang="ar-IQ" dirty="0"/>
              <a:t> للطرائق التي يمكن الوصول إليها بالمخرجات المطلوبة كلها وعلى مختلف أنواعها فهو اذا يعد بمثابة معمارية ال . </a:t>
            </a:r>
            <a:r>
              <a:rPr lang="en-US" dirty="0" err="1"/>
              <a:t>Inst</a:t>
            </a:r>
            <a:r>
              <a:rPr lang="en-US" dirty="0"/>
              <a:t>  </a:t>
            </a:r>
            <a:r>
              <a:rPr lang="ar-IQ" dirty="0"/>
              <a:t>او مهندس الموقف ويقابل بالضبط التصميم المعماري واما مصادر . </a:t>
            </a:r>
            <a:r>
              <a:rPr lang="en-US" dirty="0" err="1"/>
              <a:t>Inst</a:t>
            </a:r>
            <a:r>
              <a:rPr lang="en-US" dirty="0"/>
              <a:t>  </a:t>
            </a:r>
            <a:r>
              <a:rPr lang="ar-IQ" dirty="0"/>
              <a:t>فهي مستمدة من تطبيقات علم النفس المختلفة والاتصال والتكنولوجيا ولكن كل هذه التطبيقات تتحدد في آثارها من خلال العلاقة بين الداخلي والخارجي أي بالمعنى التقليدي للتعلم والتعليم ( وأن لكل عنصر في التصميم قدرة على التغيير وله أثر ما في سياق التصميم هذا السياق الذي يقوم أصلا على طبيعة التفاعل بين المتعلم والخارج ‏) ( هذا التفاعل الذي يؤدي إلى بناء خبرات منظمة باتجاه أهداف محددة و مرسومة سابقا) يعد البعض نشأت التصميم التعليمي كانت من خلال المجالين رئيسيين هما علم النفس و أكثر خصوصية نظريات التعلم وعلم الاتصال.</a:t>
            </a:r>
            <a:endParaRPr lang="en-US" dirty="0"/>
          </a:p>
        </p:txBody>
      </p:sp>
    </p:spTree>
    <p:extLst>
      <p:ext uri="{BB962C8B-B14F-4D97-AF65-F5344CB8AC3E}">
        <p14:creationId xmlns:p14="http://schemas.microsoft.com/office/powerpoint/2010/main" val="2470326920"/>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692696"/>
            <a:ext cx="8229600" cy="5433467"/>
          </a:xfrm>
        </p:spPr>
        <p:txBody>
          <a:bodyPr/>
          <a:lstStyle/>
          <a:p>
            <a:r>
              <a:rPr lang="ar-IQ" dirty="0"/>
              <a:t>ومع ذلك فإن هذه النظرة لا تفسر تماما نشأت التصميم التعليمي و تطوره إذا ان </a:t>
            </a:r>
            <a:r>
              <a:rPr lang="ar-IQ" dirty="0" err="1"/>
              <a:t>ارهاصاتة</a:t>
            </a:r>
            <a:r>
              <a:rPr lang="ar-IQ" dirty="0"/>
              <a:t> الأولى كانت في ذهن (جون ديوي) و(ثور </a:t>
            </a:r>
            <a:r>
              <a:rPr lang="ar-IQ" dirty="0" err="1"/>
              <a:t>ندايك</a:t>
            </a:r>
            <a:r>
              <a:rPr lang="ar-IQ" dirty="0"/>
              <a:t>) ولكن ولادة هذا العلم </a:t>
            </a:r>
            <a:r>
              <a:rPr lang="ar-IQ" dirty="0" err="1"/>
              <a:t>يعتقده</a:t>
            </a:r>
            <a:r>
              <a:rPr lang="ar-IQ" dirty="0"/>
              <a:t> البعض قد جاءت بعد محاولات( </a:t>
            </a:r>
            <a:r>
              <a:rPr lang="ar-IQ" dirty="0" err="1"/>
              <a:t>سكنر</a:t>
            </a:r>
            <a:r>
              <a:rPr lang="ar-IQ" dirty="0"/>
              <a:t>) في التعليم المبرمج </a:t>
            </a:r>
            <a:r>
              <a:rPr lang="ar-IQ" dirty="0" smtClean="0"/>
              <a:t> ( </a:t>
            </a:r>
            <a:r>
              <a:rPr lang="ar-IQ" dirty="0" err="1"/>
              <a:t>واوزبل</a:t>
            </a:r>
            <a:r>
              <a:rPr lang="ar-IQ" dirty="0"/>
              <a:t> و </a:t>
            </a:r>
            <a:r>
              <a:rPr lang="ar-IQ" dirty="0" err="1"/>
              <a:t>برونر</a:t>
            </a:r>
            <a:r>
              <a:rPr lang="ar-IQ" dirty="0"/>
              <a:t>) ‏في التعليم الاكتشاف قد كان لهؤلاء الدور في توجيه المنظرين التربويين في العلوم إلى ما نسميه اليوم بالنظريات . </a:t>
            </a:r>
            <a:r>
              <a:rPr lang="en-US" dirty="0"/>
              <a:t>Inst. ) </a:t>
            </a:r>
            <a:r>
              <a:rPr lang="ar-IQ" dirty="0"/>
              <a:t>كيفية التعلم الطالب الطريقة التي يتعلم بها( أن استخدامات التصميم لم تقتصر على المجالات التربوية بل له </a:t>
            </a:r>
            <a:r>
              <a:rPr lang="ar-IQ" dirty="0" err="1"/>
              <a:t>إسهاماتة</a:t>
            </a:r>
            <a:r>
              <a:rPr lang="ar-IQ" dirty="0"/>
              <a:t> في البرامج التعليمية او الصناعية او العسكرية.</a:t>
            </a:r>
            <a:endParaRPr lang="en-US" dirty="0"/>
          </a:p>
        </p:txBody>
      </p:sp>
    </p:spTree>
    <p:extLst>
      <p:ext uri="{BB962C8B-B14F-4D97-AF65-F5344CB8AC3E}">
        <p14:creationId xmlns:p14="http://schemas.microsoft.com/office/powerpoint/2010/main" val="3306981274"/>
      </p:ext>
    </p:extLst>
  </p:cSld>
  <p:clrMapOvr>
    <a:masterClrMapping/>
  </p:clrMapOvr>
  <p:transition spd="slow">
    <p:pull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476672"/>
            <a:ext cx="8229600" cy="5649491"/>
          </a:xfrm>
        </p:spPr>
        <p:txBody>
          <a:bodyPr/>
          <a:lstStyle/>
          <a:p>
            <a:r>
              <a:rPr lang="ar-IQ" dirty="0"/>
              <a:t>ورغم أن التصميم هو ‏مجموعة العمليات والإجراءات إلى أنه كل جزء فيه له معنى وله مبرر ويرتبط ارتباط وثيقا بمعمارية التصميم و أنه كل شيء في التصميم التعليمي مسيطر علي سيطرة تامة بما يؤدي إلى وضع اليد على المخرجات السلوكية المطلوبة بشكل تام وشامل وهذا ما يميزه عن التعلم التقليدي ولا يمكن الناحية العملية أن يسيطر على جميع مردودات ‏عملية ال </a:t>
            </a:r>
            <a:r>
              <a:rPr lang="en-US" dirty="0"/>
              <a:t>Inst. </a:t>
            </a:r>
            <a:r>
              <a:rPr lang="ar-IQ" dirty="0"/>
              <a:t>بينما في التصميم التعليمي يفترض ويتوجه أن يسيطر على جميع مردودات التعليم و التعلم وهي ليست عملية لاحقة بل هي آلية مرسومة ومحددة مسبقا في ضوء الأهداف </a:t>
            </a:r>
            <a:r>
              <a:rPr lang="ar-IQ" dirty="0" smtClean="0"/>
              <a:t>المحددة.</a:t>
            </a:r>
            <a:endParaRPr lang="en-US" dirty="0"/>
          </a:p>
        </p:txBody>
      </p:sp>
    </p:spTree>
    <p:extLst>
      <p:ext uri="{BB962C8B-B14F-4D97-AF65-F5344CB8AC3E}">
        <p14:creationId xmlns:p14="http://schemas.microsoft.com/office/powerpoint/2010/main" val="650690001"/>
      </p:ext>
    </p:extLst>
  </p:cSld>
  <p:clrMapOvr>
    <a:masterClrMapping/>
  </p:clrMapOvr>
  <p:transition spd="slow">
    <p:pull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IQ" sz="3600" dirty="0" smtClean="0"/>
              <a:t>ويمكن ان يعرف التصميم التعليمي على انه:</a:t>
            </a:r>
            <a:endParaRPr lang="en-US" sz="3600" dirty="0"/>
          </a:p>
        </p:txBody>
      </p:sp>
      <p:sp>
        <p:nvSpPr>
          <p:cNvPr id="3" name="Content Placeholder 2"/>
          <p:cNvSpPr>
            <a:spLocks noGrp="1"/>
          </p:cNvSpPr>
          <p:nvPr>
            <p:ph idx="1"/>
          </p:nvPr>
        </p:nvSpPr>
        <p:spPr/>
        <p:txBody>
          <a:bodyPr/>
          <a:lstStyle/>
          <a:p>
            <a:r>
              <a:rPr lang="ar-IQ" dirty="0"/>
              <a:t>مجموع الفعاليات والإجراءات الكفيلة بتخطيط الموقف التعليمي ضمن مرامي محددة مرتبطة بسقف زمني وخطوات محسوبة وقابلة للقياس ترسم وتنفذ فردياً أو جماعياً بموقف تعليمي مصغر، أو شامل طويل المدى يحقق نتائج، محددة محسوبة أو نتائج ذات أبعاد موضوعية واسعة. وفي كل الأحوال فإن التصميم التعليمي وسيلة لاختزال الجهد والزمن والكلفة في التعلم والتعليم بغرض الوصول إلى أفضل أنواع من النتائج المطلوبة.</a:t>
            </a:r>
            <a:endParaRPr lang="en-US" dirty="0"/>
          </a:p>
        </p:txBody>
      </p:sp>
    </p:spTree>
    <p:extLst>
      <p:ext uri="{BB962C8B-B14F-4D97-AF65-F5344CB8AC3E}">
        <p14:creationId xmlns:p14="http://schemas.microsoft.com/office/powerpoint/2010/main" val="3284071902"/>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dirty="0" smtClean="0"/>
              <a:t>الابعاد النظرية للتصميم التعليمي </a:t>
            </a:r>
            <a:endParaRPr lang="en-US" dirty="0"/>
          </a:p>
        </p:txBody>
      </p:sp>
      <p:sp>
        <p:nvSpPr>
          <p:cNvPr id="3" name="Content Placeholder 2"/>
          <p:cNvSpPr>
            <a:spLocks noGrp="1"/>
          </p:cNvSpPr>
          <p:nvPr>
            <p:ph idx="1"/>
          </p:nvPr>
        </p:nvSpPr>
        <p:spPr/>
        <p:txBody>
          <a:bodyPr/>
          <a:lstStyle/>
          <a:p>
            <a:r>
              <a:rPr lang="ar-IQ" dirty="0" smtClean="0"/>
              <a:t>هناك اربع قضايا ترتبط </a:t>
            </a:r>
            <a:r>
              <a:rPr lang="ar-IQ" dirty="0" err="1" smtClean="0"/>
              <a:t>بالابعاد</a:t>
            </a:r>
            <a:r>
              <a:rPr lang="ar-IQ" dirty="0" smtClean="0"/>
              <a:t> النظرية هي </a:t>
            </a:r>
          </a:p>
          <a:p>
            <a:r>
              <a:rPr lang="ar-IQ" dirty="0"/>
              <a:t>أولاً: مفهوم النظرية في التصميم التعليمي</a:t>
            </a:r>
            <a:r>
              <a:rPr lang="ar-IQ" dirty="0" smtClean="0"/>
              <a:t>.</a:t>
            </a:r>
          </a:p>
          <a:p>
            <a:r>
              <a:rPr lang="ar-IQ" dirty="0" smtClean="0"/>
              <a:t>ثانياً</a:t>
            </a:r>
            <a:r>
              <a:rPr lang="ar-IQ" dirty="0"/>
              <a:t>: خصائص النظرية الجيدة المفسرة </a:t>
            </a:r>
            <a:r>
              <a:rPr lang="ar-IQ" dirty="0" err="1"/>
              <a:t>لناذج</a:t>
            </a:r>
            <a:r>
              <a:rPr lang="ar-IQ" dirty="0"/>
              <a:t> التصميم</a:t>
            </a:r>
            <a:r>
              <a:rPr lang="ar-IQ" dirty="0" smtClean="0"/>
              <a:t>.</a:t>
            </a:r>
          </a:p>
          <a:p>
            <a:r>
              <a:rPr lang="ar-IQ" dirty="0" smtClean="0"/>
              <a:t>ثالثاً</a:t>
            </a:r>
            <a:r>
              <a:rPr lang="ar-IQ" dirty="0"/>
              <a:t>: الأبعاد التطبيقية للعملية التعليمية</a:t>
            </a:r>
            <a:r>
              <a:rPr lang="ar-IQ" dirty="0" smtClean="0"/>
              <a:t>.</a:t>
            </a:r>
          </a:p>
          <a:p>
            <a:r>
              <a:rPr lang="ar-IQ" dirty="0" smtClean="0"/>
              <a:t> </a:t>
            </a:r>
            <a:r>
              <a:rPr lang="ar-IQ" dirty="0"/>
              <a:t>رابعاً: بعض التوجهات الجديدة في التصميم </a:t>
            </a:r>
            <a:r>
              <a:rPr lang="ar-IQ" dirty="0" smtClean="0"/>
              <a:t>التعليمي     </a:t>
            </a:r>
            <a:r>
              <a:rPr lang="ar-IQ" dirty="0"/>
              <a:t>(نظرة تقويمية فاحصة)</a:t>
            </a:r>
            <a:endParaRPr lang="en-US" dirty="0"/>
          </a:p>
        </p:txBody>
      </p:sp>
    </p:spTree>
    <p:extLst>
      <p:ext uri="{BB962C8B-B14F-4D97-AF65-F5344CB8AC3E}">
        <p14:creationId xmlns:p14="http://schemas.microsoft.com/office/powerpoint/2010/main" val="1135881818"/>
      </p:ext>
    </p:extLst>
  </p:cSld>
  <p:clrMapOvr>
    <a:masterClrMapping/>
  </p:clrMapOvr>
  <p:transition spd="slow">
    <p:cover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620688"/>
            <a:ext cx="8229600" cy="5505475"/>
          </a:xfrm>
        </p:spPr>
        <p:txBody>
          <a:bodyPr>
            <a:normAutofit/>
          </a:bodyPr>
          <a:lstStyle/>
          <a:p>
            <a:r>
              <a:rPr lang="ar-IQ" dirty="0"/>
              <a:t>أن كثيرا من الجهود بذلت عبر تاريخ طويل لتطوير المعرفة الخاصة بأسلوب طرق </a:t>
            </a:r>
            <a:r>
              <a:rPr lang="ar-IQ" dirty="0" smtClean="0"/>
              <a:t> </a:t>
            </a:r>
            <a:r>
              <a:rPr lang="en-US" dirty="0"/>
              <a:t>Inst.</a:t>
            </a:r>
            <a:r>
              <a:rPr lang="ar-IQ" dirty="0"/>
              <a:t>وجاء الاهتمام بهذه الطرق نتيجة الرغبة في السيطرة على العوامل المطلوبة والمؤثرة في التربية ‏صورة اقتصادية و انتقائية وقد جاءت تحولات عديدة منذ عام 1898 حيث دعا جون ديوي 1900 إلى ضرورة إنماء علم رابط يربط بينه ‏نظرية التعلم وبين الممارسة التربوية كما أنه تايلور (علم المناهج) إشارة إلى الحاجة إلى هذا النوع من المعرفة وقد وصف هذا النوع من المعرفة بدور الوسيط في هذا العلم </a:t>
            </a:r>
            <a:r>
              <a:rPr lang="ar-IQ" dirty="0" err="1"/>
              <a:t>العلم</a:t>
            </a:r>
            <a:r>
              <a:rPr lang="ar-IQ" dirty="0"/>
              <a:t> الرابط هو ما ندعوه اليوم </a:t>
            </a:r>
            <a:r>
              <a:rPr lang="ar-IQ" dirty="0" smtClean="0"/>
              <a:t>(</a:t>
            </a:r>
            <a:r>
              <a:rPr lang="ar-IQ" dirty="0"/>
              <a:t>بالتصميم التعليمي) ذا الكيان المعرفي الذي يوصف فعاليات ال </a:t>
            </a:r>
            <a:r>
              <a:rPr lang="en-US" dirty="0"/>
              <a:t>Inst. ‏</a:t>
            </a:r>
            <a:r>
              <a:rPr lang="ar-IQ" dirty="0"/>
              <a:t>للوصول إلى أعلى حد ممكن من المردودات التعليمية التعلمية </a:t>
            </a:r>
            <a:endParaRPr lang="en-US" dirty="0"/>
          </a:p>
        </p:txBody>
      </p:sp>
    </p:spTree>
    <p:extLst>
      <p:ext uri="{BB962C8B-B14F-4D97-AF65-F5344CB8AC3E}">
        <p14:creationId xmlns:p14="http://schemas.microsoft.com/office/powerpoint/2010/main" val="35894019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476672"/>
            <a:ext cx="8229600" cy="5649491"/>
          </a:xfrm>
        </p:spPr>
        <p:txBody>
          <a:bodyPr>
            <a:normAutofit fontScale="92500" lnSpcReduction="20000"/>
          </a:bodyPr>
          <a:lstStyle/>
          <a:p>
            <a:pPr marL="0" indent="0">
              <a:buNone/>
            </a:pPr>
            <a:endParaRPr lang="ar-IQ" dirty="0"/>
          </a:p>
          <a:p>
            <a:pPr marL="0" indent="0">
              <a:buNone/>
            </a:pPr>
            <a:r>
              <a:rPr lang="ar-IQ" dirty="0"/>
              <a:t>‏</a:t>
            </a:r>
            <a:r>
              <a:rPr lang="ar-IQ" sz="4200" b="1" dirty="0"/>
              <a:t> مفهوم النظرية في التصميم التعليمي</a:t>
            </a:r>
          </a:p>
          <a:p>
            <a:pPr marL="0" indent="0">
              <a:buNone/>
            </a:pPr>
            <a:endParaRPr lang="ar-IQ" dirty="0"/>
          </a:p>
          <a:p>
            <a:pPr marL="0" indent="0">
              <a:buNone/>
            </a:pPr>
            <a:r>
              <a:rPr lang="ar-IQ" dirty="0" smtClean="0"/>
              <a:t>ما </a:t>
            </a:r>
            <a:r>
              <a:rPr lang="ar-IQ" dirty="0"/>
              <a:t>هي النظرية؟</a:t>
            </a:r>
          </a:p>
          <a:p>
            <a:pPr marL="0" indent="0">
              <a:buNone/>
            </a:pPr>
            <a:r>
              <a:rPr lang="ar-IQ" dirty="0"/>
              <a:t>هل هي مجموعة تفسيرات لظواهر معينة؟ أم هي: مجموعة افتراضات لمشكلات حياتية؟</a:t>
            </a:r>
          </a:p>
          <a:p>
            <a:pPr marL="0" indent="0">
              <a:buNone/>
            </a:pPr>
            <a:r>
              <a:rPr lang="ar-IQ" dirty="0"/>
              <a:t>أم أن النظرية هي شروط لحدوث ظاهرة معينة؟</a:t>
            </a:r>
          </a:p>
          <a:p>
            <a:pPr marL="0" indent="0">
              <a:buNone/>
            </a:pPr>
            <a:r>
              <a:rPr lang="ar-IQ" dirty="0"/>
              <a:t>وصف سيلز ( 1997 , </a:t>
            </a:r>
            <a:r>
              <a:rPr lang="en-US" dirty="0" err="1"/>
              <a:t>Seels</a:t>
            </a:r>
            <a:r>
              <a:rPr lang="en-US" dirty="0"/>
              <a:t> ) </a:t>
            </a:r>
            <a:r>
              <a:rPr lang="ar-IQ" dirty="0"/>
              <a:t>النظريات على أنها تفسير لظواهر أو مواقف تساعدنا النظرية في فهمها وكذلك التعامل معها. تمتلك النظريات في العلوم السلوكية قواعد مختلفة وتقدم النظريات أناط مختلفة لتفسير المعلومات. تربط النظرية دراسة بأخرى </a:t>
            </a:r>
            <a:r>
              <a:rPr lang="ar-IQ" dirty="0" err="1"/>
              <a:t>كا</a:t>
            </a:r>
            <a:r>
              <a:rPr lang="ar-IQ" dirty="0"/>
              <a:t> أنها تستخدم إطارا من المعلومات تمكن الباحث من استخدام مختلف المفاهيم والمتغيرات لتفسير المعلومات الخاصة بالظواهر التي يتعامل بها..</a:t>
            </a:r>
          </a:p>
          <a:p>
            <a:pPr marL="0" indent="0">
              <a:buNone/>
            </a:pPr>
            <a:endParaRPr lang="ar-IQ" dirty="0" smtClean="0"/>
          </a:p>
        </p:txBody>
      </p:sp>
    </p:spTree>
    <p:extLst>
      <p:ext uri="{BB962C8B-B14F-4D97-AF65-F5344CB8AC3E}">
        <p14:creationId xmlns:p14="http://schemas.microsoft.com/office/powerpoint/2010/main" val="1940024840"/>
      </p:ext>
    </p:extLst>
  </p:cSld>
  <p:clrMapOvr>
    <a:masterClrMapping/>
  </p:clrMapOvr>
  <p:transition spd="slow">
    <p:cover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620688"/>
            <a:ext cx="8229600" cy="5505475"/>
          </a:xfrm>
        </p:spPr>
        <p:txBody>
          <a:bodyPr/>
          <a:lstStyle/>
          <a:p>
            <a:endParaRPr lang="ar-IQ" dirty="0"/>
          </a:p>
          <a:p>
            <a:r>
              <a:rPr lang="ar-IQ" dirty="0"/>
              <a:t>تبدأ النظرية بمفاهيم تحت المستوى </a:t>
            </a:r>
            <a:r>
              <a:rPr lang="ar-IQ" dirty="0" err="1"/>
              <a:t>التصوراتي</a:t>
            </a:r>
            <a:r>
              <a:rPr lang="ar-IQ" dirty="0"/>
              <a:t> الحقيقي أو الملاحظ ثم يتم تكييفها كي يتم ربطها بالتطبيق. وهناك أنواع مختلفة من النظريات ولكن نظريات المجال الواحد ينبغي أن تشترك في بعض الخصائص رغم اختلاف تفسيراتها وفي هذه الحالة يطلق على</a:t>
            </a:r>
          </a:p>
          <a:p>
            <a:r>
              <a:rPr lang="ar-IQ" dirty="0" smtClean="0"/>
              <a:t>مجموع </a:t>
            </a:r>
            <a:r>
              <a:rPr lang="ar-IQ" dirty="0"/>
              <a:t>تلك النظريات بالمدرسة مثال على ذلك نظرية </a:t>
            </a:r>
            <a:r>
              <a:rPr lang="ar-IQ" dirty="0" err="1"/>
              <a:t>بافلوف</a:t>
            </a:r>
            <a:r>
              <a:rPr lang="ar-IQ" dirty="0"/>
              <a:t> ونظرية </a:t>
            </a:r>
            <a:r>
              <a:rPr lang="ar-IQ" dirty="0" err="1"/>
              <a:t>سكنر</a:t>
            </a:r>
            <a:r>
              <a:rPr lang="ar-IQ" dirty="0"/>
              <a:t> ونظرية </a:t>
            </a:r>
            <a:r>
              <a:rPr lang="ar-IQ" dirty="0" err="1"/>
              <a:t>واطسن</a:t>
            </a:r>
            <a:r>
              <a:rPr lang="ar-IQ" dirty="0"/>
              <a:t>.... وغيرها جميعا نظريات للتعلم تصنف تحت مظلة المدرسة السلوكية</a:t>
            </a:r>
          </a:p>
          <a:p>
            <a:endParaRPr lang="en-US" dirty="0"/>
          </a:p>
        </p:txBody>
      </p:sp>
    </p:spTree>
    <p:extLst>
      <p:ext uri="{BB962C8B-B14F-4D97-AF65-F5344CB8AC3E}">
        <p14:creationId xmlns:p14="http://schemas.microsoft.com/office/powerpoint/2010/main" val="137352613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548680"/>
            <a:ext cx="8229600" cy="5577483"/>
          </a:xfrm>
        </p:spPr>
        <p:txBody>
          <a:bodyPr/>
          <a:lstStyle/>
          <a:p>
            <a:r>
              <a:rPr lang="ar-IQ" dirty="0"/>
              <a:t>تتركب النظرية من مختلف الأجزاء أو المركبات يمثل تجمعيها حقيقة النظرية. وتتضمن هذه التراكيب مفاهيم، وتعريفات، وافتراضات، وأشكال. وتقبل النظرية في مثل تخصصها عندما يتم التثبت والتيقن من فاعليتها وجدواها في حقل العمل. ومادام التطبيق هو معيار النجاح للنظرية؛ لهذا فإنها أي النظرية ينبغي أن تمتلك القدرة على المرونة وأن تفتح المجالات لاحتمالات جديدة للفاعلية والتغير لما هو معتاد فعلاً. إن الرؤية المرنة للأمور تجدد من حيوية النظرية كذلك تجدد رؤى التعامل معها. ستسمح التصورات الجديدة لفاعلية التكنولوجيا في حياة الإنسان على إنتاج نظريات سلوكية جديدة كما يرى</a:t>
            </a:r>
            <a:endParaRPr lang="en-US" dirty="0"/>
          </a:p>
        </p:txBody>
      </p:sp>
    </p:spTree>
    <p:extLst>
      <p:ext uri="{BB962C8B-B14F-4D97-AF65-F5344CB8AC3E}">
        <p14:creationId xmlns:p14="http://schemas.microsoft.com/office/powerpoint/2010/main" val="2673499631"/>
      </p:ext>
    </p:extLst>
  </p:cSld>
  <p:clrMapOvr>
    <a:masterClrMapping/>
  </p:clrMapOvr>
  <mc:AlternateContent xmlns:mc="http://schemas.openxmlformats.org/markup-compatibility/2006" xmlns:p14="http://schemas.microsoft.com/office/powerpoint/2010/main">
    <mc:Choice Requires="p14">
      <p:transition spd="slow" p14:dur="1600">
        <p14:prism dir="r" isContent="1"/>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764704"/>
            <a:ext cx="8229600" cy="5361459"/>
          </a:xfrm>
        </p:spPr>
        <p:txBody>
          <a:bodyPr>
            <a:normAutofit/>
          </a:bodyPr>
          <a:lstStyle/>
          <a:p>
            <a:r>
              <a:rPr lang="ar-IQ" dirty="0"/>
              <a:t>تستخدم النظرية في التصميم التعليمي أما في وصف وتفسير ظاهرة تعليمية أو في علاج حالة </a:t>
            </a:r>
            <a:r>
              <a:rPr lang="ar-IQ" dirty="0" err="1"/>
              <a:t>موقفية</a:t>
            </a:r>
            <a:r>
              <a:rPr lang="ar-IQ" dirty="0"/>
              <a:t> تعليمية. في ضوء ذلك يرى </a:t>
            </a:r>
            <a:r>
              <a:rPr lang="ar-IQ" dirty="0" err="1"/>
              <a:t>ريكلوث</a:t>
            </a:r>
            <a:r>
              <a:rPr lang="ar-IQ" dirty="0"/>
              <a:t> ( </a:t>
            </a:r>
            <a:r>
              <a:rPr lang="en-US" dirty="0" err="1"/>
              <a:t>Reigeluth</a:t>
            </a:r>
            <a:r>
              <a:rPr lang="en-US" dirty="0"/>
              <a:t> ) </a:t>
            </a:r>
            <a:r>
              <a:rPr lang="ar-IQ" dirty="0"/>
              <a:t>أن هناك نوعان من النظريات في التصميم التعليمي، وهما النظريات العلاجية وهي منظومة فكرية تحاول أن تقدم أنموذج يمنح أعلى ما يمكن من النتائج المرغوبة في شروط معينة. والنظريات الوصفية والتي تمثل مجموعة تفسيرات والنماذج التي توصف وتفسر تحقيق أفضل النتائج المطلوبة ضمن شروط تعليمية محددة. بينها يرى </a:t>
            </a:r>
            <a:r>
              <a:rPr lang="ar-IQ" dirty="0" err="1"/>
              <a:t>ميرل</a:t>
            </a:r>
            <a:r>
              <a:rPr lang="ar-IQ" dirty="0"/>
              <a:t>، </a:t>
            </a:r>
            <a:r>
              <a:rPr lang="ar-IQ" dirty="0" err="1"/>
              <a:t>وويبرج</a:t>
            </a:r>
            <a:r>
              <a:rPr lang="ar-IQ" dirty="0"/>
              <a:t> أن المبادئ والنظريات تتوزع بين الوصف والمعالجة، والفرق بين الوصف والمعالجة </a:t>
            </a:r>
            <a:r>
              <a:rPr lang="ar-IQ" dirty="0" smtClean="0"/>
              <a:t>.</a:t>
            </a:r>
            <a:endParaRPr lang="en-US" dirty="0"/>
          </a:p>
        </p:txBody>
      </p:sp>
    </p:spTree>
    <p:extLst>
      <p:ext uri="{BB962C8B-B14F-4D97-AF65-F5344CB8AC3E}">
        <p14:creationId xmlns:p14="http://schemas.microsoft.com/office/powerpoint/2010/main" val="2617951640"/>
      </p:ext>
    </p:extLst>
  </p:cSld>
  <p:clrMapOvr>
    <a:masterClrMapping/>
  </p:clrMapOvr>
  <mc:AlternateContent xmlns:mc="http://schemas.openxmlformats.org/markup-compatibility/2006" xmlns:p14="http://schemas.microsoft.com/office/powerpoint/2010/main">
    <mc:Choice Requires="p14">
      <p:transition spd="slow" p14:dur="2000">
        <p14:ferris dir="r"/>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dirty="0" smtClean="0"/>
              <a:t>خصائص النظريتين العلاجية و الوصفية</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1916832"/>
            <a:ext cx="7239000" cy="4252912"/>
          </a:xfrm>
        </p:spPr>
      </p:pic>
    </p:spTree>
    <p:extLst>
      <p:ext uri="{BB962C8B-B14F-4D97-AF65-F5344CB8AC3E}">
        <p14:creationId xmlns:p14="http://schemas.microsoft.com/office/powerpoint/2010/main" val="4003441400"/>
      </p:ext>
    </p:extLst>
  </p:cSld>
  <p:clrMapOvr>
    <a:masterClrMapping/>
  </p:clrMapOvr>
  <mc:AlternateContent xmlns:mc="http://schemas.openxmlformats.org/markup-compatibility/2006" xmlns:p14="http://schemas.microsoft.com/office/powerpoint/2010/main">
    <mc:Choice Requires="p14">
      <p:transition spd="slow" p14:dur="2000">
        <p14:ferris dir="r"/>
      </p:transition>
    </mc:Choice>
    <mc:Fallback xmlns="">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err="1" smtClean="0"/>
              <a:t>تاثير</a:t>
            </a:r>
            <a:r>
              <a:rPr lang="ar-IQ" dirty="0" smtClean="0"/>
              <a:t> التراكيب النظرية </a:t>
            </a:r>
            <a:endParaRPr lang="en-US" dirty="0"/>
          </a:p>
        </p:txBody>
      </p:sp>
      <p:sp>
        <p:nvSpPr>
          <p:cNvPr id="3" name="Content Placeholder 2"/>
          <p:cNvSpPr>
            <a:spLocks noGrp="1"/>
          </p:cNvSpPr>
          <p:nvPr>
            <p:ph idx="1"/>
          </p:nvPr>
        </p:nvSpPr>
        <p:spPr>
          <a:xfrm>
            <a:off x="457200" y="1484784"/>
            <a:ext cx="8229600" cy="4641379"/>
          </a:xfrm>
        </p:spPr>
        <p:txBody>
          <a:bodyPr/>
          <a:lstStyle/>
          <a:p>
            <a:r>
              <a:rPr lang="ar-IQ" dirty="0"/>
              <a:t>اهتمت تكنولوجيا التعليم منذ بداية تاريخ استخدامها في أن تكون محركاً تعلياً، فارتبطت جذرياً بتاريخ البعد العملي للتدريس. وكلما </a:t>
            </a:r>
            <a:r>
              <a:rPr lang="ar-IQ" dirty="0" err="1"/>
              <a:t>نا</a:t>
            </a:r>
            <a:r>
              <a:rPr lang="ar-IQ" dirty="0"/>
              <a:t> مجال التصميم التعليمي ( </a:t>
            </a:r>
            <a:r>
              <a:rPr lang="en-US" dirty="0"/>
              <a:t>ID ) </a:t>
            </a:r>
            <a:r>
              <a:rPr lang="ar-IQ" dirty="0"/>
              <a:t>زاد التفكير في بناء نظرية أو نظريات تفسر حدوث العملية التعليمية؛ وعليه صار البحث جاداً عن نظرية خاصة بتكنولوجيا التعليم. على أن تكون هذه النظرية ليس تعبيراً عن اهتمام المنظر فحسب بل أن تكون نمط تخصصي لاتخاذ القرارات وحل المشكلات الخاصة بالتعليم</a:t>
            </a:r>
            <a:endParaRPr lang="en-US" dirty="0"/>
          </a:p>
        </p:txBody>
      </p:sp>
    </p:spTree>
    <p:extLst>
      <p:ext uri="{BB962C8B-B14F-4D97-AF65-F5344CB8AC3E}">
        <p14:creationId xmlns:p14="http://schemas.microsoft.com/office/powerpoint/2010/main" val="2143191560"/>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268760"/>
            <a:ext cx="8229600" cy="4857403"/>
          </a:xfrm>
        </p:spPr>
        <p:txBody>
          <a:bodyPr/>
          <a:lstStyle/>
          <a:p>
            <a:r>
              <a:rPr lang="ar-IQ" dirty="0"/>
              <a:t>إن النظريات التي أثبتت جدواها، وصارت تخدم الصالح العام أصبحت تمثل بناء جدول الأعمال </a:t>
            </a:r>
            <a:r>
              <a:rPr lang="en-US" dirty="0" err="1"/>
              <a:t>Agienda</a:t>
            </a:r>
            <a:r>
              <a:rPr lang="en-US" dirty="0"/>
              <a:t> Building </a:t>
            </a:r>
            <a:r>
              <a:rPr lang="ar-IQ" dirty="0"/>
              <a:t>أو كأنها إطار عام منهجي. هذا الإطار العام مفيد جداً لاستيعاب حركة المتغيرات المؤثرة في بناء النظرية. يشير سيلز إلى أن مركز انتباه الباحثين في مجال تكنولوجيا التعليم هو كيف يمكن أن يحددوا أفضل الأسباب والوسائل للوصول إلى تعليم فعال في زمن محدد </a:t>
            </a:r>
            <a:endParaRPr lang="en-US" dirty="0"/>
          </a:p>
        </p:txBody>
      </p:sp>
    </p:spTree>
    <p:extLst>
      <p:ext uri="{BB962C8B-B14F-4D97-AF65-F5344CB8AC3E}">
        <p14:creationId xmlns:p14="http://schemas.microsoft.com/office/powerpoint/2010/main" val="74428337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443805"/>
            <a:ext cx="8229600" cy="5649491"/>
          </a:xfrm>
        </p:spPr>
        <p:txBody>
          <a:bodyPr>
            <a:normAutofit lnSpcReduction="10000"/>
          </a:bodyPr>
          <a:lstStyle/>
          <a:p>
            <a:r>
              <a:rPr lang="ar-IQ" dirty="0"/>
              <a:t>لكن مجال تكنولوجيا التعليم لم يسلم هو الآخر من عملية التنافس والصراع بين المحافظين والسلوكيين، وبين الذين يفضلون أبعاد التعليم عن والذين يجدون الحداثة أمراً ضرورياً وينبغي أن تدخل في كل شيء وحتى السلوك الإنساني. وكلما وجدت النظرية فائدتها في التطبيق كلما أثبتت أنها أكثر فاعلية وأنها أكثر تمكن في الانتشار والسعة المكننة في حقل استخدامها أي تزداد سعة تسويقها قدم سيلز أيضاً ثلاث وظائف رئيسية لعمل النظرية في التصميم التعليمي، وهي: </a:t>
            </a:r>
          </a:p>
          <a:p>
            <a:r>
              <a:rPr lang="ar-IQ" dirty="0"/>
              <a:t> 1- جذب انتباه مستخدمي النظرية إلى حقل التخصص.</a:t>
            </a:r>
          </a:p>
          <a:p>
            <a:r>
              <a:rPr lang="ar-IQ" dirty="0"/>
              <a:t> 2 - تفسر وتقدم نتائج البحوث للمسوقين والمستفيدين من النظرية.</a:t>
            </a:r>
          </a:p>
          <a:p>
            <a:r>
              <a:rPr lang="ar-IQ" dirty="0"/>
              <a:t> 3 - إبراز الحاجات والمواءمات لمواضيع معينة بحقل الاختصاص ككل.</a:t>
            </a:r>
          </a:p>
          <a:p>
            <a:endParaRPr lang="ar-IQ" dirty="0"/>
          </a:p>
          <a:p>
            <a:endParaRPr lang="en-US" dirty="0"/>
          </a:p>
        </p:txBody>
      </p:sp>
    </p:spTree>
    <p:extLst>
      <p:ext uri="{BB962C8B-B14F-4D97-AF65-F5344CB8AC3E}">
        <p14:creationId xmlns:p14="http://schemas.microsoft.com/office/powerpoint/2010/main" val="1659127597"/>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pic>
        <p:nvPicPr>
          <p:cNvPr id="4" name="عنصر نائب للمحتوى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713583" y="208181"/>
            <a:ext cx="3514601" cy="6248182"/>
          </a:xfrm>
        </p:spPr>
      </p:pic>
    </p:spTree>
    <p:extLst>
      <p:ext uri="{BB962C8B-B14F-4D97-AF65-F5344CB8AC3E}">
        <p14:creationId xmlns:p14="http://schemas.microsoft.com/office/powerpoint/2010/main" val="16228276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404664"/>
            <a:ext cx="8229600" cy="5721499"/>
          </a:xfrm>
        </p:spPr>
        <p:txBody>
          <a:bodyPr>
            <a:normAutofit/>
          </a:bodyPr>
          <a:lstStyle/>
          <a:p>
            <a:endParaRPr lang="ar-IQ" dirty="0"/>
          </a:p>
          <a:p>
            <a:r>
              <a:rPr lang="ar-IQ" dirty="0"/>
              <a:t>في مطلع القرن العشرين ظهرت أفكار جديدة تنادي بالتغيير واشترطت بالتغيير أن يكون نافعاً ومحدداً فبدأت الفلسفة </a:t>
            </a:r>
            <a:r>
              <a:rPr lang="ar-IQ" dirty="0" err="1"/>
              <a:t>البركاتية</a:t>
            </a:r>
            <a:r>
              <a:rPr lang="ar-IQ" dirty="0"/>
              <a:t> تأخذ مداها من خلال جون ديوي ووليم جيمس اللذان أصرا على ربط الجامعات بمشكلات المجتمع. وبعد الصراع الكوني الأول وخروج أوربا منتصرة وجدت أمريكا نفسها متخلفة تماماً وخرجت فاضية اليدين. ومن هنا بدأ التفكير </a:t>
            </a:r>
            <a:r>
              <a:rPr lang="ar-IQ" dirty="0" err="1"/>
              <a:t>البركاتي</a:t>
            </a:r>
            <a:r>
              <a:rPr lang="ar-IQ" dirty="0"/>
              <a:t> في بناء جيش قوي يؤسس بطرق حديثة؛ ولهذا خصص لهذا الجيش مليارات فقط لمراكز البحث العلمي ولم يكن هذا الجيش إلا نواة لمخابرات ذات فكر استراتيجي تقاد من قبل علماء جامعيين يمدوها من خلال أقسامهم المختلفة بالدراسات والبحوث</a:t>
            </a:r>
          </a:p>
          <a:p>
            <a:endParaRPr lang="en-US" dirty="0"/>
          </a:p>
        </p:txBody>
      </p:sp>
    </p:spTree>
    <p:extLst>
      <p:ext uri="{BB962C8B-B14F-4D97-AF65-F5344CB8AC3E}">
        <p14:creationId xmlns:p14="http://schemas.microsoft.com/office/powerpoint/2010/main" val="292296414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404664"/>
            <a:ext cx="8229600" cy="5721499"/>
          </a:xfrm>
        </p:spPr>
        <p:txBody>
          <a:bodyPr>
            <a:normAutofit lnSpcReduction="10000"/>
          </a:bodyPr>
          <a:lstStyle/>
          <a:p>
            <a:endParaRPr lang="ar-IQ" dirty="0"/>
          </a:p>
          <a:p>
            <a:r>
              <a:rPr lang="ar-IQ" dirty="0"/>
              <a:t>ولو تعمقنا أكثر في تأثير الإبداع التقني في مجال وسائل الاتصال نجد أنها أثرت بشكل كبير في نوع واتجاه التعليم في عالمنا المعاصر، فعلى سبيل المثال فإن شيوع صناعة السينما مثلا وظهور الأنواع المختلفة من أجهزة التصوير سرعان ما أنتقل إلى التعليم فأصبح هنالك التعليم المصغر واستخدم الأفلام التعليمية، كذلك لعب الأدوار وشجرة الأخطاء. كل ذلك ما هو إلا استعارة واضحة مما أحدثته أجهزة الإعلام والصناعات المرتبطة بها من تطور سرعان ما أرخى بظلاله على التعليم. لا بل كان جزء من الابتكار التكنولوجي والتقني الذي وجد فيه المعلمين ضالتهم، حيث بدأت هذه الابتكارات تشكل حلقة الوصل بين البعد النوعي ومعالجة المشكلة الكمية للتعليم والممثلة بالتخمة العالية بشرياً في الصفوف والمدارس سيا مدارس الدول النامية.</a:t>
            </a:r>
          </a:p>
          <a:p>
            <a:endParaRPr lang="en-US" dirty="0"/>
          </a:p>
        </p:txBody>
      </p:sp>
    </p:spTree>
    <p:extLst>
      <p:ext uri="{BB962C8B-B14F-4D97-AF65-F5344CB8AC3E}">
        <p14:creationId xmlns:p14="http://schemas.microsoft.com/office/powerpoint/2010/main" val="2696804322"/>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476672"/>
            <a:ext cx="8229600" cy="5649491"/>
          </a:xfrm>
        </p:spPr>
        <p:txBody>
          <a:bodyPr>
            <a:normAutofit/>
          </a:bodyPr>
          <a:lstStyle/>
          <a:p>
            <a:r>
              <a:rPr lang="ar-IQ" dirty="0"/>
              <a:t>تنامت أذرع المعرفة وانتقلت إلى عالم الإلكترونيات، وأصبحت المطبوعات إلى حد ما ضرباً من التاريخ. فحديث اليوم عن الزمن اللحظي في الاتصال والتواصل صار حالة مألوفة. تقول دروزة ( 1994 ) لقد تمخضت جهود علماء التربية والتعليم في مجال التكنولوجيا عن علم جديد عرف </a:t>
            </a:r>
            <a:r>
              <a:rPr lang="ar-IQ" dirty="0" err="1"/>
              <a:t>بأسم</a:t>
            </a:r>
            <a:r>
              <a:rPr lang="ar-IQ" dirty="0"/>
              <a:t> (تكنولوجيا التعليم </a:t>
            </a:r>
            <a:r>
              <a:rPr lang="en-US" dirty="0"/>
              <a:t>Instructional Technology ) </a:t>
            </a:r>
            <a:r>
              <a:rPr lang="ar-IQ" dirty="0"/>
              <a:t>وهو العلم الذي يركز علي استخدام الآلة في التعليم كالمسجلات، التلفاز، والصور المتحركة، والأشرطة، والأسطوانات .... وغيرها من الوسائل السمعية/ البصرية والتي كان أعقدها لحد الآن استخدام الحاسب التعليمي </a:t>
            </a:r>
            <a:r>
              <a:rPr lang="en-US" dirty="0"/>
              <a:t>computer based instruction </a:t>
            </a:r>
            <a:r>
              <a:rPr lang="ar-IQ" dirty="0"/>
              <a:t>والفيديو المرتبط بالحاسب التعليمي </a:t>
            </a:r>
            <a:r>
              <a:rPr lang="en-US" dirty="0"/>
              <a:t>interactive video disc (). </a:t>
            </a:r>
          </a:p>
        </p:txBody>
      </p:sp>
    </p:spTree>
    <p:extLst>
      <p:ext uri="{BB962C8B-B14F-4D97-AF65-F5344CB8AC3E}">
        <p14:creationId xmlns:p14="http://schemas.microsoft.com/office/powerpoint/2010/main" val="2650025067"/>
      </p:ext>
    </p:extLst>
  </p:cSld>
  <p:clrMapOvr>
    <a:masterClrMapping/>
  </p:clrMapOvr>
  <p:transition spd="slow">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404664"/>
            <a:ext cx="8229600" cy="5721499"/>
          </a:xfrm>
        </p:spPr>
        <p:txBody>
          <a:bodyPr>
            <a:normAutofit/>
          </a:bodyPr>
          <a:lstStyle/>
          <a:p>
            <a:r>
              <a:rPr lang="ar-IQ" dirty="0"/>
              <a:t>في حين تمخضت جهودهم في المجال الالكتروني عن ابتكار حقل من الدراسة والبحث يتعلق بتطبيق نظريات التعلم والتعليم في إعداد البرامج التربوية اللازمة لاستخدام الآلة بطريقه فاعلة. وقد عرف هذا العلم باسم (علم التصميم التعليمي التصاميم </a:t>
            </a:r>
            <a:r>
              <a:rPr lang="ar-IQ" dirty="0" smtClean="0"/>
              <a:t>التعليمي </a:t>
            </a:r>
            <a:r>
              <a:rPr lang="ar-IQ" dirty="0"/>
              <a:t>وتكنولوجيا </a:t>
            </a:r>
            <a:r>
              <a:rPr lang="ar-IQ" dirty="0" smtClean="0"/>
              <a:t>التعليم </a:t>
            </a:r>
            <a:r>
              <a:rPr lang="ar-IQ" dirty="0"/>
              <a:t>بين التجارية والتجارية التعليمية ويكلف قليلة، ولتخفيف أمراء التعليم من خلال تصميم طرائق تدريس أكثر فاعلية وأكثر كفاءة وأكثر جاذبية وتتكيف مع التطور التكنولوجي يشير الزند ( 2001 ) أن ديري </a:t>
            </a:r>
            <a:r>
              <a:rPr lang="en-US" dirty="0"/>
              <a:t>Dewey </a:t>
            </a:r>
            <a:r>
              <a:rPr lang="ar-IQ" dirty="0" smtClean="0"/>
              <a:t> كان </a:t>
            </a:r>
            <a:r>
              <a:rPr lang="ar-IQ" dirty="0"/>
              <a:t>من أوائل </a:t>
            </a:r>
            <a:r>
              <a:rPr lang="ar-IQ" dirty="0" smtClean="0"/>
              <a:t>العلماء الذين وعوا </a:t>
            </a:r>
            <a:r>
              <a:rPr lang="ar-IQ" dirty="0"/>
              <a:t>إلى الربط بين نظريات التعلم والمواقف التربوية فهو القائل بأن "التعلم لا يتم إلا عن طريق العمل </a:t>
            </a:r>
            <a:r>
              <a:rPr lang="ar-IQ" dirty="0" err="1" smtClean="0"/>
              <a:t>والخبره</a:t>
            </a:r>
            <a:r>
              <a:rPr lang="ar-IQ" dirty="0" smtClean="0"/>
              <a:t>“</a:t>
            </a:r>
            <a:endParaRPr lang="en-US" dirty="0" smtClean="0"/>
          </a:p>
          <a:p>
            <a:r>
              <a:rPr lang="ar-IQ" dirty="0" smtClean="0"/>
              <a:t> </a:t>
            </a:r>
            <a:r>
              <a:rPr lang="en-US" dirty="0"/>
              <a:t>Loaning </a:t>
            </a:r>
            <a:r>
              <a:rPr lang="en-US" dirty="0" smtClean="0"/>
              <a:t>by Doing </a:t>
            </a:r>
            <a:endParaRPr lang="en-US" dirty="0"/>
          </a:p>
        </p:txBody>
      </p:sp>
    </p:spTree>
    <p:extLst>
      <p:ext uri="{BB962C8B-B14F-4D97-AF65-F5344CB8AC3E}">
        <p14:creationId xmlns:p14="http://schemas.microsoft.com/office/powerpoint/2010/main" val="1693464508"/>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692696"/>
            <a:ext cx="8229600" cy="5472608"/>
          </a:xfrm>
        </p:spPr>
        <p:txBody>
          <a:bodyPr/>
          <a:lstStyle/>
          <a:p>
            <a:r>
              <a:rPr lang="ar-IQ" dirty="0" err="1"/>
              <a:t>کومينوس</a:t>
            </a:r>
            <a:r>
              <a:rPr lang="ar-IQ" dirty="0"/>
              <a:t>، </a:t>
            </a:r>
            <a:r>
              <a:rPr lang="ar-IQ" dirty="0" err="1"/>
              <a:t>وهيريرت</a:t>
            </a:r>
            <a:r>
              <a:rPr lang="ar-IQ" dirty="0"/>
              <a:t>، ومدام منتسوري كانت هنالك إشارات عديدة في كتاباتهم الموضوع التعليم المبرمج واستخدم وسائل التعليم، ومع هذا يمكن اعتبار المظاهر التربوية والتعليمية الآنية بداية لظهور أفكار التصاميم التعليمية، وهي: </a:t>
            </a:r>
            <a:endParaRPr lang="en-US" dirty="0" smtClean="0"/>
          </a:p>
          <a:p>
            <a:r>
              <a:rPr lang="ar-IQ" dirty="0" smtClean="0"/>
              <a:t>قيام </a:t>
            </a:r>
            <a:r>
              <a:rPr lang="ar-IQ" dirty="0"/>
              <a:t>برسي </a:t>
            </a:r>
            <a:r>
              <a:rPr lang="en-US" dirty="0" err="1"/>
              <a:t>Pressey</a:t>
            </a:r>
            <a:r>
              <a:rPr lang="en-US" dirty="0"/>
              <a:t> </a:t>
            </a:r>
            <a:r>
              <a:rPr lang="ar-IQ" dirty="0"/>
              <a:t>عام 1925 بعمل ماكنة تقويم لغرض تصحيح الاختبارات "الاختيار من متعدد" وقد تم تقديم المشروع للجمعية الأمريكية للعلوم التربوية والنفسية في العام ذاته.</a:t>
            </a:r>
            <a:endParaRPr lang="en-US" dirty="0"/>
          </a:p>
        </p:txBody>
      </p:sp>
    </p:spTree>
    <p:extLst>
      <p:ext uri="{BB962C8B-B14F-4D97-AF65-F5344CB8AC3E}">
        <p14:creationId xmlns:p14="http://schemas.microsoft.com/office/powerpoint/2010/main" val="2819348772"/>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476672"/>
            <a:ext cx="8229600" cy="5649491"/>
          </a:xfrm>
        </p:spPr>
        <p:txBody>
          <a:bodyPr/>
          <a:lstStyle/>
          <a:p>
            <a:r>
              <a:rPr lang="ar-IQ" dirty="0"/>
              <a:t>اخترع </a:t>
            </a:r>
            <a:r>
              <a:rPr lang="ar-IQ" dirty="0" err="1"/>
              <a:t>بيترسون</a:t>
            </a:r>
            <a:r>
              <a:rPr lang="ar-IQ" dirty="0"/>
              <a:t> </a:t>
            </a:r>
            <a:r>
              <a:rPr lang="en-US" dirty="0"/>
              <a:t>Peterson </a:t>
            </a:r>
            <a:r>
              <a:rPr lang="ar-IQ" dirty="0"/>
              <a:t>عام 1928 جهازاً خاصاً أطلق عليه جهاز قياس المخططات الكيميائية وكان الغرض منة تصحيح الاختبارات الكيميائية في المستوى الجامعي. </a:t>
            </a:r>
          </a:p>
          <a:p>
            <a:r>
              <a:rPr lang="ar-IQ" dirty="0"/>
              <a:t>ابتدع </a:t>
            </a:r>
            <a:r>
              <a:rPr lang="ar-IQ" dirty="0" err="1"/>
              <a:t>کراودر</a:t>
            </a:r>
            <a:r>
              <a:rPr lang="ar-IQ" dirty="0"/>
              <a:t> </a:t>
            </a:r>
            <a:r>
              <a:rPr lang="en-US" dirty="0"/>
              <a:t>Crowder </a:t>
            </a:r>
            <a:r>
              <a:rPr lang="ar-IQ" dirty="0"/>
              <a:t>عام 1936 جهازاً خاصاً لتدريب الطيارين مبني على فكرتي رد الفعل البصري، والتغذية المرتدة ثم التعليم المبرمج وكانت وظيفة هذا الاختراع هو تدريب الطيارين على الرماية الدقيقة في مختلف المواقف الحربية أثناء الطيران.</a:t>
            </a:r>
          </a:p>
          <a:p>
            <a:endParaRPr lang="en-US" dirty="0"/>
          </a:p>
        </p:txBody>
      </p:sp>
    </p:spTree>
    <p:extLst>
      <p:ext uri="{BB962C8B-B14F-4D97-AF65-F5344CB8AC3E}">
        <p14:creationId xmlns:p14="http://schemas.microsoft.com/office/powerpoint/2010/main" val="3239141106"/>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149</TotalTime>
  <Words>2962</Words>
  <Application>Microsoft Office PowerPoint</Application>
  <PresentationFormat>On-screen Show (4:3)</PresentationFormat>
  <Paragraphs>87</Paragraphs>
  <Slides>38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38</vt:i4>
      </vt:variant>
    </vt:vector>
  </HeadingPairs>
  <TitlesOfParts>
    <vt:vector size="43" baseType="lpstr">
      <vt:lpstr>Tahoma</vt:lpstr>
      <vt:lpstr>Trebuchet MS</vt:lpstr>
      <vt:lpstr>Wingdings</vt:lpstr>
      <vt:lpstr>Wingdings 2</vt:lpstr>
      <vt:lpstr>Opulent</vt:lpstr>
      <vt:lpstr>التصميم التعليمي 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الخلاصة</vt:lpstr>
      <vt:lpstr>لماذا التصميم التعليمي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ويمكن ان يعرف التصميم التعليمي على انه:</vt:lpstr>
      <vt:lpstr>الابعاد النظرية للتصميم التعليمي </vt:lpstr>
      <vt:lpstr>PowerPoint Presentation</vt:lpstr>
      <vt:lpstr>PowerPoint Presentation</vt:lpstr>
      <vt:lpstr>PowerPoint Presentation</vt:lpstr>
      <vt:lpstr>PowerPoint Presentation</vt:lpstr>
      <vt:lpstr>خصائص النظريتين العلاجية و الوصفية</vt:lpstr>
      <vt:lpstr>تاثير التراكيب النظرية </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التصميم التعليمي 2</dc:title>
  <dc:creator>almadar</dc:creator>
  <cp:lastModifiedBy>Admin</cp:lastModifiedBy>
  <cp:revision>15</cp:revision>
  <dcterms:created xsi:type="dcterms:W3CDTF">2021-04-25T07:50:30Z</dcterms:created>
  <dcterms:modified xsi:type="dcterms:W3CDTF">2024-02-18T18:56:48Z</dcterms:modified>
</cp:coreProperties>
</file>