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10"/>
  </p:notesMasterIdLst>
  <p:sldIdLst>
    <p:sldId id="257" r:id="rId2"/>
    <p:sldId id="262" r:id="rId3"/>
    <p:sldId id="263" r:id="rId4"/>
    <p:sldId id="264" r:id="rId5"/>
    <p:sldId id="258" r:id="rId6"/>
    <p:sldId id="259"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14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12" autoAdjust="0"/>
  </p:normalViewPr>
  <p:slideViewPr>
    <p:cSldViewPr snapToGrid="0">
      <p:cViewPr varScale="1">
        <p:scale>
          <a:sx n="70" d="100"/>
          <a:sy n="70" d="100"/>
        </p:scale>
        <p:origin x="-720"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2BF93-1AD7-4616-99AA-63C92BFFDE78}" type="datetimeFigureOut">
              <a:rPr lang="en-US" smtClean="0"/>
              <a:t>5/2/2021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85BFFD-54EA-43C2-8BCC-916E73D7F6F0}" type="slidenum">
              <a:rPr lang="en-US" smtClean="0"/>
              <a:t>‹#›</a:t>
            </a:fld>
            <a:endParaRPr lang="en-US"/>
          </a:p>
        </p:txBody>
      </p:sp>
    </p:spTree>
    <p:extLst>
      <p:ext uri="{BB962C8B-B14F-4D97-AF65-F5344CB8AC3E}">
        <p14:creationId xmlns:p14="http://schemas.microsoft.com/office/powerpoint/2010/main" val="232397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85BFFD-54EA-43C2-8BCC-916E73D7F6F0}" type="slidenum">
              <a:rPr lang="en-US" smtClean="0"/>
              <a:t>5</a:t>
            </a:fld>
            <a:endParaRPr lang="en-US"/>
          </a:p>
        </p:txBody>
      </p:sp>
    </p:spTree>
    <p:extLst>
      <p:ext uri="{BB962C8B-B14F-4D97-AF65-F5344CB8AC3E}">
        <p14:creationId xmlns:p14="http://schemas.microsoft.com/office/powerpoint/2010/main" val="1295384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EAF5779-DB44-4E67-8BF0-9D231AF34A0B}"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61C82-BC2D-47AB-A68A-F9AA5DF692C0}"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93397671"/>
      </p:ext>
    </p:extLst>
  </p:cSld>
  <p:clrMapOvr>
    <a:masterClrMapping/>
  </p:clrMapOvr>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0EAF5779-DB44-4E67-8BF0-9D231AF34A0B}" type="datetimeFigureOut">
              <a:rPr lang="en-US" smtClean="0"/>
              <a:t>5/2/2021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1039372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F5779-DB44-4E67-8BF0-9D231AF34A0B}"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2212797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F5779-DB44-4E67-8BF0-9D231AF34A0B}"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61C82-BC2D-47AB-A68A-F9AA5DF692C0}"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13467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F5779-DB44-4E67-8BF0-9D231AF34A0B}"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2310027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F5779-DB44-4E67-8BF0-9D231AF34A0B}"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61C82-BC2D-47AB-A68A-F9AA5DF692C0}"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06047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F5779-DB44-4E67-8BF0-9D231AF34A0B}"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3928433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AF5779-DB44-4E67-8BF0-9D231AF34A0B}"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40780674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AF5779-DB44-4E67-8BF0-9D231AF34A0B}"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1561798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AF5779-DB44-4E67-8BF0-9D231AF34A0B}"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1685984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F5779-DB44-4E67-8BF0-9D231AF34A0B}"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1751460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AF5779-DB44-4E67-8BF0-9D231AF34A0B}" type="datetimeFigureOut">
              <a:rPr lang="en-US" smtClean="0"/>
              <a:t>5/2/2021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57667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EAF5779-DB44-4E67-8BF0-9D231AF34A0B}" type="datetimeFigureOut">
              <a:rPr lang="en-US" smtClean="0"/>
              <a:t>5/2/2021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175327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EAF5779-DB44-4E67-8BF0-9D231AF34A0B}" type="datetimeFigureOut">
              <a:rPr lang="en-US" smtClean="0"/>
              <a:t>5/2/2021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2991938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F5779-DB44-4E67-8BF0-9D231AF34A0B}" type="datetimeFigureOut">
              <a:rPr lang="en-US" smtClean="0"/>
              <a:t>5/2/2021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1136233501"/>
      </p:ext>
    </p:extLst>
  </p:cSld>
  <p:clrMapOvr>
    <a:masterClrMapping/>
  </p:clrMapOvr>
  <p:extLst>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F5779-DB44-4E67-8BF0-9D231AF34A0B}" type="datetimeFigureOut">
              <a:rPr lang="en-US" smtClean="0"/>
              <a:t>5/2/2021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602362886"/>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F5779-DB44-4E67-8BF0-9D231AF34A0B}" type="datetimeFigureOut">
              <a:rPr lang="en-US" smtClean="0"/>
              <a:t>5/2/2021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61C82-BC2D-47AB-A68A-F9AA5DF692C0}" type="slidenum">
              <a:rPr lang="en-US" smtClean="0"/>
              <a:t>‹#›</a:t>
            </a:fld>
            <a:endParaRPr lang="en-US"/>
          </a:p>
        </p:txBody>
      </p:sp>
    </p:spTree>
    <p:extLst>
      <p:ext uri="{BB962C8B-B14F-4D97-AF65-F5344CB8AC3E}">
        <p14:creationId xmlns:p14="http://schemas.microsoft.com/office/powerpoint/2010/main" val="1561383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EAF5779-DB44-4E67-8BF0-9D231AF34A0B}" type="datetimeFigureOut">
              <a:rPr lang="en-US" smtClean="0"/>
              <a:t>5/2/2021</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D961C82-BC2D-47AB-A68A-F9AA5DF692C0}" type="slidenum">
              <a:rPr lang="en-US" smtClean="0"/>
              <a:t>‹#›</a:t>
            </a:fld>
            <a:endParaRPr lang="en-US"/>
          </a:p>
        </p:txBody>
      </p:sp>
    </p:spTree>
    <p:extLst>
      <p:ext uri="{BB962C8B-B14F-4D97-AF65-F5344CB8AC3E}">
        <p14:creationId xmlns:p14="http://schemas.microsoft.com/office/powerpoint/2010/main" val="4035055620"/>
      </p:ext>
    </p:extLst>
  </p:cSld>
  <p:clrMap bg1="dk1" tx1="lt1" bg2="dk2" tx2="lt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 id="2147483880" r:id="rId13"/>
    <p:sldLayoutId id="2147483881" r:id="rId14"/>
    <p:sldLayoutId id="2147483882" r:id="rId15"/>
    <p:sldLayoutId id="2147483883" r:id="rId16"/>
    <p:sldLayoutId id="214748388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091905"/>
            <a:ext cx="12192000" cy="3847207"/>
          </a:xfrm>
          <a:prstGeom prst="rect">
            <a:avLst/>
          </a:prstGeom>
        </p:spPr>
        <p:txBody>
          <a:bodyPr wrap="square">
            <a:spAutoFit/>
          </a:bodyPr>
          <a:lstStyle/>
          <a:p>
            <a:pPr algn="ctr"/>
            <a:r>
              <a:rPr lang="en-US" sz="7200" b="1">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1</a:t>
            </a:r>
            <a:r>
              <a:rPr lang="ar-IQ" sz="7200" b="1"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التصميم </a:t>
            </a:r>
            <a:r>
              <a:rPr lang="ar-IQ" sz="72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تعليمي</a:t>
            </a:r>
          </a:p>
          <a:p>
            <a:pPr algn="ctr"/>
            <a:endParaRPr lang="ar-IQ" sz="4300" b="1" dirty="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endParaRPr>
          </a:p>
          <a:p>
            <a:pPr algn="ctr"/>
            <a:r>
              <a:rPr lang="ar-IQ" sz="4300" b="1" dirty="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a:r>
            <a:br>
              <a:rPr lang="ar-IQ" sz="4300" b="1" dirty="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br>
            <a:r>
              <a:rPr lang="ar-IQ" sz="4300" b="1" dirty="0">
                <a:effectLst>
                  <a:outerShdw blurRad="50000" dist="30000" dir="5400000" algn="tl" rotWithShape="0">
                    <a:srgbClr val="000000">
                      <a:alpha val="30000"/>
                    </a:srgbClr>
                  </a:outerShdw>
                </a:effectLst>
                <a:latin typeface="Andalus" panose="02020603050405020304" pitchFamily="18" charset="-78"/>
              </a:rPr>
              <a:t>اعداد</a:t>
            </a:r>
            <a:r>
              <a:rPr lang="ar-IQ" sz="4300" b="1" dirty="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a:t>
            </a:r>
            <a:br>
              <a:rPr lang="ar-IQ" sz="4300" b="1" dirty="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br>
            <a:r>
              <a:rPr lang="ar-IQ" sz="4300" b="1" dirty="0">
                <a:effectLst>
                  <a:outerShdw blurRad="50000" dist="30000" dir="5400000" algn="tl" rotWithShape="0">
                    <a:srgbClr val="000000">
                      <a:alpha val="30000"/>
                    </a:srgbClr>
                  </a:outerShdw>
                </a:effectLst>
                <a:latin typeface="Andalus" panose="02020603050405020304" pitchFamily="18" charset="-78"/>
              </a:rPr>
              <a:t>أ.م .د زهور جبار راضي</a:t>
            </a:r>
            <a:endParaRPr lang="en-US" dirty="0"/>
          </a:p>
        </p:txBody>
      </p:sp>
    </p:spTree>
    <p:extLst>
      <p:ext uri="{BB962C8B-B14F-4D97-AF65-F5344CB8AC3E}">
        <p14:creationId xmlns:p14="http://schemas.microsoft.com/office/powerpoint/2010/main" val="27800918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5277" y="207175"/>
            <a:ext cx="6933063" cy="7094250"/>
          </a:xfrm>
          <a:prstGeom prst="rect">
            <a:avLst/>
          </a:prstGeom>
        </p:spPr>
        <p:txBody>
          <a:bodyPr wrap="square">
            <a:spAutoFit/>
          </a:bodyPr>
          <a:lstStyle/>
          <a:p>
            <a:r>
              <a:rPr lang="ar-IQ" sz="4300" dirty="0">
                <a:solidFill>
                  <a:srgbClr val="AC66BB">
                    <a:lumMod val="50000"/>
                  </a:srgbClr>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a:r>
            <a:br>
              <a:rPr lang="ar-IQ" sz="4300" dirty="0">
                <a:solidFill>
                  <a:srgbClr val="AC66BB">
                    <a:lumMod val="50000"/>
                  </a:srgbClr>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br>
            <a:r>
              <a:rPr lang="ar-IQ" sz="44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ما العلاقة بين التصميم التعليمي والتربية</a:t>
            </a:r>
          </a:p>
          <a:p>
            <a:pPr algn="r"/>
            <a:endParaRPr lang="ar-IQ" sz="4000" b="1" dirty="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endParaRPr>
          </a:p>
          <a:p>
            <a:pPr algn="r"/>
            <a:r>
              <a:rPr lang="ar-IQ" sz="32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ان نظريات التعلم : أ- اشتراطية</a:t>
            </a:r>
          </a:p>
          <a:p>
            <a:pPr algn="r"/>
            <a:r>
              <a:rPr lang="ar-IQ" sz="3200" b="1" dirty="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a:t>
            </a:r>
            <a:r>
              <a:rPr lang="ar-IQ" sz="32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ب- اجرائية    </a:t>
            </a:r>
            <a:r>
              <a:rPr lang="ar-IQ" sz="4000" b="1" dirty="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a:t>
            </a:r>
            <a:r>
              <a:rPr lang="ar-IQ" sz="40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سلوكية </a:t>
            </a:r>
            <a:endParaRPr lang="ar-IQ" sz="3200" b="1" dirty="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endParaRPr>
          </a:p>
          <a:p>
            <a:endParaRPr lang="ar-IQ" sz="43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endParaRPr>
          </a:p>
          <a:p>
            <a:pPr algn="r"/>
            <a:r>
              <a:rPr lang="ar-IQ" sz="32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أ- بافلوف    التعلم الشرطي</a:t>
            </a:r>
          </a:p>
          <a:p>
            <a:pPr algn="r"/>
            <a:r>
              <a:rPr lang="ar-IQ" sz="32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ب- ثورندايك   التعلم بالمحاولة و الخطأ</a:t>
            </a:r>
          </a:p>
          <a:p>
            <a:pPr algn="r"/>
            <a:r>
              <a:rPr lang="ar-IQ" sz="32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ج- تولمان وهيل    التعلو بالاستجابة </a:t>
            </a:r>
            <a:endParaRPr lang="ar-IQ" sz="3200" b="1" dirty="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endParaRPr>
          </a:p>
          <a:p>
            <a:pPr algn="r"/>
            <a:r>
              <a:rPr lang="ar-IQ" sz="32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السلوكيين  م         س = - او +                      </a:t>
            </a:r>
            <a:endParaRPr lang="ar-IQ" sz="43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endParaRPr>
          </a:p>
          <a:p>
            <a:r>
              <a:rPr lang="ar-IQ" sz="32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المعرفيين </a:t>
            </a:r>
            <a:r>
              <a:rPr lang="ar-IQ" sz="3200" b="1" dirty="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م         س =</a:t>
            </a:r>
            <a:r>
              <a:rPr lang="ar-IQ" sz="32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                                  </a:t>
            </a:r>
            <a:r>
              <a:rPr lang="ar-IQ" sz="43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a:t>
            </a:r>
            <a:endParaRPr lang="ar-IQ" sz="4300" b="1" dirty="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endParaRPr>
          </a:p>
          <a:p>
            <a:r>
              <a:rPr lang="ar-IQ" sz="4300" b="1" dirty="0" smtClean="0">
                <a:solidFill>
                  <a:srgbClr val="C00000"/>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a:t>
            </a:r>
            <a:endParaRPr lang="en-US" dirty="0"/>
          </a:p>
        </p:txBody>
      </p:sp>
      <p:sp>
        <p:nvSpPr>
          <p:cNvPr id="10" name="Left Brace 9"/>
          <p:cNvSpPr/>
          <p:nvPr/>
        </p:nvSpPr>
        <p:spPr>
          <a:xfrm>
            <a:off x="4271749" y="2333767"/>
            <a:ext cx="409433" cy="914400"/>
          </a:xfrm>
          <a:prstGeom prst="leftBrace">
            <a:avLst/>
          </a:prstGeom>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14" name="Right Arrow 13"/>
          <p:cNvSpPr/>
          <p:nvPr/>
        </p:nvSpPr>
        <p:spPr>
          <a:xfrm rot="10800000">
            <a:off x="6469037" y="5568287"/>
            <a:ext cx="614145" cy="259307"/>
          </a:xfrm>
          <a:prstGeom prst="right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15" name="Right Arrow 14"/>
          <p:cNvSpPr/>
          <p:nvPr/>
        </p:nvSpPr>
        <p:spPr>
          <a:xfrm rot="10800000">
            <a:off x="6578213" y="6141492"/>
            <a:ext cx="614155" cy="300249"/>
          </a:xfrm>
          <a:prstGeom prst="rightArrow">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9431743"/>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5213444" y="286603"/>
            <a:ext cx="5063320" cy="5049672"/>
          </a:xfrm>
          <a:prstGeom prst="ellipse">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Oval 8"/>
          <p:cNvSpPr/>
          <p:nvPr/>
        </p:nvSpPr>
        <p:spPr>
          <a:xfrm>
            <a:off x="150124" y="286603"/>
            <a:ext cx="5008728" cy="504967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IQ" sz="4000" b="1">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التقليدي</a:t>
            </a:r>
            <a:endParaRPr lang="en-US"/>
          </a:p>
        </p:txBody>
      </p:sp>
      <p:sp>
        <p:nvSpPr>
          <p:cNvPr id="10" name="Oval 9"/>
          <p:cNvSpPr/>
          <p:nvPr/>
        </p:nvSpPr>
        <p:spPr>
          <a:xfrm>
            <a:off x="7049068" y="2161465"/>
            <a:ext cx="1392071" cy="129994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lvl="0" algn="r"/>
            <a:r>
              <a:rPr lang="ar-IQ" sz="2800" b="1" dirty="0" smtClean="0">
                <a:solidFill>
                  <a:schemeClr val="bg1"/>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الطالب</a:t>
            </a:r>
            <a:endParaRPr lang="ar-IQ" sz="2800" b="1" dirty="0">
              <a:solidFill>
                <a:schemeClr val="bg1"/>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endParaRPr>
          </a:p>
        </p:txBody>
      </p:sp>
      <p:sp>
        <p:nvSpPr>
          <p:cNvPr id="11" name="Oval 10"/>
          <p:cNvSpPr/>
          <p:nvPr/>
        </p:nvSpPr>
        <p:spPr>
          <a:xfrm>
            <a:off x="1972099" y="2125639"/>
            <a:ext cx="1364777" cy="137159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lvl="0" algn="r"/>
            <a:r>
              <a:rPr lang="ar-IQ" sz="2800" b="1" dirty="0" smtClean="0">
                <a:solidFill>
                  <a:schemeClr val="bg1"/>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المادة</a:t>
            </a:r>
            <a:endParaRPr lang="ar-IQ" sz="3200" b="1" dirty="0">
              <a:solidFill>
                <a:schemeClr val="bg1"/>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endParaRPr>
          </a:p>
        </p:txBody>
      </p:sp>
      <p:sp>
        <p:nvSpPr>
          <p:cNvPr id="12" name="Rectangle 11"/>
          <p:cNvSpPr/>
          <p:nvPr/>
        </p:nvSpPr>
        <p:spPr>
          <a:xfrm>
            <a:off x="7089609" y="5679268"/>
            <a:ext cx="1635384" cy="707886"/>
          </a:xfrm>
          <a:prstGeom prst="rect">
            <a:avLst/>
          </a:prstGeom>
        </p:spPr>
        <p:txBody>
          <a:bodyPr wrap="none">
            <a:spAutoFit/>
          </a:bodyPr>
          <a:lstStyle/>
          <a:p>
            <a:pPr lvl="0" algn="r"/>
            <a:r>
              <a:rPr lang="ar-IQ" sz="40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الحديث </a:t>
            </a:r>
            <a:r>
              <a:rPr lang="ar-IQ" sz="4000" b="1" dirty="0" smtClean="0">
                <a:solidFill>
                  <a:srgbClr val="C00000"/>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a:t>
            </a:r>
            <a:endParaRPr lang="ar-IQ" sz="3200" b="1" dirty="0">
              <a:solidFill>
                <a:srgbClr val="C00000"/>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endParaRPr>
          </a:p>
        </p:txBody>
      </p:sp>
      <p:sp>
        <p:nvSpPr>
          <p:cNvPr id="13" name="Rectangle 12"/>
          <p:cNvSpPr/>
          <p:nvPr/>
        </p:nvSpPr>
        <p:spPr>
          <a:xfrm>
            <a:off x="1638675" y="5679268"/>
            <a:ext cx="1770036" cy="707886"/>
          </a:xfrm>
          <a:prstGeom prst="rect">
            <a:avLst/>
          </a:prstGeom>
        </p:spPr>
        <p:txBody>
          <a:bodyPr wrap="none">
            <a:spAutoFit/>
          </a:bodyPr>
          <a:lstStyle/>
          <a:p>
            <a:pPr lvl="0" algn="r"/>
            <a:r>
              <a:rPr lang="ar-IQ" sz="4000" b="1" dirty="0" smtClean="0">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التقليدي</a:t>
            </a:r>
            <a:r>
              <a:rPr lang="ar-IQ" sz="4000" b="1" dirty="0" smtClean="0">
                <a:solidFill>
                  <a:srgbClr val="C00000"/>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a:t>
            </a:r>
            <a:endParaRPr lang="ar-IQ" sz="3200" b="1" dirty="0">
              <a:solidFill>
                <a:srgbClr val="C00000"/>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endParaRPr>
          </a:p>
        </p:txBody>
      </p:sp>
      <p:cxnSp>
        <p:nvCxnSpPr>
          <p:cNvPr id="15" name="Straight Connector 14"/>
          <p:cNvCxnSpPr>
            <a:endCxn id="11" idx="7"/>
          </p:cNvCxnSpPr>
          <p:nvPr/>
        </p:nvCxnSpPr>
        <p:spPr>
          <a:xfrm flipH="1">
            <a:off x="3137009" y="696036"/>
            <a:ext cx="856932" cy="163046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endCxn id="11" idx="6"/>
          </p:cNvCxnSpPr>
          <p:nvPr/>
        </p:nvCxnSpPr>
        <p:spPr>
          <a:xfrm flipH="1">
            <a:off x="3336876" y="2669498"/>
            <a:ext cx="1821975" cy="14194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flipV="1">
            <a:off x="3137009" y="3358861"/>
            <a:ext cx="1404973" cy="112038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4"/>
            <a:endCxn id="11" idx="4"/>
          </p:cNvCxnSpPr>
          <p:nvPr/>
        </p:nvCxnSpPr>
        <p:spPr>
          <a:xfrm flipV="1">
            <a:off x="2654488" y="3497237"/>
            <a:ext cx="0" cy="183903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9" idx="3"/>
            <a:endCxn id="11" idx="3"/>
          </p:cNvCxnSpPr>
          <p:nvPr/>
        </p:nvCxnSpPr>
        <p:spPr>
          <a:xfrm flipV="1">
            <a:off x="883635" y="3296371"/>
            <a:ext cx="1288331" cy="13003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endCxn id="11" idx="2"/>
          </p:cNvCxnSpPr>
          <p:nvPr/>
        </p:nvCxnSpPr>
        <p:spPr>
          <a:xfrm>
            <a:off x="150124" y="2556864"/>
            <a:ext cx="1821975" cy="25457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315033" y="717826"/>
            <a:ext cx="856933" cy="159657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235842" y="286602"/>
            <a:ext cx="384594" cy="1870494"/>
          </a:xfrm>
          <a:prstGeom prst="line">
            <a:avLst/>
          </a:prstGeom>
        </p:spPr>
        <p:style>
          <a:lnRef idx="1">
            <a:schemeClr val="dk1"/>
          </a:lnRef>
          <a:fillRef idx="0">
            <a:schemeClr val="dk1"/>
          </a:fillRef>
          <a:effectRef idx="0">
            <a:schemeClr val="dk1"/>
          </a:effectRef>
          <a:fontRef idx="minor">
            <a:schemeClr val="tx1"/>
          </a:fontRef>
        </p:style>
      </p:cxnSp>
      <p:cxnSp>
        <p:nvCxnSpPr>
          <p:cNvPr id="48" name="Straight Connector 47"/>
          <p:cNvCxnSpPr/>
          <p:nvPr/>
        </p:nvCxnSpPr>
        <p:spPr>
          <a:xfrm>
            <a:off x="5518255" y="1759513"/>
            <a:ext cx="1619670" cy="797351"/>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V="1">
            <a:off x="5619201" y="3121232"/>
            <a:ext cx="1470408" cy="1018250"/>
          </a:xfrm>
          <a:prstGeom prst="line">
            <a:avLst/>
          </a:prstGeom>
        </p:spPr>
        <p:style>
          <a:lnRef idx="1">
            <a:schemeClr val="dk1"/>
          </a:lnRef>
          <a:fillRef idx="0">
            <a:schemeClr val="dk1"/>
          </a:fillRef>
          <a:effectRef idx="0">
            <a:schemeClr val="dk1"/>
          </a:effectRef>
          <a:fontRef idx="minor">
            <a:schemeClr val="tx1"/>
          </a:fontRef>
        </p:style>
      </p:cxnSp>
      <p:cxnSp>
        <p:nvCxnSpPr>
          <p:cNvPr id="55" name="Straight Connector 54"/>
          <p:cNvCxnSpPr>
            <a:endCxn id="10" idx="4"/>
          </p:cNvCxnSpPr>
          <p:nvPr/>
        </p:nvCxnSpPr>
        <p:spPr>
          <a:xfrm flipV="1">
            <a:off x="7495769" y="3461412"/>
            <a:ext cx="249335" cy="1874862"/>
          </a:xfrm>
          <a:prstGeom prst="line">
            <a:avLst/>
          </a:prstGeom>
        </p:spPr>
        <p:style>
          <a:lnRef idx="1">
            <a:schemeClr val="dk1"/>
          </a:lnRef>
          <a:fillRef idx="0">
            <a:schemeClr val="dk1"/>
          </a:fillRef>
          <a:effectRef idx="0">
            <a:schemeClr val="dk1"/>
          </a:effectRef>
          <a:fontRef idx="minor">
            <a:schemeClr val="tx1"/>
          </a:fontRef>
        </p:style>
      </p:cxnSp>
      <p:cxnSp>
        <p:nvCxnSpPr>
          <p:cNvPr id="58" name="Straight Connector 57"/>
          <p:cNvCxnSpPr>
            <a:stCxn id="8" idx="5"/>
            <a:endCxn id="10" idx="5"/>
          </p:cNvCxnSpPr>
          <p:nvPr/>
        </p:nvCxnSpPr>
        <p:spPr>
          <a:xfrm flipH="1" flipV="1">
            <a:off x="8237275" y="3271039"/>
            <a:ext cx="1297983" cy="1325729"/>
          </a:xfrm>
          <a:prstGeom prst="line">
            <a:avLst/>
          </a:prstGeom>
        </p:spPr>
        <p:style>
          <a:lnRef idx="1">
            <a:schemeClr val="dk1"/>
          </a:lnRef>
          <a:fillRef idx="0">
            <a:schemeClr val="dk1"/>
          </a:fillRef>
          <a:effectRef idx="0">
            <a:schemeClr val="dk1"/>
          </a:effectRef>
          <a:fontRef idx="minor">
            <a:schemeClr val="tx1"/>
          </a:fontRef>
        </p:style>
      </p:cxnSp>
      <p:cxnSp>
        <p:nvCxnSpPr>
          <p:cNvPr id="68" name="Straight Connector 67"/>
          <p:cNvCxnSpPr>
            <a:stCxn id="10" idx="6"/>
          </p:cNvCxnSpPr>
          <p:nvPr/>
        </p:nvCxnSpPr>
        <p:spPr>
          <a:xfrm flipV="1">
            <a:off x="8441139" y="2663287"/>
            <a:ext cx="1835624" cy="148152"/>
          </a:xfrm>
          <a:prstGeom prst="line">
            <a:avLst/>
          </a:prstGeom>
        </p:spPr>
        <p:style>
          <a:lnRef idx="1">
            <a:schemeClr val="dk1"/>
          </a:lnRef>
          <a:fillRef idx="0">
            <a:schemeClr val="dk1"/>
          </a:fillRef>
          <a:effectRef idx="0">
            <a:schemeClr val="dk1"/>
          </a:effectRef>
          <a:fontRef idx="minor">
            <a:schemeClr val="tx1"/>
          </a:fontRef>
        </p:style>
      </p:cxnSp>
      <p:cxnSp>
        <p:nvCxnSpPr>
          <p:cNvPr id="71" name="Straight Connector 70"/>
          <p:cNvCxnSpPr>
            <a:stCxn id="10" idx="7"/>
          </p:cNvCxnSpPr>
          <p:nvPr/>
        </p:nvCxnSpPr>
        <p:spPr>
          <a:xfrm flipV="1">
            <a:off x="8237275" y="880283"/>
            <a:ext cx="1121676" cy="1471555"/>
          </a:xfrm>
          <a:prstGeom prst="line">
            <a:avLst/>
          </a:prstGeom>
        </p:spPr>
        <p:style>
          <a:lnRef idx="1">
            <a:schemeClr val="dk1"/>
          </a:lnRef>
          <a:fillRef idx="0">
            <a:schemeClr val="dk1"/>
          </a:fillRef>
          <a:effectRef idx="0">
            <a:schemeClr val="dk1"/>
          </a:effectRef>
          <a:fontRef idx="minor">
            <a:schemeClr val="tx1"/>
          </a:fontRef>
        </p:style>
      </p:cxnSp>
      <p:sp>
        <p:nvSpPr>
          <p:cNvPr id="80" name="Rectangle 79"/>
          <p:cNvSpPr/>
          <p:nvPr/>
        </p:nvSpPr>
        <p:spPr>
          <a:xfrm rot="1475041">
            <a:off x="366967" y="1646510"/>
            <a:ext cx="1607206" cy="707886"/>
          </a:xfrm>
          <a:prstGeom prst="rect">
            <a:avLst/>
          </a:prstGeom>
        </p:spPr>
        <p:txBody>
          <a:bodyPr wrap="squar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الطالب </a:t>
            </a:r>
            <a:endParaRPr lang="en-US" dirty="0"/>
          </a:p>
        </p:txBody>
      </p:sp>
      <p:sp>
        <p:nvSpPr>
          <p:cNvPr id="81" name="Rectangle 80"/>
          <p:cNvSpPr/>
          <p:nvPr/>
        </p:nvSpPr>
        <p:spPr>
          <a:xfrm rot="15993092">
            <a:off x="1914711" y="589304"/>
            <a:ext cx="1468672" cy="1200329"/>
          </a:xfrm>
          <a:prstGeom prst="rect">
            <a:avLst/>
          </a:prstGeom>
        </p:spPr>
        <p:txBody>
          <a:bodyPr wrap="none">
            <a:spAutoFit/>
          </a:bodyPr>
          <a:lstStyle/>
          <a:p>
            <a:r>
              <a:rPr lang="ar-IQ" sz="36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الوسائل</a:t>
            </a:r>
          </a:p>
          <a:p>
            <a:r>
              <a:rPr lang="ar-IQ" sz="36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 التعليمية</a:t>
            </a:r>
            <a:endParaRPr lang="en-US" sz="3600" dirty="0"/>
          </a:p>
        </p:txBody>
      </p:sp>
      <p:sp>
        <p:nvSpPr>
          <p:cNvPr id="84" name="Rectangle 83"/>
          <p:cNvSpPr/>
          <p:nvPr/>
        </p:nvSpPr>
        <p:spPr>
          <a:xfrm rot="19484242">
            <a:off x="3490673" y="1754181"/>
            <a:ext cx="1181734"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المنهج</a:t>
            </a:r>
            <a:endParaRPr lang="en-US" dirty="0"/>
          </a:p>
        </p:txBody>
      </p:sp>
      <p:sp>
        <p:nvSpPr>
          <p:cNvPr id="87" name="Rectangle 86"/>
          <p:cNvSpPr/>
          <p:nvPr/>
        </p:nvSpPr>
        <p:spPr>
          <a:xfrm rot="1638447">
            <a:off x="3659981" y="3022041"/>
            <a:ext cx="1154483"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البناية</a:t>
            </a:r>
            <a:endParaRPr lang="en-US" dirty="0"/>
          </a:p>
        </p:txBody>
      </p:sp>
      <p:sp>
        <p:nvSpPr>
          <p:cNvPr id="88" name="Rectangle 87"/>
          <p:cNvSpPr/>
          <p:nvPr/>
        </p:nvSpPr>
        <p:spPr>
          <a:xfrm rot="3323254">
            <a:off x="2902619" y="3937902"/>
            <a:ext cx="1093569"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المعلم</a:t>
            </a:r>
            <a:endParaRPr lang="en-US" dirty="0"/>
          </a:p>
        </p:txBody>
      </p:sp>
      <p:sp>
        <p:nvSpPr>
          <p:cNvPr id="89" name="Rectangle 88"/>
          <p:cNvSpPr/>
          <p:nvPr/>
        </p:nvSpPr>
        <p:spPr>
          <a:xfrm rot="7330703">
            <a:off x="1480954" y="3904692"/>
            <a:ext cx="1135247"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الاثاث</a:t>
            </a:r>
            <a:endParaRPr lang="en-US" dirty="0"/>
          </a:p>
        </p:txBody>
      </p:sp>
      <p:sp>
        <p:nvSpPr>
          <p:cNvPr id="90" name="Rectangle 89"/>
          <p:cNvSpPr/>
          <p:nvPr/>
        </p:nvSpPr>
        <p:spPr>
          <a:xfrm rot="20219826">
            <a:off x="273674" y="3043356"/>
            <a:ext cx="1899879"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المستلزمات</a:t>
            </a:r>
            <a:endParaRPr lang="en-US" dirty="0"/>
          </a:p>
        </p:txBody>
      </p:sp>
      <p:sp>
        <p:nvSpPr>
          <p:cNvPr id="94" name="Rectangle 93"/>
          <p:cNvSpPr/>
          <p:nvPr/>
        </p:nvSpPr>
        <p:spPr>
          <a:xfrm rot="1977349">
            <a:off x="6044892" y="1270764"/>
            <a:ext cx="1200970"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المادة</a:t>
            </a:r>
            <a:endParaRPr lang="en-US" dirty="0"/>
          </a:p>
        </p:txBody>
      </p:sp>
      <p:sp>
        <p:nvSpPr>
          <p:cNvPr id="95" name="Rectangle 94"/>
          <p:cNvSpPr/>
          <p:nvPr/>
        </p:nvSpPr>
        <p:spPr>
          <a:xfrm rot="16539490">
            <a:off x="7483810" y="716125"/>
            <a:ext cx="1249060" cy="1077218"/>
          </a:xfrm>
          <a:prstGeom prst="rect">
            <a:avLst/>
          </a:prstGeom>
        </p:spPr>
        <p:txBody>
          <a:bodyPr wrap="none">
            <a:spAutoFit/>
          </a:bodyPr>
          <a:lstStyle/>
          <a:p>
            <a:r>
              <a:rPr lang="ar-IQ" sz="32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الوسائل</a:t>
            </a:r>
          </a:p>
          <a:p>
            <a:r>
              <a:rPr lang="ar-IQ" sz="32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التعليمية</a:t>
            </a:r>
            <a:endParaRPr lang="en-US" sz="3200" dirty="0"/>
          </a:p>
        </p:txBody>
      </p:sp>
      <p:sp>
        <p:nvSpPr>
          <p:cNvPr id="97" name="Rectangle 96"/>
          <p:cNvSpPr/>
          <p:nvPr/>
        </p:nvSpPr>
        <p:spPr>
          <a:xfrm rot="19834772">
            <a:off x="8599179" y="1800491"/>
            <a:ext cx="1181734"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المنهج</a:t>
            </a:r>
            <a:endParaRPr lang="en-US" dirty="0"/>
          </a:p>
        </p:txBody>
      </p:sp>
      <p:sp>
        <p:nvSpPr>
          <p:cNvPr id="98" name="Rectangle 97"/>
          <p:cNvSpPr/>
          <p:nvPr/>
        </p:nvSpPr>
        <p:spPr>
          <a:xfrm rot="1379256">
            <a:off x="8696171" y="3075790"/>
            <a:ext cx="1154483"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البناية</a:t>
            </a:r>
            <a:endParaRPr lang="en-US" dirty="0"/>
          </a:p>
        </p:txBody>
      </p:sp>
      <p:sp>
        <p:nvSpPr>
          <p:cNvPr id="99" name="Rectangle 98"/>
          <p:cNvSpPr/>
          <p:nvPr/>
        </p:nvSpPr>
        <p:spPr>
          <a:xfrm rot="4836935">
            <a:off x="7894353" y="3996811"/>
            <a:ext cx="1093569"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المعلم</a:t>
            </a:r>
            <a:endParaRPr lang="en-US" dirty="0"/>
          </a:p>
        </p:txBody>
      </p:sp>
      <p:sp>
        <p:nvSpPr>
          <p:cNvPr id="100" name="Rectangle 99"/>
          <p:cNvSpPr/>
          <p:nvPr/>
        </p:nvSpPr>
        <p:spPr>
          <a:xfrm rot="8023732">
            <a:off x="6269731" y="3717272"/>
            <a:ext cx="1135247"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الاثاث</a:t>
            </a:r>
            <a:endParaRPr lang="en-US" dirty="0"/>
          </a:p>
        </p:txBody>
      </p:sp>
      <p:sp>
        <p:nvSpPr>
          <p:cNvPr id="101" name="Rectangle 100"/>
          <p:cNvSpPr/>
          <p:nvPr/>
        </p:nvSpPr>
        <p:spPr>
          <a:xfrm rot="21307109">
            <a:off x="5186045" y="2652870"/>
            <a:ext cx="1899879"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المستلزمات</a:t>
            </a:r>
            <a:endParaRPr lang="en-US" dirty="0"/>
          </a:p>
        </p:txBody>
      </p:sp>
    </p:spTree>
    <p:extLst>
      <p:ext uri="{BB962C8B-B14F-4D97-AF65-F5344CB8AC3E}">
        <p14:creationId xmlns:p14="http://schemas.microsoft.com/office/powerpoint/2010/main" val="3342238743"/>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74001" y="427392"/>
            <a:ext cx="3368230"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خارج الدماغ = تعليم </a:t>
            </a:r>
            <a:endParaRPr lang="en-US" dirty="0"/>
          </a:p>
        </p:txBody>
      </p:sp>
      <p:sp>
        <p:nvSpPr>
          <p:cNvPr id="3" name="Rectangle 2"/>
          <p:cNvSpPr/>
          <p:nvPr/>
        </p:nvSpPr>
        <p:spPr>
          <a:xfrm>
            <a:off x="4133465" y="427392"/>
            <a:ext cx="1917513" cy="707886"/>
          </a:xfrm>
          <a:prstGeom prst="rect">
            <a:avLst/>
          </a:prstGeom>
        </p:spPr>
        <p:txBody>
          <a:bodyPr wrap="none">
            <a:spAutoFit/>
          </a:bodyPr>
          <a:lstStyle/>
          <a:p>
            <a:r>
              <a:rPr lang="en-US"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external</a:t>
            </a:r>
            <a:endParaRPr lang="en-US" dirty="0"/>
          </a:p>
        </p:txBody>
      </p:sp>
      <p:sp>
        <p:nvSpPr>
          <p:cNvPr id="4" name="Rectangle 3"/>
          <p:cNvSpPr/>
          <p:nvPr/>
        </p:nvSpPr>
        <p:spPr>
          <a:xfrm>
            <a:off x="6050978" y="1135278"/>
            <a:ext cx="3238387" cy="707886"/>
          </a:xfrm>
          <a:prstGeom prst="rect">
            <a:avLst/>
          </a:prstGeom>
        </p:spPr>
        <p:txBody>
          <a:bodyPr wrap="none">
            <a:spAutoFit/>
          </a:bodyPr>
          <a:lstStyle/>
          <a:p>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داخل الدماغ = تعلم</a:t>
            </a:r>
            <a:endParaRPr lang="en-US" dirty="0"/>
          </a:p>
        </p:txBody>
      </p:sp>
      <p:sp>
        <p:nvSpPr>
          <p:cNvPr id="5" name="Rectangle 4"/>
          <p:cNvSpPr/>
          <p:nvPr/>
        </p:nvSpPr>
        <p:spPr>
          <a:xfrm>
            <a:off x="4269721" y="1135278"/>
            <a:ext cx="1848583" cy="707886"/>
          </a:xfrm>
          <a:prstGeom prst="rect">
            <a:avLst/>
          </a:prstGeom>
        </p:spPr>
        <p:txBody>
          <a:bodyPr wrap="none">
            <a:spAutoFit/>
          </a:bodyPr>
          <a:lstStyle/>
          <a:p>
            <a:r>
              <a:rPr lang="en-US"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internal</a:t>
            </a:r>
            <a:endParaRPr lang="en-US" dirty="0"/>
          </a:p>
        </p:txBody>
      </p:sp>
      <p:sp>
        <p:nvSpPr>
          <p:cNvPr id="6" name="Rectangle 5"/>
          <p:cNvSpPr/>
          <p:nvPr/>
        </p:nvSpPr>
        <p:spPr>
          <a:xfrm>
            <a:off x="6283414" y="2061528"/>
            <a:ext cx="3005951" cy="707886"/>
          </a:xfrm>
          <a:prstGeom prst="rect">
            <a:avLst/>
          </a:prstGeom>
        </p:spPr>
        <p:txBody>
          <a:bodyPr wrap="none">
            <a:spAutoFit/>
          </a:bodyPr>
          <a:lstStyle/>
          <a:p>
            <a:pPr algn="r"/>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علم التعليم التعلمي</a:t>
            </a:r>
            <a:endParaRPr lang="en-US"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endParaRPr>
          </a:p>
        </p:txBody>
      </p:sp>
      <p:sp>
        <p:nvSpPr>
          <p:cNvPr id="7" name="Rectangle 6"/>
          <p:cNvSpPr/>
          <p:nvPr/>
        </p:nvSpPr>
        <p:spPr>
          <a:xfrm>
            <a:off x="3798438" y="2061528"/>
            <a:ext cx="2484976" cy="707886"/>
          </a:xfrm>
          <a:prstGeom prst="rect">
            <a:avLst/>
          </a:prstGeom>
        </p:spPr>
        <p:txBody>
          <a:bodyPr wrap="none">
            <a:spAutoFit/>
          </a:bodyPr>
          <a:lstStyle/>
          <a:p>
            <a:r>
              <a:rPr lang="en-US"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instruction</a:t>
            </a:r>
            <a:endParaRPr lang="en-US" dirty="0"/>
          </a:p>
        </p:txBody>
      </p:sp>
      <p:sp>
        <p:nvSpPr>
          <p:cNvPr id="8" name="Rectangle 7"/>
          <p:cNvSpPr/>
          <p:nvPr/>
        </p:nvSpPr>
        <p:spPr>
          <a:xfrm>
            <a:off x="7094693" y="2686446"/>
            <a:ext cx="2220480" cy="707886"/>
          </a:xfrm>
          <a:prstGeom prst="rect">
            <a:avLst/>
          </a:prstGeom>
        </p:spPr>
        <p:txBody>
          <a:bodyPr wrap="none">
            <a:spAutoFit/>
          </a:bodyPr>
          <a:lstStyle/>
          <a:p>
            <a:pPr algn="r"/>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هو يجمع بين </a:t>
            </a:r>
            <a:endParaRPr lang="en-US" dirty="0"/>
          </a:p>
        </p:txBody>
      </p:sp>
      <p:sp>
        <p:nvSpPr>
          <p:cNvPr id="9" name="Rectangle 8"/>
          <p:cNvSpPr/>
          <p:nvPr/>
        </p:nvSpPr>
        <p:spPr>
          <a:xfrm>
            <a:off x="4877419" y="2769414"/>
            <a:ext cx="2109873" cy="707886"/>
          </a:xfrm>
          <a:prstGeom prst="rect">
            <a:avLst/>
          </a:prstGeom>
        </p:spPr>
        <p:txBody>
          <a:bodyPr wrap="none">
            <a:spAutoFit/>
          </a:bodyPr>
          <a:lstStyle/>
          <a:p>
            <a:r>
              <a:rPr lang="en-US"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Teaching</a:t>
            </a:r>
            <a:endParaRPr lang="en-US" dirty="0"/>
          </a:p>
        </p:txBody>
      </p:sp>
      <p:sp>
        <p:nvSpPr>
          <p:cNvPr id="10" name="Rectangle 9"/>
          <p:cNvSpPr/>
          <p:nvPr/>
        </p:nvSpPr>
        <p:spPr>
          <a:xfrm>
            <a:off x="4455509" y="2769414"/>
            <a:ext cx="421910" cy="707886"/>
          </a:xfrm>
          <a:prstGeom prst="rect">
            <a:avLst/>
          </a:prstGeom>
        </p:spPr>
        <p:txBody>
          <a:bodyPr wrap="none">
            <a:spAutoFit/>
          </a:bodyPr>
          <a:lstStyle/>
          <a:p>
            <a:r>
              <a:rPr lang="en-US" sz="4000" b="1" dirty="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a:t>
            </a:r>
            <a:endParaRPr lang="en-US" dirty="0"/>
          </a:p>
        </p:txBody>
      </p:sp>
      <p:sp>
        <p:nvSpPr>
          <p:cNvPr id="11" name="Rectangle 10"/>
          <p:cNvSpPr/>
          <p:nvPr/>
        </p:nvSpPr>
        <p:spPr>
          <a:xfrm>
            <a:off x="2483310" y="2699012"/>
            <a:ext cx="2056973" cy="707886"/>
          </a:xfrm>
          <a:prstGeom prst="rect">
            <a:avLst/>
          </a:prstGeom>
        </p:spPr>
        <p:txBody>
          <a:bodyPr wrap="none">
            <a:spAutoFit/>
          </a:bodyPr>
          <a:lstStyle/>
          <a:p>
            <a:r>
              <a:rPr lang="en-US"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Learning</a:t>
            </a:r>
            <a:endParaRPr lang="en-US" dirty="0"/>
          </a:p>
        </p:txBody>
      </p:sp>
      <p:sp>
        <p:nvSpPr>
          <p:cNvPr id="12" name="Rectangle 11"/>
          <p:cNvSpPr/>
          <p:nvPr/>
        </p:nvSpPr>
        <p:spPr>
          <a:xfrm>
            <a:off x="4158017" y="4185186"/>
            <a:ext cx="4721164" cy="707886"/>
          </a:xfrm>
          <a:prstGeom prst="rect">
            <a:avLst/>
          </a:prstGeom>
        </p:spPr>
        <p:txBody>
          <a:bodyPr wrap="none">
            <a:spAutoFit/>
          </a:bodyPr>
          <a:lstStyle/>
          <a:p>
            <a:pPr algn="r"/>
            <a:r>
              <a:rPr lang="ar-IQ" sz="4000" b="1" dirty="0" smtClean="0">
                <a:solidFill>
                  <a:prstClr val="black"/>
                </a:solidFill>
                <a:effectLst>
                  <a:outerShdw blurRad="50000" dist="30000" dir="5400000" algn="tl" rotWithShape="0">
                    <a:srgbClr val="000000">
                      <a:alpha val="30000"/>
                    </a:srgbClr>
                  </a:outerShdw>
                </a:effectLst>
                <a:latin typeface="Andalus" panose="02020603050405020304" pitchFamily="18" charset="-78"/>
                <a:cs typeface="Andalus" panose="02020603050405020304" pitchFamily="18" charset="-78"/>
              </a:rPr>
              <a:t>يقال هو عملية منظمة للتفكير </a:t>
            </a:r>
            <a:endParaRPr lang="en-US" dirty="0"/>
          </a:p>
        </p:txBody>
      </p:sp>
    </p:spTree>
    <p:extLst>
      <p:ext uri="{BB962C8B-B14F-4D97-AF65-F5344CB8AC3E}">
        <p14:creationId xmlns:p14="http://schemas.microsoft.com/office/powerpoint/2010/main" val="237464656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099" y="406651"/>
            <a:ext cx="8534400" cy="1507067"/>
          </a:xfrm>
        </p:spPr>
        <p:txBody>
          <a:bodyPr/>
          <a:lstStyle/>
          <a:p>
            <a:r>
              <a:rPr lang="ar-IQ" sz="4300" b="1" dirty="0">
                <a:solidFill>
                  <a:schemeClr val="bg1"/>
                </a:solidFill>
                <a:effectLst>
                  <a:outerShdw blurRad="50000" dist="30000" dir="5400000" algn="tl" rotWithShape="0">
                    <a:srgbClr val="000000">
                      <a:alpha val="30000"/>
                    </a:srgbClr>
                  </a:outerShdw>
                </a:effectLst>
                <a:latin typeface="Broadway" panose="04040905080B02020502" pitchFamily="82" charset="0"/>
                <a:cs typeface="PT Bold Broken" panose="02010400000000000000" pitchFamily="2" charset="-78"/>
              </a:rPr>
              <a:t>مفهوم </a:t>
            </a:r>
            <a:r>
              <a:rPr lang="ar-IQ" sz="4300" b="1" dirty="0" smtClean="0">
                <a:solidFill>
                  <a:schemeClr val="bg1"/>
                </a:solidFill>
                <a:effectLst>
                  <a:outerShdw blurRad="50000" dist="30000" dir="5400000" algn="tl" rotWithShape="0">
                    <a:srgbClr val="000000">
                      <a:alpha val="30000"/>
                    </a:srgbClr>
                  </a:outerShdw>
                </a:effectLst>
                <a:latin typeface="Broadway" panose="04040905080B02020502" pitchFamily="82" charset="0"/>
                <a:cs typeface="PT Bold Broken" panose="02010400000000000000" pitchFamily="2" charset="-78"/>
              </a:rPr>
              <a:t>التصميم                     </a:t>
            </a:r>
            <a:endParaRPr lang="en-US" dirty="0">
              <a:solidFill>
                <a:schemeClr val="bg1"/>
              </a:solidFill>
            </a:endParaRPr>
          </a:p>
        </p:txBody>
      </p:sp>
      <p:sp>
        <p:nvSpPr>
          <p:cNvPr id="3" name="Rectangle 2"/>
          <p:cNvSpPr/>
          <p:nvPr/>
        </p:nvSpPr>
        <p:spPr>
          <a:xfrm>
            <a:off x="414528" y="2217295"/>
            <a:ext cx="9534144" cy="3108543"/>
          </a:xfrm>
          <a:prstGeom prst="rect">
            <a:avLst/>
          </a:prstGeom>
        </p:spPr>
        <p:txBody>
          <a:bodyPr wrap="square">
            <a:spAutoFit/>
          </a:bodyPr>
          <a:lstStyle/>
          <a:p>
            <a:pPr algn="r"/>
            <a:r>
              <a:rPr lang="ar-IQ" sz="2800" b="1" dirty="0" smtClean="0">
                <a:solidFill>
                  <a:schemeClr val="bg1"/>
                </a:solidFill>
                <a:latin typeface="Arial" panose="020B0604020202020204" pitchFamily="34" charset="0"/>
                <a:cs typeface="Arial" panose="020B0604020202020204" pitchFamily="34" charset="0"/>
              </a:rPr>
              <a:t>ان كلمة التصميم مشتقة من الفعل (صمم) وتعني العزم على فعل الشيء بعد دراسة كافية له , اما اصطلاحاً ؛ فتعني هندسة الشيء ضمن خطة مدروسة ومنظمة .</a:t>
            </a:r>
          </a:p>
          <a:p>
            <a:pPr algn="r"/>
            <a:r>
              <a:rPr lang="ar-IQ" sz="2800" b="1" dirty="0" smtClean="0">
                <a:solidFill>
                  <a:schemeClr val="bg1"/>
                </a:solidFill>
                <a:latin typeface="Arial" panose="020B0604020202020204" pitchFamily="34" charset="0"/>
                <a:cs typeface="Arial" panose="020B0604020202020204" pitchFamily="34" charset="0"/>
              </a:rPr>
              <a:t>ويشير مفهوم التصميم الى :ـ عملية تخطيط منهجية تسبق تنفيذ الخطة من اجل حل المشكلة , ويستخدم التصميم في مجالات عديدة كالتصميم الهندسي , والتصميم التجاري , والتصميم الداخلي ..... الخ , فضلا عن تصميم التدريس , فالتصميم المبني على الدقة في العمل والابداع يبقى راسخاً في الذاكرة لفترة طويلة اما التصميم التقليدي فمصيره النسيان السريع .</a:t>
            </a:r>
            <a:r>
              <a:rPr lang="ar-IQ" sz="2800" dirty="0" smtClean="0">
                <a:solidFill>
                  <a:schemeClr val="bg1"/>
                </a:solidFill>
                <a:latin typeface="Arial" panose="020B0604020202020204" pitchFamily="34" charset="0"/>
                <a:cs typeface="Arial" panose="020B0604020202020204" pitchFamily="34" charset="0"/>
              </a:rPr>
              <a:t> </a:t>
            </a:r>
            <a:endParaRPr lang="ar-IQ" sz="2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202246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577" y="288464"/>
            <a:ext cx="8534400" cy="1507067"/>
          </a:xfrm>
        </p:spPr>
        <p:txBody>
          <a:bodyPr/>
          <a:lstStyle/>
          <a:p>
            <a:r>
              <a:rPr lang="ar-IQ" sz="4300" b="1" dirty="0">
                <a:solidFill>
                  <a:schemeClr val="bg1"/>
                </a:solidFill>
                <a:effectLst>
                  <a:outerShdw blurRad="50000" dist="30000" dir="5400000" algn="tl" rotWithShape="0">
                    <a:srgbClr val="000000">
                      <a:alpha val="30000"/>
                    </a:srgbClr>
                  </a:outerShdw>
                </a:effectLst>
                <a:latin typeface="Broadway" panose="04040905080B02020502" pitchFamily="82" charset="0"/>
                <a:cs typeface="PT Bold Broken" panose="02010400000000000000" pitchFamily="2" charset="-78"/>
              </a:rPr>
              <a:t>التصميم </a:t>
            </a:r>
            <a:r>
              <a:rPr lang="ar-IQ" sz="4300" b="1" dirty="0" smtClean="0">
                <a:solidFill>
                  <a:schemeClr val="bg1"/>
                </a:solidFill>
                <a:effectLst>
                  <a:outerShdw blurRad="50000" dist="30000" dir="5400000" algn="tl" rotWithShape="0">
                    <a:srgbClr val="000000">
                      <a:alpha val="30000"/>
                    </a:srgbClr>
                  </a:outerShdw>
                </a:effectLst>
                <a:latin typeface="Broadway" panose="04040905080B02020502" pitchFamily="82" charset="0"/>
                <a:cs typeface="PT Bold Broken" panose="02010400000000000000" pitchFamily="2" charset="-78"/>
              </a:rPr>
              <a:t>التعليمي              </a:t>
            </a:r>
            <a:endParaRPr lang="en-US" dirty="0">
              <a:solidFill>
                <a:schemeClr val="bg1"/>
              </a:solidFill>
            </a:endParaRPr>
          </a:p>
        </p:txBody>
      </p:sp>
      <p:sp>
        <p:nvSpPr>
          <p:cNvPr id="3" name="Rectangle 2"/>
          <p:cNvSpPr/>
          <p:nvPr/>
        </p:nvSpPr>
        <p:spPr>
          <a:xfrm>
            <a:off x="1687345" y="1795531"/>
            <a:ext cx="6401578" cy="4524315"/>
          </a:xfrm>
          <a:prstGeom prst="rect">
            <a:avLst/>
          </a:prstGeom>
        </p:spPr>
        <p:txBody>
          <a:bodyPr wrap="square">
            <a:spAutoFit/>
          </a:bodyPr>
          <a:lstStyle/>
          <a:p>
            <a:pPr algn="r"/>
            <a:r>
              <a:rPr lang="ar-IQ" sz="3600" dirty="0" smtClean="0">
                <a:latin typeface="Arial" panose="020B0604020202020204" pitchFamily="34" charset="0"/>
                <a:cs typeface="Arial" panose="020B0604020202020204" pitchFamily="34" charset="0"/>
              </a:rPr>
              <a:t>قبل الخروج بتعريف محدد لمفهوم التصميم التعليمي,علينا ان نتفق على ماهية التصميم التعليمي هل هو حركة ذات ابعاد مركبة لها مهام اكثر من كونها مفهوم محدد ؟ ام انه طريقة للتدريس؟ ام انه مجموعة وسائل واساليب لتطوير العملية التعليمية او هو علم رابط كما وصفته دروزة ام هو فقط ادخال التكنلوجيا في عملية التدريس؟</a:t>
            </a:r>
            <a:endParaRPr lang="ar-IQ"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417511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81908" y="0"/>
            <a:ext cx="6096000" cy="6863417"/>
          </a:xfrm>
          <a:prstGeom prst="rect">
            <a:avLst/>
          </a:prstGeom>
        </p:spPr>
        <p:txBody>
          <a:bodyPr>
            <a:spAutoFit/>
          </a:bodyPr>
          <a:lstStyle/>
          <a:p>
            <a:pPr algn="r"/>
            <a:r>
              <a:rPr lang="ar-IQ" sz="2200" b="1" dirty="0" smtClean="0">
                <a:solidFill>
                  <a:schemeClr val="bg1"/>
                </a:solidFill>
                <a:latin typeface="Arial" panose="020B0604020202020204" pitchFamily="34" charset="0"/>
                <a:cs typeface="Arial" panose="020B0604020202020204" pitchFamily="34" charset="0"/>
              </a:rPr>
              <a:t>* يرى كل من ( كانيه وميرال وريكلوث ) ان التصميم التعليمي نظرية تطبيقية وانموذج يوظف النظريات الى عمل تطبيقي , وقد منحا صفة مميزة في كونه امتدادا طبيعيا لنظريات التعلم والتعليم ولهذا فهم لا يرغبون بفصله عن حركة تكنلوجيا التعليم او عن التفريد في التعليم او عن نماجذ التعليم</a:t>
            </a:r>
          </a:p>
          <a:p>
            <a:pPr algn="r"/>
            <a:endParaRPr lang="ar-IQ" sz="2200" b="1" dirty="0" smtClean="0">
              <a:solidFill>
                <a:schemeClr val="bg1"/>
              </a:solidFill>
              <a:latin typeface="Arial" panose="020B0604020202020204" pitchFamily="34" charset="0"/>
              <a:cs typeface="Arial" panose="020B0604020202020204" pitchFamily="34" charset="0"/>
            </a:endParaRPr>
          </a:p>
          <a:p>
            <a:pPr algn="r"/>
            <a:r>
              <a:rPr lang="ar-IQ" sz="2200" b="1" dirty="0" smtClean="0">
                <a:solidFill>
                  <a:schemeClr val="bg1"/>
                </a:solidFill>
                <a:latin typeface="Arial" panose="020B0604020202020204" pitchFamily="34" charset="0"/>
                <a:cs typeface="Arial" panose="020B0604020202020204" pitchFamily="34" charset="0"/>
              </a:rPr>
              <a:t>* بينما يرى بعض الكتاب العرب ان التصميمي التعليمي مجموعة فعاليات تطويرية لا يمكن ان ترتقي الى مستوى نظرية كما هي الحال في نظريات التعلم ذات الفرضيات والافكار والتجارب</a:t>
            </a:r>
          </a:p>
          <a:p>
            <a:pPr algn="r"/>
            <a:endParaRPr lang="ar-IQ" sz="2200" b="1" dirty="0" smtClean="0">
              <a:solidFill>
                <a:schemeClr val="bg1"/>
              </a:solidFill>
              <a:latin typeface="Arial" panose="020B0604020202020204" pitchFamily="34" charset="0"/>
              <a:cs typeface="Arial" panose="020B0604020202020204" pitchFamily="34" charset="0"/>
            </a:endParaRPr>
          </a:p>
          <a:p>
            <a:pPr algn="r"/>
            <a:r>
              <a:rPr lang="ar-IQ" sz="2200" b="1" dirty="0" smtClean="0">
                <a:solidFill>
                  <a:schemeClr val="bg1"/>
                </a:solidFill>
                <a:latin typeface="Arial" panose="020B0604020202020204" pitchFamily="34" charset="0"/>
                <a:cs typeface="Arial" panose="020B0604020202020204" pitchFamily="34" charset="0"/>
              </a:rPr>
              <a:t>* يرى عزيز والبيرماني في التصاميم التعليمية حزمة منسقة من الطرائق والمناهج المبتكرة من التعليم والاعداد تهدف الى تحقيق اكبر قدر ممكن من الكفاية التدريبية كما ونوعا على نحو افل واسرع واجدى وبأقل جهد وكلفة</a:t>
            </a:r>
          </a:p>
          <a:p>
            <a:pPr algn="r"/>
            <a:endParaRPr lang="ar-IQ" sz="2200" b="1" dirty="0" smtClean="0">
              <a:solidFill>
                <a:schemeClr val="bg1"/>
              </a:solidFill>
              <a:latin typeface="Arial" panose="020B0604020202020204" pitchFamily="34" charset="0"/>
              <a:cs typeface="Arial" panose="020B0604020202020204" pitchFamily="34" charset="0"/>
            </a:endParaRPr>
          </a:p>
          <a:p>
            <a:pPr algn="r"/>
            <a:r>
              <a:rPr lang="ar-IQ" sz="2200" b="1" dirty="0" smtClean="0">
                <a:solidFill>
                  <a:schemeClr val="bg1"/>
                </a:solidFill>
                <a:latin typeface="Arial" panose="020B0604020202020204" pitchFamily="34" charset="0"/>
                <a:cs typeface="Arial" panose="020B0604020202020204" pitchFamily="34" charset="0"/>
              </a:rPr>
              <a:t>* قدم لوكير مفهوم اخر وهو هندسة التعليم حيث اشار الى مجموعة الطرائق من التصميم والتطوير والتوصيل المبرمج للمعارف والمفاهيم والخبرات على غرار التعليم بالحاسوب لمحتوى المادة التعليمية آخذين بالاعتبار المستوى المعرفي للمتلقي وبيئة التعلم وزمن التعليم.</a:t>
            </a:r>
            <a:endParaRPr lang="ar-IQ" sz="2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776257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86153"/>
            <a:ext cx="8596668" cy="4888524"/>
          </a:xfrm>
        </p:spPr>
        <p:txBody>
          <a:bodyPr>
            <a:normAutofit/>
          </a:bodyPr>
          <a:lstStyle/>
          <a:p>
            <a:pPr algn="r"/>
            <a:r>
              <a:rPr lang="ar-IQ" sz="2400" dirty="0" smtClean="0">
                <a:solidFill>
                  <a:schemeClr val="bg1"/>
                </a:solidFill>
                <a:latin typeface="Arial" panose="020B0604020202020204" pitchFamily="34" charset="0"/>
                <a:cs typeface="Arial" panose="020B0604020202020204" pitchFamily="34" charset="0"/>
              </a:rPr>
              <a:t>* لو عدنا الى ما قدمه كانية وبردجز في كتابهما عن التصاميم التعليمية المختلفة لوجدنا ان لكل منظر مفهومه الخاص للتصميم التعليمي فالبعض يرى فيه اسلوب ونمط او انموذج لتغيير المتعلم تغييرا هادفا مبرمجا محسوبا وبسياقت محددة والبعض الاخر دخل الى عقل المتعلم مثل لاندا وانهمك في تفسير ماتحدثه المعلومة في دماغ المتعلم واشار الى ان مهمة التصاميم التعليمية  استثارة هذه التغييرات وقياس كمية الاثار التى يضيفها في عقل المتعلم بينما راح ريكلوث ان يخطط للمفاهيم وترسيخها في ذهن المتعلم في حين نوفاك ذهب الى تصميم الخرائط المفاهيمية</a:t>
            </a:r>
            <a:br>
              <a:rPr lang="ar-IQ" sz="2400" dirty="0" smtClean="0">
                <a:solidFill>
                  <a:schemeClr val="bg1"/>
                </a:solidFill>
                <a:latin typeface="Arial" panose="020B0604020202020204" pitchFamily="34" charset="0"/>
                <a:cs typeface="Arial" panose="020B0604020202020204" pitchFamily="34" charset="0"/>
              </a:rPr>
            </a:br>
            <a:r>
              <a:rPr lang="ar-IQ" sz="2400" dirty="0" smtClean="0">
                <a:solidFill>
                  <a:schemeClr val="bg1"/>
                </a:solidFill>
                <a:latin typeface="Arial" panose="020B0604020202020204" pitchFamily="34" charset="0"/>
                <a:cs typeface="Arial" panose="020B0604020202020204" pitchFamily="34" charset="0"/>
              </a:rPr>
              <a:t>في ضوء كل ذلك ان تصميم التعليم او تفريد التعليم او هندسة العملية التعليمية جميعها مرادفات تقع تحت مظلة الصميم التعليمي والتي تمثل</a:t>
            </a:r>
            <a:br>
              <a:rPr lang="ar-IQ" sz="2400" dirty="0" smtClean="0">
                <a:solidFill>
                  <a:schemeClr val="bg1"/>
                </a:solidFill>
                <a:latin typeface="Arial" panose="020B0604020202020204" pitchFamily="34" charset="0"/>
                <a:cs typeface="Arial" panose="020B0604020202020204" pitchFamily="34" charset="0"/>
              </a:rPr>
            </a:br>
            <a:r>
              <a:rPr lang="ar-IQ" sz="2400" dirty="0" smtClean="0">
                <a:solidFill>
                  <a:schemeClr val="bg1"/>
                </a:solidFill>
                <a:latin typeface="Arial" panose="020B0604020202020204" pitchFamily="34" charset="0"/>
                <a:cs typeface="Arial" panose="020B0604020202020204" pitchFamily="34" charset="0"/>
              </a:rPr>
              <a:t>* مجموع الفعاليات والاجراءات الكفيلة بتخطيط الموقف التعليمي من مرامي محددة بسقف زمني وخطوات محسوبة قابلة للقياس ترسم وتنفذ فرديا او جماعيا بموقف تعليمي وهو وسيلة لاختزال الجهد والزمن والكلفة في التعلم والتعليم بغرض الوصول الى افضل انواع من النتائج المطلوبة</a:t>
            </a: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3352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255</TotalTime>
  <Words>439</Words>
  <Application>Microsoft Office PowerPoint</Application>
  <PresentationFormat>مخصص</PresentationFormat>
  <Paragraphs>60</Paragraphs>
  <Slides>8</Slides>
  <Notes>1</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Slice</vt:lpstr>
      <vt:lpstr>عرض تقديمي في PowerPoint</vt:lpstr>
      <vt:lpstr>عرض تقديمي في PowerPoint</vt:lpstr>
      <vt:lpstr>عرض تقديمي في PowerPoint</vt:lpstr>
      <vt:lpstr>عرض تقديمي في PowerPoint</vt:lpstr>
      <vt:lpstr>مفهوم التصميم                     </vt:lpstr>
      <vt:lpstr>التصميم التعليمي              </vt:lpstr>
      <vt:lpstr>عرض تقديمي في PowerPoint</vt:lpstr>
      <vt:lpstr>* لو عدنا الى ما قدمه كانية وبردجز في كتابهما عن التصاميم التعليمية المختلفة لوجدنا ان لكل منظر مفهومه الخاص للتصميم التعليمي فالبعض يرى فيه اسلوب ونمط او انموذج لتغيير المتعلم تغييرا هادفا مبرمجا محسوبا وبسياقت محددة والبعض الاخر دخل الى عقل المتعلم مثل لاندا وانهمك في تفسير ماتحدثه المعلومة في دماغ المتعلم واشار الى ان مهمة التصاميم التعليمية  استثارة هذه التغييرات وقياس كمية الاثار التى يضيفها في عقل المتعلم بينما راح ريكلوث ان يخطط للمفاهيم وترسيخها في ذهن المتعلم في حين نوفاك ذهب الى تصميم الخرائط المفاهيمية في ضوء كل ذلك ان تصميم التعليم او تفريد التعليم او هندسة العملية التعليمية جميعها مرادفات تقع تحت مظلة الصميم التعليمي والتي تمثل * مجموع الفعاليات والاجراءات الكفيلة بتخطيط الموقف التعليمي من مرامي محددة بسقف زمني وخطوات محسوبة قابلة للقياس ترسم وتنفذ فرديا او جماعيا بموقف تعليمي وهو وسيلة لاختزال الجهد والزمن والكلفة في التعلم والتعليم بغرض الوصول الى افضل انواع من النتائج المطلوبة</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Maher</cp:lastModifiedBy>
  <cp:revision>30</cp:revision>
  <dcterms:created xsi:type="dcterms:W3CDTF">2020-07-23T21:09:45Z</dcterms:created>
  <dcterms:modified xsi:type="dcterms:W3CDTF">2021-05-02T17:11:51Z</dcterms:modified>
</cp:coreProperties>
</file>