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 id="2147483700" r:id="rId3"/>
    <p:sldMasterId id="2147483717" r:id="rId4"/>
  </p:sldMasterIdLst>
  <p:sldIdLst>
    <p:sldId id="400" r:id="rId5"/>
    <p:sldId id="495" r:id="rId6"/>
    <p:sldId id="403" r:id="rId7"/>
    <p:sldId id="404" r:id="rId8"/>
    <p:sldId id="496" r:id="rId9"/>
    <p:sldId id="497" r:id="rId10"/>
    <p:sldId id="498"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2" r:id="rId24"/>
    <p:sldId id="433" r:id="rId25"/>
    <p:sldId id="437" r:id="rId26"/>
    <p:sldId id="451" r:id="rId27"/>
    <p:sldId id="257" r:id="rId28"/>
    <p:sldId id="473" r:id="rId29"/>
    <p:sldId id="262" r:id="rId30"/>
    <p:sldId id="284" r:id="rId31"/>
    <p:sldId id="285" r:id="rId32"/>
    <p:sldId id="265" r:id="rId33"/>
    <p:sldId id="266" r:id="rId34"/>
    <p:sldId id="292" r:id="rId35"/>
    <p:sldId id="293" r:id="rId36"/>
    <p:sldId id="294" r:id="rId37"/>
    <p:sldId id="295" r:id="rId38"/>
    <p:sldId id="490" r:id="rId39"/>
    <p:sldId id="326" r:id="rId40"/>
    <p:sldId id="344" r:id="rId41"/>
    <p:sldId id="346" r:id="rId42"/>
    <p:sldId id="328" r:id="rId43"/>
    <p:sldId id="350" r:id="rId44"/>
    <p:sldId id="330" r:id="rId45"/>
    <p:sldId id="348" r:id="rId46"/>
    <p:sldId id="332" r:id="rId47"/>
    <p:sldId id="334" r:id="rId48"/>
    <p:sldId id="304" r:id="rId49"/>
    <p:sldId id="303" r:id="rId50"/>
    <p:sldId id="488" r:id="rId51"/>
    <p:sldId id="489" r:id="rId52"/>
    <p:sldId id="336" r:id="rId53"/>
    <p:sldId id="486" r:id="rId54"/>
    <p:sldId id="340" r:id="rId55"/>
    <p:sldId id="342" r:id="rId56"/>
    <p:sldId id="318" r:id="rId57"/>
    <p:sldId id="319" r:id="rId58"/>
    <p:sldId id="321" r:id="rId59"/>
    <p:sldId id="491" r:id="rId60"/>
    <p:sldId id="358" r:id="rId61"/>
    <p:sldId id="363" r:id="rId62"/>
    <p:sldId id="364" r:id="rId63"/>
    <p:sldId id="454" r:id="rId64"/>
    <p:sldId id="457" r:id="rId65"/>
    <p:sldId id="476" r:id="rId66"/>
    <p:sldId id="477" r:id="rId67"/>
    <p:sldId id="478" r:id="rId68"/>
    <p:sldId id="479" r:id="rId69"/>
    <p:sldId id="480" r:id="rId70"/>
    <p:sldId id="481" r:id="rId71"/>
    <p:sldId id="381" r:id="rId72"/>
    <p:sldId id="382" r:id="rId73"/>
    <p:sldId id="458" r:id="rId74"/>
    <p:sldId id="467" r:id="rId75"/>
    <p:sldId id="466" r:id="rId76"/>
    <p:sldId id="499" r:id="rId77"/>
    <p:sldId id="494" r:id="rId78"/>
    <p:sldId id="492" r:id="rId79"/>
    <p:sldId id="493" r:id="rId80"/>
    <p:sldId id="484" r:id="rId81"/>
    <p:sldId id="485" r:id="rId8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94676"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t>20/08/1446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66588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t>20/08/1446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316952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t>20/08/1446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197049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7381D6E-C1B5-4EE0-9A44-8C76DE2D9EA3}" type="slidenum">
              <a:rPr lang="ar-SA"/>
              <a:pPr>
                <a:defRPr/>
              </a:pPr>
              <a:t>‹#›</a:t>
            </a:fld>
            <a:endParaRPr lang="en-US"/>
          </a:p>
        </p:txBody>
      </p:sp>
    </p:spTree>
    <p:extLst>
      <p:ext uri="{BB962C8B-B14F-4D97-AF65-F5344CB8AC3E}">
        <p14:creationId xmlns:p14="http://schemas.microsoft.com/office/powerpoint/2010/main" val="310960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138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714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548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24433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2134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1419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409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t>20/08/1446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206623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4163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6992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56098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359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0"/>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41"/>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42"/>
          <p:cNvSpPr>
            <a:spLocks noGrp="1" noChangeArrowheads="1"/>
          </p:cNvSpPr>
          <p:nvPr>
            <p:ph type="sldNum" sz="quarter" idx="12"/>
          </p:nvPr>
        </p:nvSpPr>
        <p:spPr>
          <a:ln/>
        </p:spPr>
        <p:txBody>
          <a:bodyPr/>
          <a:lstStyle>
            <a:lvl1pPr>
              <a:defRPr/>
            </a:lvl1pPr>
          </a:lstStyle>
          <a:p>
            <a:pPr>
              <a:defRPr/>
            </a:pPr>
            <a:fld id="{77381D6E-C1B5-4EE0-9A44-8C76DE2D9EA3}"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0756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7938" y="-7938"/>
            <a:ext cx="9169401" cy="6873876"/>
            <a:chOff x="-8466" y="-8468"/>
            <a:chExt cx="9169804" cy="6874935"/>
          </a:xfrm>
        </p:grpSpPr>
        <p:cxnSp>
          <p:nvCxnSpPr>
            <p:cNvPr id="5" name="Straight Connector 18"/>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9"/>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defTabSz="914400" rtl="1">
              <a:defRPr>
                <a:cs typeface="Arial" pitchFamily="34" charset="0"/>
              </a:defRPr>
            </a:lvl1pPr>
          </a:lstStyle>
          <a:p>
            <a:pPr>
              <a:defRPr/>
            </a:pPr>
            <a:fld id="{A7DC391F-BF13-4A33-B13D-AE4C6D4D3ABB}" type="datetimeFigureOut">
              <a:rPr lang="ar-SA"/>
              <a:pPr>
                <a:defRPr/>
              </a:pPr>
              <a:t>20/08/1446</a:t>
            </a:fld>
            <a:endParaRPr lang="ar-SA" dirty="0"/>
          </a:p>
        </p:txBody>
      </p:sp>
      <p:sp>
        <p:nvSpPr>
          <p:cNvPr id="16"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17"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26DB1072-73C4-487A-944B-B6866411B60E}" type="slidenum">
              <a:rPr lang="ar-SA" altLang="ar-IQ"/>
              <a:pPr>
                <a:defRPr/>
              </a:pPr>
              <a:t>‹#›</a:t>
            </a:fld>
            <a:endParaRPr lang="ar-SA" altLang="ar-IQ"/>
          </a:p>
        </p:txBody>
      </p:sp>
    </p:spTree>
    <p:extLst>
      <p:ext uri="{BB962C8B-B14F-4D97-AF65-F5344CB8AC3E}">
        <p14:creationId xmlns:p14="http://schemas.microsoft.com/office/powerpoint/2010/main" val="20519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rtl="1">
              <a:defRPr>
                <a:cs typeface="Arial" pitchFamily="34" charset="0"/>
              </a:defRPr>
            </a:lvl1pPr>
          </a:lstStyle>
          <a:p>
            <a:pPr>
              <a:defRPr/>
            </a:pPr>
            <a:fld id="{FC71CDF5-7E5A-4473-94AE-42419D2F6465}" type="datetimeFigureOut">
              <a:rPr lang="ar-SA"/>
              <a:pPr>
                <a:defRPr/>
              </a:pPr>
              <a:t>20/08/1446</a:t>
            </a:fld>
            <a:endParaRPr lang="ar-SA" dirty="0"/>
          </a:p>
        </p:txBody>
      </p:sp>
      <p:sp>
        <p:nvSpPr>
          <p:cNvPr id="5"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31480359-C117-445D-B9A2-839A0B93002C}" type="slidenum">
              <a:rPr lang="ar-SA" altLang="ar-IQ"/>
              <a:pPr>
                <a:defRPr/>
              </a:pPr>
              <a:t>‹#›</a:t>
            </a:fld>
            <a:endParaRPr lang="ar-SA" altLang="ar-IQ"/>
          </a:p>
        </p:txBody>
      </p:sp>
    </p:spTree>
    <p:extLst>
      <p:ext uri="{BB962C8B-B14F-4D97-AF65-F5344CB8AC3E}">
        <p14:creationId xmlns:p14="http://schemas.microsoft.com/office/powerpoint/2010/main" val="3880542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defTabSz="914400" rtl="1">
              <a:defRPr>
                <a:cs typeface="Arial" pitchFamily="34" charset="0"/>
              </a:defRPr>
            </a:lvl1pPr>
          </a:lstStyle>
          <a:p>
            <a:pPr>
              <a:defRPr/>
            </a:pPr>
            <a:fld id="{4EAC90DB-58DB-47C9-9EC8-F1298CB3CC4C}" type="datetimeFigureOut">
              <a:rPr lang="ar-SA"/>
              <a:pPr>
                <a:defRPr/>
              </a:pPr>
              <a:t>20/08/1446</a:t>
            </a:fld>
            <a:endParaRPr lang="ar-SA" dirty="0"/>
          </a:p>
        </p:txBody>
      </p:sp>
      <p:sp>
        <p:nvSpPr>
          <p:cNvPr id="5"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DFB5E317-1C8B-483F-98A6-8E818B51DD06}" type="slidenum">
              <a:rPr lang="ar-SA" altLang="ar-IQ"/>
              <a:pPr>
                <a:defRPr/>
              </a:pPr>
              <a:t>‹#›</a:t>
            </a:fld>
            <a:endParaRPr lang="ar-SA" altLang="ar-IQ"/>
          </a:p>
        </p:txBody>
      </p:sp>
    </p:spTree>
    <p:extLst>
      <p:ext uri="{BB962C8B-B14F-4D97-AF65-F5344CB8AC3E}">
        <p14:creationId xmlns:p14="http://schemas.microsoft.com/office/powerpoint/2010/main" val="3300080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defTabSz="914400" rtl="1">
              <a:defRPr>
                <a:cs typeface="Arial" pitchFamily="34" charset="0"/>
              </a:defRPr>
            </a:lvl1pPr>
          </a:lstStyle>
          <a:p>
            <a:pPr>
              <a:defRPr/>
            </a:pPr>
            <a:fld id="{9D4A10DA-9E2C-460B-A376-D0F3CBA93428}" type="datetimeFigureOut">
              <a:rPr lang="ar-SA"/>
              <a:pPr>
                <a:defRPr/>
              </a:pPr>
              <a:t>20/08/1446</a:t>
            </a:fld>
            <a:endParaRPr lang="ar-SA" dirty="0"/>
          </a:p>
        </p:txBody>
      </p:sp>
      <p:sp>
        <p:nvSpPr>
          <p:cNvPr id="6"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7"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B434C359-42F9-4BAA-80AA-E67B5F96F37A}" type="slidenum">
              <a:rPr lang="ar-SA" altLang="ar-IQ"/>
              <a:pPr>
                <a:defRPr/>
              </a:pPr>
              <a:t>‹#›</a:t>
            </a:fld>
            <a:endParaRPr lang="ar-SA" altLang="ar-IQ"/>
          </a:p>
        </p:txBody>
      </p:sp>
    </p:spTree>
    <p:extLst>
      <p:ext uri="{BB962C8B-B14F-4D97-AF65-F5344CB8AC3E}">
        <p14:creationId xmlns:p14="http://schemas.microsoft.com/office/powerpoint/2010/main" val="2090223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defTabSz="914400" rtl="1">
              <a:defRPr>
                <a:cs typeface="Arial" pitchFamily="34" charset="0"/>
              </a:defRPr>
            </a:lvl1pPr>
          </a:lstStyle>
          <a:p>
            <a:pPr>
              <a:defRPr/>
            </a:pPr>
            <a:fld id="{53DC2223-5985-4F19-B615-69EF9838AE3A}" type="datetimeFigureOut">
              <a:rPr lang="ar-SA"/>
              <a:pPr>
                <a:defRPr/>
              </a:pPr>
              <a:t>20/08/1446</a:t>
            </a:fld>
            <a:endParaRPr lang="ar-SA" dirty="0"/>
          </a:p>
        </p:txBody>
      </p:sp>
      <p:sp>
        <p:nvSpPr>
          <p:cNvPr id="8"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9"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615FEE0C-432E-477D-95BE-6BB054266F6A}" type="slidenum">
              <a:rPr lang="ar-SA" altLang="ar-IQ"/>
              <a:pPr>
                <a:defRPr/>
              </a:pPr>
              <a:t>‹#›</a:t>
            </a:fld>
            <a:endParaRPr lang="ar-SA" altLang="ar-IQ"/>
          </a:p>
        </p:txBody>
      </p:sp>
    </p:spTree>
    <p:extLst>
      <p:ext uri="{BB962C8B-B14F-4D97-AF65-F5344CB8AC3E}">
        <p14:creationId xmlns:p14="http://schemas.microsoft.com/office/powerpoint/2010/main" val="237684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F57CF29-48FE-4937-AB77-38CB513940BF}" type="datetimeFigureOut">
              <a:rPr lang="ar-IQ" smtClean="0"/>
              <a:t>20/08/1446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1460868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defTabSz="914400" rtl="1">
              <a:defRPr>
                <a:cs typeface="Arial" pitchFamily="34" charset="0"/>
              </a:defRPr>
            </a:lvl1pPr>
          </a:lstStyle>
          <a:p>
            <a:pPr>
              <a:defRPr/>
            </a:pPr>
            <a:fld id="{3989A784-85F5-43AA-B2A5-E23BDC607759}" type="datetimeFigureOut">
              <a:rPr lang="ar-SA"/>
              <a:pPr>
                <a:defRPr/>
              </a:pPr>
              <a:t>20/08/1446</a:t>
            </a:fld>
            <a:endParaRPr lang="ar-SA" dirty="0"/>
          </a:p>
        </p:txBody>
      </p:sp>
      <p:sp>
        <p:nvSpPr>
          <p:cNvPr id="4"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5"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525C489A-CC96-4EA3-9624-344836521E67}" type="slidenum">
              <a:rPr lang="ar-SA" altLang="ar-IQ"/>
              <a:pPr>
                <a:defRPr/>
              </a:pPr>
              <a:t>‹#›</a:t>
            </a:fld>
            <a:endParaRPr lang="ar-SA" altLang="ar-IQ"/>
          </a:p>
        </p:txBody>
      </p:sp>
    </p:spTree>
    <p:extLst>
      <p:ext uri="{BB962C8B-B14F-4D97-AF65-F5344CB8AC3E}">
        <p14:creationId xmlns:p14="http://schemas.microsoft.com/office/powerpoint/2010/main" val="4215124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rtl="1">
              <a:defRPr>
                <a:cs typeface="Arial" pitchFamily="34" charset="0"/>
              </a:defRPr>
            </a:lvl1pPr>
          </a:lstStyle>
          <a:p>
            <a:pPr>
              <a:defRPr/>
            </a:pPr>
            <a:fld id="{55DF967E-1C7C-4A59-98A8-981F1B6A8767}" type="datetimeFigureOut">
              <a:rPr lang="ar-SA"/>
              <a:pPr>
                <a:defRPr/>
              </a:pPr>
              <a:t>20/08/1446</a:t>
            </a:fld>
            <a:endParaRPr lang="ar-SA" dirty="0"/>
          </a:p>
        </p:txBody>
      </p:sp>
      <p:sp>
        <p:nvSpPr>
          <p:cNvPr id="3"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4"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29A62D46-043F-4829-A22A-06E115DDE3DA}" type="slidenum">
              <a:rPr lang="ar-SA" altLang="ar-IQ"/>
              <a:pPr>
                <a:defRPr/>
              </a:pPr>
              <a:t>‹#›</a:t>
            </a:fld>
            <a:endParaRPr lang="ar-SA" altLang="ar-IQ"/>
          </a:p>
        </p:txBody>
      </p:sp>
    </p:spTree>
    <p:extLst>
      <p:ext uri="{BB962C8B-B14F-4D97-AF65-F5344CB8AC3E}">
        <p14:creationId xmlns:p14="http://schemas.microsoft.com/office/powerpoint/2010/main" val="3206871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p:cNvSpPr>
            <a:spLocks noGrp="1"/>
          </p:cNvSpPr>
          <p:nvPr>
            <p:ph type="dt" sz="half" idx="10"/>
          </p:nvPr>
        </p:nvSpPr>
        <p:spPr/>
        <p:txBody>
          <a:bodyPr/>
          <a:lstStyle>
            <a:lvl1pPr defTabSz="914400" rtl="1">
              <a:defRPr>
                <a:cs typeface="Arial" pitchFamily="34" charset="0"/>
              </a:defRPr>
            </a:lvl1pPr>
          </a:lstStyle>
          <a:p>
            <a:pPr>
              <a:defRPr/>
            </a:pPr>
            <a:fld id="{0C239DA7-2CAA-4484-A845-8545DF4CBEB5}" type="datetimeFigureOut">
              <a:rPr lang="ar-SA"/>
              <a:pPr>
                <a:defRPr/>
              </a:pPr>
              <a:t>20/08/1446</a:t>
            </a:fld>
            <a:endParaRPr lang="ar-SA" dirty="0"/>
          </a:p>
        </p:txBody>
      </p:sp>
      <p:sp>
        <p:nvSpPr>
          <p:cNvPr id="6"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7"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378EBED6-A552-4491-AD3C-54BDDD9D748F}" type="slidenum">
              <a:rPr lang="ar-SA" altLang="ar-IQ"/>
              <a:pPr>
                <a:defRPr/>
              </a:pPr>
              <a:t>‹#›</a:t>
            </a:fld>
            <a:endParaRPr lang="ar-SA" altLang="ar-IQ"/>
          </a:p>
        </p:txBody>
      </p:sp>
    </p:spTree>
    <p:extLst>
      <p:ext uri="{BB962C8B-B14F-4D97-AF65-F5344CB8AC3E}">
        <p14:creationId xmlns:p14="http://schemas.microsoft.com/office/powerpoint/2010/main" val="3298467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defTabSz="914400" rtl="1">
              <a:defRPr>
                <a:cs typeface="Arial" pitchFamily="34" charset="0"/>
              </a:defRPr>
            </a:lvl1pPr>
          </a:lstStyle>
          <a:p>
            <a:pPr>
              <a:defRPr/>
            </a:pPr>
            <a:fld id="{031CA1CE-41ED-4A57-ACF4-0F7349495904}" type="datetimeFigureOut">
              <a:rPr lang="ar-SA"/>
              <a:pPr>
                <a:defRPr/>
              </a:pPr>
              <a:t>20/08/1446</a:t>
            </a:fld>
            <a:endParaRPr lang="ar-SA" dirty="0"/>
          </a:p>
        </p:txBody>
      </p:sp>
      <p:sp>
        <p:nvSpPr>
          <p:cNvPr id="6"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7"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0FCDAC38-EDD5-4F71-BCFF-738A1E167A9B}" type="slidenum">
              <a:rPr lang="ar-SA" altLang="ar-IQ"/>
              <a:pPr>
                <a:defRPr/>
              </a:pPr>
              <a:t>‹#›</a:t>
            </a:fld>
            <a:endParaRPr lang="ar-SA" altLang="ar-IQ"/>
          </a:p>
        </p:txBody>
      </p:sp>
    </p:spTree>
    <p:extLst>
      <p:ext uri="{BB962C8B-B14F-4D97-AF65-F5344CB8AC3E}">
        <p14:creationId xmlns:p14="http://schemas.microsoft.com/office/powerpoint/2010/main" val="1886709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defTabSz="914400" rtl="1">
              <a:defRPr>
                <a:cs typeface="Arial" pitchFamily="34" charset="0"/>
              </a:defRPr>
            </a:lvl1pPr>
          </a:lstStyle>
          <a:p>
            <a:pPr>
              <a:defRPr/>
            </a:pPr>
            <a:fld id="{4BDE8185-BC2B-4142-94D5-3E65529EF651}" type="datetimeFigureOut">
              <a:rPr lang="ar-SA"/>
              <a:pPr>
                <a:defRPr/>
              </a:pPr>
              <a:t>20/08/1446</a:t>
            </a:fld>
            <a:endParaRPr lang="ar-SA" dirty="0"/>
          </a:p>
        </p:txBody>
      </p:sp>
      <p:sp>
        <p:nvSpPr>
          <p:cNvPr id="5"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B7C47953-684D-4407-96A2-7C6ACED05B0E}" type="slidenum">
              <a:rPr lang="ar-SA" altLang="ar-IQ"/>
              <a:pPr>
                <a:defRPr/>
              </a:pPr>
              <a:t>‹#›</a:t>
            </a:fld>
            <a:endParaRPr lang="ar-SA" altLang="ar-IQ"/>
          </a:p>
        </p:txBody>
      </p:sp>
    </p:spTree>
    <p:extLst>
      <p:ext uri="{BB962C8B-B14F-4D97-AF65-F5344CB8AC3E}">
        <p14:creationId xmlns:p14="http://schemas.microsoft.com/office/powerpoint/2010/main" val="768603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l" defTabSz="457200" rtl="0" fontAlgn="base">
              <a:spcBef>
                <a:spcPct val="0"/>
              </a:spcBef>
              <a:spcAft>
                <a:spcPct val="0"/>
              </a:spcAft>
              <a:defRPr/>
            </a:pPr>
            <a:r>
              <a:rPr lang="en-US" altLang="ar-IQ" sz="8000" smtClean="0">
                <a:solidFill>
                  <a:srgbClr val="C0E474"/>
                </a:solidFill>
                <a:latin typeface="Arial" panose="020B0604020202020204" pitchFamily="34" charset="0"/>
              </a:rPr>
              <a:t>“</a:t>
            </a:r>
          </a:p>
        </p:txBody>
      </p:sp>
      <p:sp>
        <p:nvSpPr>
          <p:cNvPr id="6"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l" defTabSz="457200" rtl="0" fontAlgn="base">
              <a:spcBef>
                <a:spcPct val="0"/>
              </a:spcBef>
              <a:spcAft>
                <a:spcPct val="0"/>
              </a:spcAft>
              <a:defRPr/>
            </a:pPr>
            <a:r>
              <a:rPr lang="en-US" altLang="ar-IQ" sz="8000" smtClean="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defTabSz="914400" rtl="1">
              <a:defRPr>
                <a:cs typeface="Arial" pitchFamily="34" charset="0"/>
              </a:defRPr>
            </a:lvl1pPr>
          </a:lstStyle>
          <a:p>
            <a:pPr>
              <a:defRPr/>
            </a:pPr>
            <a:fld id="{0A5195F3-775E-48FE-8340-15D76364E7D4}" type="datetimeFigureOut">
              <a:rPr lang="ar-SA"/>
              <a:pPr>
                <a:defRPr/>
              </a:pPr>
              <a:t>20/08/1446</a:t>
            </a:fld>
            <a:endParaRPr lang="ar-SA" dirty="0"/>
          </a:p>
        </p:txBody>
      </p:sp>
      <p:sp>
        <p:nvSpPr>
          <p:cNvPr id="8" name="Footer Placeholder 4"/>
          <p:cNvSpPr>
            <a:spLocks noGrp="1"/>
          </p:cNvSpPr>
          <p:nvPr>
            <p:ph type="ftr" sz="quarter" idx="15"/>
          </p:nvPr>
        </p:nvSpPr>
        <p:spPr/>
        <p:txBody>
          <a:bodyPr/>
          <a:lstStyle>
            <a:lvl1pPr defTabSz="914400" rtl="1">
              <a:defRPr>
                <a:cs typeface="Arial" pitchFamily="34" charset="0"/>
              </a:defRPr>
            </a:lvl1pPr>
          </a:lstStyle>
          <a:p>
            <a:pPr>
              <a:defRPr/>
            </a:pPr>
            <a:endParaRPr lang="ar-SA"/>
          </a:p>
        </p:txBody>
      </p:sp>
      <p:sp>
        <p:nvSpPr>
          <p:cNvPr id="9" name="Slide Number Placeholder 5"/>
          <p:cNvSpPr>
            <a:spLocks noGrp="1"/>
          </p:cNvSpPr>
          <p:nvPr>
            <p:ph type="sldNum" sz="quarter" idx="16"/>
          </p:nvPr>
        </p:nvSpPr>
        <p:spPr/>
        <p:txBody>
          <a:bodyPr/>
          <a:lstStyle>
            <a:lvl1pPr defTabSz="914400" rtl="1">
              <a:defRPr>
                <a:latin typeface="Arial" pitchFamily="34" charset="0"/>
                <a:cs typeface="Arial" pitchFamily="34" charset="0"/>
              </a:defRPr>
            </a:lvl1pPr>
          </a:lstStyle>
          <a:p>
            <a:pPr>
              <a:defRPr/>
            </a:pPr>
            <a:fld id="{167E0EA3-908A-4948-892F-92312ECD30CC}" type="slidenum">
              <a:rPr lang="ar-SA" altLang="ar-IQ"/>
              <a:pPr>
                <a:defRPr/>
              </a:pPr>
              <a:t>‹#›</a:t>
            </a:fld>
            <a:endParaRPr lang="ar-SA" altLang="ar-IQ"/>
          </a:p>
        </p:txBody>
      </p:sp>
    </p:spTree>
    <p:extLst>
      <p:ext uri="{BB962C8B-B14F-4D97-AF65-F5344CB8AC3E}">
        <p14:creationId xmlns:p14="http://schemas.microsoft.com/office/powerpoint/2010/main" val="3641975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defTabSz="914400" rtl="1">
              <a:defRPr>
                <a:cs typeface="Arial" pitchFamily="34" charset="0"/>
              </a:defRPr>
            </a:lvl1pPr>
          </a:lstStyle>
          <a:p>
            <a:pPr>
              <a:defRPr/>
            </a:pPr>
            <a:fld id="{072B143D-3846-4E42-99E1-8E10AEC49C79}" type="datetimeFigureOut">
              <a:rPr lang="ar-SA"/>
              <a:pPr>
                <a:defRPr/>
              </a:pPr>
              <a:t>20/08/1446</a:t>
            </a:fld>
            <a:endParaRPr lang="ar-SA" dirty="0"/>
          </a:p>
        </p:txBody>
      </p:sp>
      <p:sp>
        <p:nvSpPr>
          <p:cNvPr id="5"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D14A199F-3548-4D8D-A618-A302643A94CF}" type="slidenum">
              <a:rPr lang="ar-SA" altLang="ar-IQ"/>
              <a:pPr>
                <a:defRPr/>
              </a:pPr>
              <a:t>‹#›</a:t>
            </a:fld>
            <a:endParaRPr lang="ar-SA" altLang="ar-IQ"/>
          </a:p>
        </p:txBody>
      </p:sp>
    </p:spTree>
    <p:extLst>
      <p:ext uri="{BB962C8B-B14F-4D97-AF65-F5344CB8AC3E}">
        <p14:creationId xmlns:p14="http://schemas.microsoft.com/office/powerpoint/2010/main" val="3381338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l" defTabSz="457200" rtl="0" fontAlgn="base">
              <a:spcBef>
                <a:spcPct val="0"/>
              </a:spcBef>
              <a:spcAft>
                <a:spcPct val="0"/>
              </a:spcAft>
              <a:defRPr/>
            </a:pPr>
            <a:r>
              <a:rPr lang="en-US" altLang="ar-IQ" sz="8000" smtClean="0">
                <a:solidFill>
                  <a:srgbClr val="C0E474"/>
                </a:solidFill>
                <a:latin typeface="Arial" panose="020B0604020202020204" pitchFamily="34" charset="0"/>
              </a:rPr>
              <a:t>“</a:t>
            </a:r>
          </a:p>
        </p:txBody>
      </p:sp>
      <p:sp>
        <p:nvSpPr>
          <p:cNvPr id="6" name="TextBox 18"/>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l" defTabSz="457200" rtl="0" fontAlgn="base">
              <a:spcBef>
                <a:spcPct val="0"/>
              </a:spcBef>
              <a:spcAft>
                <a:spcPct val="0"/>
              </a:spcAft>
              <a:defRPr/>
            </a:pPr>
            <a:r>
              <a:rPr lang="en-US" altLang="ar-IQ" sz="8000" smtClean="0">
                <a:solidFill>
                  <a:srgbClr val="C0E474"/>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defTabSz="914400" rtl="1">
              <a:defRPr>
                <a:cs typeface="Arial" pitchFamily="34" charset="0"/>
              </a:defRPr>
            </a:lvl1pPr>
          </a:lstStyle>
          <a:p>
            <a:pPr>
              <a:defRPr/>
            </a:pPr>
            <a:fld id="{4D981327-599C-4065-82D9-F4FC135FEC8B}" type="datetimeFigureOut">
              <a:rPr lang="ar-SA"/>
              <a:pPr>
                <a:defRPr/>
              </a:pPr>
              <a:t>20/08/1446</a:t>
            </a:fld>
            <a:endParaRPr lang="ar-SA" dirty="0"/>
          </a:p>
        </p:txBody>
      </p:sp>
      <p:sp>
        <p:nvSpPr>
          <p:cNvPr id="8" name="Footer Placeholder 4"/>
          <p:cNvSpPr>
            <a:spLocks noGrp="1"/>
          </p:cNvSpPr>
          <p:nvPr>
            <p:ph type="ftr" sz="quarter" idx="15"/>
          </p:nvPr>
        </p:nvSpPr>
        <p:spPr/>
        <p:txBody>
          <a:bodyPr/>
          <a:lstStyle>
            <a:lvl1pPr defTabSz="914400" rtl="1">
              <a:defRPr>
                <a:cs typeface="Arial" pitchFamily="34" charset="0"/>
              </a:defRPr>
            </a:lvl1pPr>
          </a:lstStyle>
          <a:p>
            <a:pPr>
              <a:defRPr/>
            </a:pPr>
            <a:endParaRPr lang="ar-SA"/>
          </a:p>
        </p:txBody>
      </p:sp>
      <p:sp>
        <p:nvSpPr>
          <p:cNvPr id="9" name="Slide Number Placeholder 5"/>
          <p:cNvSpPr>
            <a:spLocks noGrp="1"/>
          </p:cNvSpPr>
          <p:nvPr>
            <p:ph type="sldNum" sz="quarter" idx="16"/>
          </p:nvPr>
        </p:nvSpPr>
        <p:spPr/>
        <p:txBody>
          <a:bodyPr/>
          <a:lstStyle>
            <a:lvl1pPr defTabSz="914400" rtl="1">
              <a:defRPr>
                <a:latin typeface="Arial" pitchFamily="34" charset="0"/>
                <a:cs typeface="Arial" pitchFamily="34" charset="0"/>
              </a:defRPr>
            </a:lvl1pPr>
          </a:lstStyle>
          <a:p>
            <a:pPr>
              <a:defRPr/>
            </a:pPr>
            <a:fld id="{5427FDED-707B-4CB7-BD85-F62EB9D192B7}" type="slidenum">
              <a:rPr lang="ar-SA" altLang="ar-IQ"/>
              <a:pPr>
                <a:defRPr/>
              </a:pPr>
              <a:t>‹#›</a:t>
            </a:fld>
            <a:endParaRPr lang="ar-SA" altLang="ar-IQ"/>
          </a:p>
        </p:txBody>
      </p:sp>
    </p:spTree>
    <p:extLst>
      <p:ext uri="{BB962C8B-B14F-4D97-AF65-F5344CB8AC3E}">
        <p14:creationId xmlns:p14="http://schemas.microsoft.com/office/powerpoint/2010/main" val="1836632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defTabSz="914400" rtl="1">
              <a:defRPr>
                <a:cs typeface="Arial" pitchFamily="34" charset="0"/>
              </a:defRPr>
            </a:lvl1pPr>
          </a:lstStyle>
          <a:p>
            <a:pPr>
              <a:defRPr/>
            </a:pPr>
            <a:fld id="{683E3353-B378-493A-A731-990393405377}" type="datetimeFigureOut">
              <a:rPr lang="ar-SA"/>
              <a:pPr>
                <a:defRPr/>
              </a:pPr>
              <a:t>20/08/1446</a:t>
            </a:fld>
            <a:endParaRPr lang="ar-SA" dirty="0"/>
          </a:p>
        </p:txBody>
      </p:sp>
      <p:sp>
        <p:nvSpPr>
          <p:cNvPr id="6" name="Footer Placeholder 4"/>
          <p:cNvSpPr>
            <a:spLocks noGrp="1"/>
          </p:cNvSpPr>
          <p:nvPr>
            <p:ph type="ftr" sz="quarter" idx="15"/>
          </p:nvPr>
        </p:nvSpPr>
        <p:spPr/>
        <p:txBody>
          <a:bodyPr/>
          <a:lstStyle>
            <a:lvl1pPr defTabSz="914400" rtl="1">
              <a:defRPr>
                <a:cs typeface="Arial" pitchFamily="34" charset="0"/>
              </a:defRPr>
            </a:lvl1pPr>
          </a:lstStyle>
          <a:p>
            <a:pPr>
              <a:defRPr/>
            </a:pPr>
            <a:endParaRPr lang="ar-SA"/>
          </a:p>
        </p:txBody>
      </p:sp>
      <p:sp>
        <p:nvSpPr>
          <p:cNvPr id="7" name="Slide Number Placeholder 5"/>
          <p:cNvSpPr>
            <a:spLocks noGrp="1"/>
          </p:cNvSpPr>
          <p:nvPr>
            <p:ph type="sldNum" sz="quarter" idx="16"/>
          </p:nvPr>
        </p:nvSpPr>
        <p:spPr/>
        <p:txBody>
          <a:bodyPr/>
          <a:lstStyle>
            <a:lvl1pPr defTabSz="914400" rtl="1">
              <a:defRPr>
                <a:latin typeface="Arial" pitchFamily="34" charset="0"/>
                <a:cs typeface="Arial" pitchFamily="34" charset="0"/>
              </a:defRPr>
            </a:lvl1pPr>
          </a:lstStyle>
          <a:p>
            <a:pPr>
              <a:defRPr/>
            </a:pPr>
            <a:fld id="{8C7BAF3D-B329-4794-9CC7-FAE084DD9687}" type="slidenum">
              <a:rPr lang="ar-SA" altLang="ar-IQ"/>
              <a:pPr>
                <a:defRPr/>
              </a:pPr>
              <a:t>‹#›</a:t>
            </a:fld>
            <a:endParaRPr lang="ar-SA" altLang="ar-IQ"/>
          </a:p>
        </p:txBody>
      </p:sp>
    </p:spTree>
    <p:extLst>
      <p:ext uri="{BB962C8B-B14F-4D97-AF65-F5344CB8AC3E}">
        <p14:creationId xmlns:p14="http://schemas.microsoft.com/office/powerpoint/2010/main" val="345212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rtl="1">
              <a:defRPr>
                <a:cs typeface="Arial" pitchFamily="34" charset="0"/>
              </a:defRPr>
            </a:lvl1pPr>
          </a:lstStyle>
          <a:p>
            <a:pPr>
              <a:defRPr/>
            </a:pPr>
            <a:fld id="{066099A3-2C29-4E72-AD18-4F6CD70193F7}" type="datetimeFigureOut">
              <a:rPr lang="ar-SA"/>
              <a:pPr>
                <a:defRPr/>
              </a:pPr>
              <a:t>20/08/1446</a:t>
            </a:fld>
            <a:endParaRPr lang="ar-SA" dirty="0"/>
          </a:p>
        </p:txBody>
      </p:sp>
      <p:sp>
        <p:nvSpPr>
          <p:cNvPr id="5"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C9584603-049B-4065-A0C7-180C1B29985C}" type="slidenum">
              <a:rPr lang="ar-SA" altLang="ar-IQ"/>
              <a:pPr>
                <a:defRPr/>
              </a:pPr>
              <a:t>‹#›</a:t>
            </a:fld>
            <a:endParaRPr lang="ar-SA" altLang="ar-IQ"/>
          </a:p>
        </p:txBody>
      </p:sp>
    </p:spTree>
    <p:extLst>
      <p:ext uri="{BB962C8B-B14F-4D97-AF65-F5344CB8AC3E}">
        <p14:creationId xmlns:p14="http://schemas.microsoft.com/office/powerpoint/2010/main" val="322181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F57CF29-48FE-4937-AB77-38CB513940BF}" type="datetimeFigureOut">
              <a:rPr lang="ar-IQ" smtClean="0"/>
              <a:t>20/08/1446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2871102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rtl="1">
              <a:defRPr>
                <a:cs typeface="Arial" pitchFamily="34" charset="0"/>
              </a:defRPr>
            </a:lvl1pPr>
          </a:lstStyle>
          <a:p>
            <a:pPr>
              <a:defRPr/>
            </a:pPr>
            <a:fld id="{9D00C0D5-6B84-490F-91C5-4D276F685323}" type="datetimeFigureOut">
              <a:rPr lang="ar-SA"/>
              <a:pPr>
                <a:defRPr/>
              </a:pPr>
              <a:t>20/08/1446</a:t>
            </a:fld>
            <a:endParaRPr lang="ar-SA" dirty="0"/>
          </a:p>
        </p:txBody>
      </p:sp>
      <p:sp>
        <p:nvSpPr>
          <p:cNvPr id="5" name="Footer Placeholder 4"/>
          <p:cNvSpPr>
            <a:spLocks noGrp="1"/>
          </p:cNvSpPr>
          <p:nvPr>
            <p:ph type="ftr" sz="quarter" idx="11"/>
          </p:nvPr>
        </p:nvSpPr>
        <p:spPr/>
        <p:txBody>
          <a:bodyPr/>
          <a:lstStyle>
            <a:lvl1pPr defTabSz="914400" rtl="1">
              <a:defRPr>
                <a:cs typeface="Arial" pitchFamily="34" charset="0"/>
              </a:defRPr>
            </a:lvl1pPr>
          </a:lstStyle>
          <a:p>
            <a:pPr>
              <a:defRPr/>
            </a:pPr>
            <a:endParaRPr lang="ar-SA"/>
          </a:p>
        </p:txBody>
      </p:sp>
      <p:sp>
        <p:nvSpPr>
          <p:cNvPr id="6" name="Slide Number Placeholder 5"/>
          <p:cNvSpPr>
            <a:spLocks noGrp="1"/>
          </p:cNvSpPr>
          <p:nvPr>
            <p:ph type="sldNum" sz="quarter" idx="12"/>
          </p:nvPr>
        </p:nvSpPr>
        <p:spPr/>
        <p:txBody>
          <a:bodyPr/>
          <a:lstStyle>
            <a:lvl1pPr defTabSz="914400" rtl="1">
              <a:defRPr>
                <a:latin typeface="Arial" pitchFamily="34" charset="0"/>
                <a:cs typeface="Arial" pitchFamily="34" charset="0"/>
              </a:defRPr>
            </a:lvl1pPr>
          </a:lstStyle>
          <a:p>
            <a:pPr>
              <a:defRPr/>
            </a:pPr>
            <a:fld id="{8F5F82D4-C336-49C2-A83F-4E218686B62B}" type="slidenum">
              <a:rPr lang="ar-SA" altLang="ar-IQ"/>
              <a:pPr>
                <a:defRPr/>
              </a:pPr>
              <a:t>‹#›</a:t>
            </a:fld>
            <a:endParaRPr lang="ar-SA" altLang="ar-IQ"/>
          </a:p>
        </p:txBody>
      </p:sp>
    </p:spTree>
    <p:extLst>
      <p:ext uri="{BB962C8B-B14F-4D97-AF65-F5344CB8AC3E}">
        <p14:creationId xmlns:p14="http://schemas.microsoft.com/office/powerpoint/2010/main" val="3628251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1"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261D641-9958-4A13-9F58-9AC83CC60474}" type="datetimeFigureOut">
              <a:rPr lang="ar-IQ"/>
              <a:pPr>
                <a:defRPr/>
              </a:pPr>
              <a:t>20/08/1446</a:t>
            </a:fld>
            <a:endParaRPr lang="ar-IQ"/>
          </a:p>
        </p:txBody>
      </p:sp>
      <p:sp>
        <p:nvSpPr>
          <p:cNvPr id="12"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13"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8F43266-94B8-4429-8C3B-222C90611FCC}" type="slidenum">
              <a:rPr lang="ar-IQ"/>
              <a:pPr>
                <a:defRPr/>
              </a:pPr>
              <a:t>‹#›</a:t>
            </a:fld>
            <a:endParaRPr lang="ar-IQ"/>
          </a:p>
        </p:txBody>
      </p:sp>
    </p:spTree>
    <p:extLst>
      <p:ext uri="{BB962C8B-B14F-4D97-AF65-F5344CB8AC3E}">
        <p14:creationId xmlns:p14="http://schemas.microsoft.com/office/powerpoint/2010/main" val="20762842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59CD72D-3B5A-407A-B625-9028234EC5C6}" type="datetimeFigureOut">
              <a:rPr lang="ar-IQ"/>
              <a:pPr>
                <a:defRPr/>
              </a:pPr>
              <a:t>20/08/1446</a:t>
            </a:fld>
            <a:endParaRPr lang="ar-IQ"/>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DEDC45C-273B-46CB-8F80-FBE0BB9EDFDD}" type="slidenum">
              <a:rPr lang="ar-IQ"/>
              <a:pPr>
                <a:defRPr/>
              </a:pPr>
              <a:t>‹#›</a:t>
            </a:fld>
            <a:endParaRPr lang="ar-IQ"/>
          </a:p>
        </p:txBody>
      </p:sp>
    </p:spTree>
    <p:extLst>
      <p:ext uri="{BB962C8B-B14F-4D97-AF65-F5344CB8AC3E}">
        <p14:creationId xmlns:p14="http://schemas.microsoft.com/office/powerpoint/2010/main" val="4049754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0"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F4060B-5889-48A4-A24D-A6AB608AF258}" type="datetimeFigureOut">
              <a:rPr lang="ar-IQ"/>
              <a:pPr>
                <a:defRPr/>
              </a:pPr>
              <a:t>20/08/1446</a:t>
            </a:fld>
            <a:endParaRPr lang="ar-IQ"/>
          </a:p>
        </p:txBody>
      </p:sp>
      <p:sp>
        <p:nvSpPr>
          <p:cNvPr id="11"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12"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EAF18FD-F8DD-4143-BC90-1E0F9C024F2C}" type="slidenum">
              <a:rPr lang="ar-IQ"/>
              <a:pPr>
                <a:defRPr/>
              </a:pPr>
              <a:t>‹#›</a:t>
            </a:fld>
            <a:endParaRPr lang="ar-IQ"/>
          </a:p>
        </p:txBody>
      </p:sp>
    </p:spTree>
    <p:extLst>
      <p:ext uri="{BB962C8B-B14F-4D97-AF65-F5344CB8AC3E}">
        <p14:creationId xmlns:p14="http://schemas.microsoft.com/office/powerpoint/2010/main" val="2157392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5"/>
          </p:nvPr>
        </p:nvSpPr>
        <p:spPr/>
        <p:txBody>
          <a:bodyPr/>
          <a:lstStyle>
            <a:lvl1pPr fontAlgn="base">
              <a:spcBef>
                <a:spcPct val="0"/>
              </a:spcBef>
              <a:spcAft>
                <a:spcPct val="0"/>
              </a:spcAft>
              <a:defRPr>
                <a:latin typeface="Arial" pitchFamily="34" charset="0"/>
                <a:cs typeface="Arial" pitchFamily="34" charset="0"/>
              </a:defRPr>
            </a:lvl1pPr>
          </a:lstStyle>
          <a:p>
            <a:pPr>
              <a:defRPr/>
            </a:pPr>
            <a:fld id="{599E8133-8983-48C0-9CA9-0CF7193EE0FE}" type="datetimeFigureOut">
              <a:rPr lang="ar-IQ"/>
              <a:pPr>
                <a:defRPr/>
              </a:pPr>
              <a:t>20/08/1446</a:t>
            </a:fld>
            <a:endParaRPr lang="ar-IQ"/>
          </a:p>
        </p:txBody>
      </p:sp>
      <p:sp>
        <p:nvSpPr>
          <p:cNvPr id="6" name="Footer Placeholder 5"/>
          <p:cNvSpPr>
            <a:spLocks noGrp="1"/>
          </p:cNvSpPr>
          <p:nvPr>
            <p:ph type="ftr" sz="quarter" idx="16"/>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7" name="Slide Number Placeholder 6"/>
          <p:cNvSpPr>
            <a:spLocks noGrp="1"/>
          </p:cNvSpPr>
          <p:nvPr>
            <p:ph type="sldNum" sz="quarter" idx="17"/>
          </p:nvPr>
        </p:nvSpPr>
        <p:spPr/>
        <p:txBody>
          <a:bodyPr/>
          <a:lstStyle>
            <a:lvl1pPr fontAlgn="base">
              <a:spcBef>
                <a:spcPct val="0"/>
              </a:spcBef>
              <a:spcAft>
                <a:spcPct val="0"/>
              </a:spcAft>
              <a:defRPr>
                <a:latin typeface="Arial" pitchFamily="34" charset="0"/>
                <a:cs typeface="Arial" pitchFamily="34" charset="0"/>
              </a:defRPr>
            </a:lvl1pPr>
          </a:lstStyle>
          <a:p>
            <a:pPr>
              <a:defRPr/>
            </a:pPr>
            <a:fld id="{25BE9AF5-136A-4FFA-A6B9-8B20231FED92}" type="slidenum">
              <a:rPr lang="ar-IQ"/>
              <a:pPr>
                <a:defRPr/>
              </a:pPr>
              <a:t>‹#›</a:t>
            </a:fld>
            <a:endParaRPr lang="ar-IQ"/>
          </a:p>
        </p:txBody>
      </p:sp>
    </p:spTree>
    <p:extLst>
      <p:ext uri="{BB962C8B-B14F-4D97-AF65-F5344CB8AC3E}">
        <p14:creationId xmlns:p14="http://schemas.microsoft.com/office/powerpoint/2010/main" val="966594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D2EADAB-EB0D-47A0-B06E-56409B1AD66D}" type="datetimeFigureOut">
              <a:rPr lang="ar-IQ"/>
              <a:pPr>
                <a:defRPr/>
              </a:pPr>
              <a:t>20/08/1446</a:t>
            </a:fld>
            <a:endParaRPr lang="ar-IQ"/>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EAF31F5-4A0C-44A7-8F42-0F2BE28C5FD2}" type="slidenum">
              <a:rPr lang="ar-IQ"/>
              <a:pPr>
                <a:defRPr/>
              </a:pPr>
              <a:t>‹#›</a:t>
            </a:fld>
            <a:endParaRPr lang="ar-IQ"/>
          </a:p>
        </p:txBody>
      </p:sp>
    </p:spTree>
    <p:extLst>
      <p:ext uri="{BB962C8B-B14F-4D97-AF65-F5344CB8AC3E}">
        <p14:creationId xmlns:p14="http://schemas.microsoft.com/office/powerpoint/2010/main" val="3803750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196FF0B-887D-4B28-8F3E-39A98E0F6CE9}" type="datetimeFigureOut">
              <a:rPr lang="ar-IQ"/>
              <a:pPr>
                <a:defRPr/>
              </a:pPr>
              <a:t>20/08/1446</a:t>
            </a:fld>
            <a:endParaRPr lang="ar-IQ"/>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88D2F07-8CF4-46A2-84C6-74A342F2CF17}" type="slidenum">
              <a:rPr lang="ar-IQ"/>
              <a:pPr>
                <a:defRPr/>
              </a:pPr>
              <a:t>‹#›</a:t>
            </a:fld>
            <a:endParaRPr lang="ar-IQ"/>
          </a:p>
        </p:txBody>
      </p:sp>
    </p:spTree>
    <p:extLst>
      <p:ext uri="{BB962C8B-B14F-4D97-AF65-F5344CB8AC3E}">
        <p14:creationId xmlns:p14="http://schemas.microsoft.com/office/powerpoint/2010/main" val="22446069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useBgFill="1">
          <p:nvSpPr>
            <p:cNvPr id="8"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grpSp>
      <p:sp>
        <p:nvSpPr>
          <p:cNvPr id="9"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CCE99F-001F-449B-95B4-AD35AE821CBD}" type="datetimeFigureOut">
              <a:rPr lang="ar-IQ"/>
              <a:pPr>
                <a:defRPr/>
              </a:pPr>
              <a:t>20/08/1446</a:t>
            </a:fld>
            <a:endParaRPr lang="ar-IQ"/>
          </a:p>
        </p:txBody>
      </p:sp>
      <p:sp>
        <p:nvSpPr>
          <p:cNvPr id="10"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11"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DEBFCA6-7C96-4CF7-952D-44250C0AAD3E}" type="slidenum">
              <a:rPr lang="ar-IQ"/>
              <a:pPr>
                <a:defRPr/>
              </a:pPr>
              <a:t>‹#›</a:t>
            </a:fld>
            <a:endParaRPr lang="ar-IQ"/>
          </a:p>
        </p:txBody>
      </p:sp>
    </p:spTree>
    <p:extLst>
      <p:ext uri="{BB962C8B-B14F-4D97-AF65-F5344CB8AC3E}">
        <p14:creationId xmlns:p14="http://schemas.microsoft.com/office/powerpoint/2010/main" val="3012236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useBgFill="1">
          <p:nvSpPr>
            <p:cNvPr id="11" name="Freeform 28"/>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2"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F6AB860-76DC-46AB-8015-8E35C9384386}" type="datetimeFigureOut">
              <a:rPr lang="ar-IQ"/>
              <a:pPr>
                <a:defRPr/>
              </a:pPr>
              <a:t>20/08/1446</a:t>
            </a:fld>
            <a:endParaRPr lang="ar-IQ"/>
          </a:p>
        </p:txBody>
      </p:sp>
      <p:sp>
        <p:nvSpPr>
          <p:cNvPr id="13"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14"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3ACE450-4F99-40FD-BA52-FDAEE5CB5D2B}" type="slidenum">
              <a:rPr lang="ar-IQ"/>
              <a:pPr>
                <a:defRPr/>
              </a:pPr>
              <a:t>‹#›</a:t>
            </a:fld>
            <a:endParaRPr lang="ar-IQ"/>
          </a:p>
        </p:txBody>
      </p:sp>
    </p:spTree>
    <p:extLst>
      <p:ext uri="{BB962C8B-B14F-4D97-AF65-F5344CB8AC3E}">
        <p14:creationId xmlns:p14="http://schemas.microsoft.com/office/powerpoint/2010/main" val="4047358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useBgFill="1">
          <p:nvSpPr>
            <p:cNvPr id="11"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smtClean="0"/>
              <a:t>انقر فوق الأيقونة لإضافة صورة</a:t>
            </a:r>
            <a:endParaRPr lang="en-US" noProof="0" dirty="0"/>
          </a:p>
        </p:txBody>
      </p:sp>
      <p:sp>
        <p:nvSpPr>
          <p:cNvPr id="12"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5A58993-4EBC-4F8E-8EEF-E7981E76CA3C}" type="datetimeFigureOut">
              <a:rPr lang="ar-IQ"/>
              <a:pPr>
                <a:defRPr/>
              </a:pPr>
              <a:t>20/08/1446</a:t>
            </a:fld>
            <a:endParaRPr lang="ar-IQ"/>
          </a:p>
        </p:txBody>
      </p:sp>
      <p:sp>
        <p:nvSpPr>
          <p:cNvPr id="13"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14"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D9E1D02-3898-4B48-8DD1-06E109FEBB90}" type="slidenum">
              <a:rPr lang="ar-IQ"/>
              <a:pPr>
                <a:defRPr/>
              </a:pPr>
              <a:t>‹#›</a:t>
            </a:fld>
            <a:endParaRPr lang="ar-IQ"/>
          </a:p>
        </p:txBody>
      </p:sp>
    </p:spTree>
    <p:extLst>
      <p:ext uri="{BB962C8B-B14F-4D97-AF65-F5344CB8AC3E}">
        <p14:creationId xmlns:p14="http://schemas.microsoft.com/office/powerpoint/2010/main" val="405750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F57CF29-48FE-4937-AB77-38CB513940BF}" type="datetimeFigureOut">
              <a:rPr lang="ar-IQ" smtClean="0"/>
              <a:t>20/08/1446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4590835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8873CE2-5C9F-4D55-AF05-6F05E9DA7DC5}" type="datetimeFigureOut">
              <a:rPr lang="ar-IQ"/>
              <a:pPr>
                <a:defRPr/>
              </a:pPr>
              <a:t>20/08/1446</a:t>
            </a:fld>
            <a:endParaRPr lang="ar-IQ"/>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6E35AA5-2383-44E4-94C4-6562266311D8}" type="slidenum">
              <a:rPr lang="ar-IQ"/>
              <a:pPr>
                <a:defRPr/>
              </a:pPr>
              <a:t>‹#›</a:t>
            </a:fld>
            <a:endParaRPr lang="ar-IQ"/>
          </a:p>
        </p:txBody>
      </p:sp>
    </p:spTree>
    <p:extLst>
      <p:ext uri="{BB962C8B-B14F-4D97-AF65-F5344CB8AC3E}">
        <p14:creationId xmlns:p14="http://schemas.microsoft.com/office/powerpoint/2010/main" val="2284434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useBgFill="1">
          <p:nvSpPr>
            <p:cNvPr id="10" name="Freeform 19"/>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E944565-F65B-45DE-B487-E24D329B949D}" type="datetimeFigureOut">
              <a:rPr lang="ar-IQ"/>
              <a:pPr>
                <a:defRPr/>
              </a:pPr>
              <a:t>20/08/1446</a:t>
            </a:fld>
            <a:endParaRPr lang="ar-IQ"/>
          </a:p>
        </p:txBody>
      </p:sp>
      <p:sp>
        <p:nvSpPr>
          <p:cNvPr id="12"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ar-IQ"/>
          </a:p>
        </p:txBody>
      </p:sp>
      <p:sp>
        <p:nvSpPr>
          <p:cNvPr id="13"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A0D145-9953-43E0-8BB9-22AD74467FA0}" type="slidenum">
              <a:rPr lang="ar-IQ"/>
              <a:pPr>
                <a:defRPr/>
              </a:pPr>
              <a:t>‹#›</a:t>
            </a:fld>
            <a:endParaRPr lang="ar-IQ"/>
          </a:p>
        </p:txBody>
      </p:sp>
    </p:spTree>
    <p:extLst>
      <p:ext uri="{BB962C8B-B14F-4D97-AF65-F5344CB8AC3E}">
        <p14:creationId xmlns:p14="http://schemas.microsoft.com/office/powerpoint/2010/main" val="180540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F57CF29-48FE-4937-AB77-38CB513940BF}" type="datetimeFigureOut">
              <a:rPr lang="ar-IQ" smtClean="0"/>
              <a:t>20/08/1446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345765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F57CF29-48FE-4937-AB77-38CB513940BF}" type="datetimeFigureOut">
              <a:rPr lang="ar-IQ" smtClean="0"/>
              <a:t>20/08/1446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143603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57CF29-48FE-4937-AB77-38CB513940BF}" type="datetimeFigureOut">
              <a:rPr lang="ar-IQ" smtClean="0"/>
              <a:t>20/08/1446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416626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F57CF29-48FE-4937-AB77-38CB513940BF}" type="datetimeFigureOut">
              <a:rPr lang="ar-IQ" smtClean="0"/>
              <a:t>20/08/1446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D1FBBC2A-05EF-4E99-93D6-55FE36F20324}" type="slidenum">
              <a:rPr lang="ar-IQ" smtClean="0"/>
              <a:t>‹#›</a:t>
            </a:fld>
            <a:endParaRPr lang="ar-IQ"/>
          </a:p>
        </p:txBody>
      </p:sp>
    </p:spTree>
    <p:extLst>
      <p:ext uri="{BB962C8B-B14F-4D97-AF65-F5344CB8AC3E}">
        <p14:creationId xmlns:p14="http://schemas.microsoft.com/office/powerpoint/2010/main" val="221702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57CF29-48FE-4937-AB77-38CB513940BF}" type="datetimeFigureOut">
              <a:rPr lang="ar-IQ" smtClean="0"/>
              <a:t>20/08/1446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FBBC2A-05EF-4E99-93D6-55FE36F20324}" type="slidenum">
              <a:rPr lang="ar-IQ" smtClean="0"/>
              <a:t>‹#›</a:t>
            </a:fld>
            <a:endParaRPr lang="ar-IQ"/>
          </a:p>
        </p:txBody>
      </p:sp>
    </p:spTree>
    <p:extLst>
      <p:ext uri="{BB962C8B-B14F-4D97-AF65-F5344CB8AC3E}">
        <p14:creationId xmlns:p14="http://schemas.microsoft.com/office/powerpoint/2010/main" val="153723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F57CF29-48FE-4937-AB77-38CB513940BF}" type="datetimeFigureOut">
              <a:rPr lang="ar-IQ" smtClean="0">
                <a:solidFill>
                  <a:prstClr val="black">
                    <a:tint val="75000"/>
                  </a:prstClr>
                </a:solidFill>
              </a:rPr>
              <a:pPr/>
              <a:t>20/08/1446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1FBBC2A-05EF-4E99-93D6-55FE36F2032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65636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title style</a:t>
            </a:r>
          </a:p>
        </p:txBody>
      </p:sp>
      <p:sp>
        <p:nvSpPr>
          <p:cNvPr id="3076"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defTabSz="457200" rtl="0" eaLnBrk="1" fontAlgn="auto" hangingPunct="1">
              <a:spcBef>
                <a:spcPts val="0"/>
              </a:spcBef>
              <a:spcAft>
                <a:spcPts val="0"/>
              </a:spcAft>
              <a:defRPr sz="900">
                <a:solidFill>
                  <a:prstClr val="black">
                    <a:tint val="75000"/>
                  </a:prstClr>
                </a:solidFill>
                <a:latin typeface="+mn-lt"/>
                <a:cs typeface="Tahoma"/>
              </a:defRPr>
            </a:lvl1pPr>
          </a:lstStyle>
          <a:p>
            <a:pPr>
              <a:defRPr/>
            </a:pPr>
            <a:fld id="{AAB0511B-1A3E-4D52-8615-959872C10071}" type="datetimeFigureOut">
              <a:rPr lang="ar-SA"/>
              <a:pPr>
                <a:defRPr/>
              </a:pPr>
              <a:t>20/08/1446</a:t>
            </a:fld>
            <a:endParaRPr lang="ar-SA"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defTabSz="457200" rtl="0" eaLnBrk="1" fontAlgn="auto" hangingPunct="1">
              <a:spcBef>
                <a:spcPts val="0"/>
              </a:spcBef>
              <a:spcAft>
                <a:spcPts val="0"/>
              </a:spcAft>
              <a:defRPr sz="900">
                <a:solidFill>
                  <a:prstClr val="black">
                    <a:tint val="75000"/>
                  </a:prstClr>
                </a:solidFill>
                <a:latin typeface="+mn-lt"/>
                <a:cs typeface="Tahoma"/>
              </a:defRPr>
            </a:lvl1pPr>
          </a:lstStyle>
          <a:p>
            <a:pPr>
              <a:defRPr/>
            </a:pPr>
            <a:endParaRPr lang="ar-SA"/>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defTabSz="457200" rtl="0" eaLnBrk="1" hangingPunct="1">
              <a:defRPr sz="900">
                <a:solidFill>
                  <a:srgbClr val="90C226"/>
                </a:solidFill>
                <a:latin typeface="Trebuchet MS" pitchFamily="34" charset="0"/>
                <a:cs typeface="Tahoma"/>
              </a:defRPr>
            </a:lvl1pPr>
          </a:lstStyle>
          <a:p>
            <a:pPr fontAlgn="base">
              <a:spcBef>
                <a:spcPct val="0"/>
              </a:spcBef>
              <a:spcAft>
                <a:spcPct val="0"/>
              </a:spcAft>
              <a:defRPr/>
            </a:pPr>
            <a:fld id="{AE261F65-B92A-4024-B301-CDB993338A92}" type="slidenum">
              <a:rPr lang="ar-SA" altLang="ar-IQ"/>
              <a:pPr fontAlgn="base">
                <a:spcBef>
                  <a:spcPct val="0"/>
                </a:spcBef>
                <a:spcAft>
                  <a:spcPct val="0"/>
                </a:spcAft>
                <a:defRPr/>
              </a:pPr>
              <a:t>‹#›</a:t>
            </a:fld>
            <a:endParaRPr lang="ar-SA" altLang="ar-IQ"/>
          </a:p>
        </p:txBody>
      </p:sp>
    </p:spTree>
    <p:extLst>
      <p:ext uri="{BB962C8B-B14F-4D97-AF65-F5344CB8AC3E}">
        <p14:creationId xmlns:p14="http://schemas.microsoft.com/office/powerpoint/2010/main" val="394175335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457200" rtl="1" eaLnBrk="0" fontAlgn="base" hangingPunct="0">
        <a:spcBef>
          <a:spcPct val="0"/>
        </a:spcBef>
        <a:spcAft>
          <a:spcPct val="0"/>
        </a:spcAft>
        <a:defRPr sz="3600" kern="1200">
          <a:solidFill>
            <a:schemeClr val="accent1"/>
          </a:solidFill>
          <a:latin typeface="+mj-lt"/>
          <a:ea typeface="+mj-ea"/>
          <a:cs typeface="+mj-cs"/>
        </a:defRPr>
      </a:lvl1pPr>
      <a:lvl2pPr algn="l" defTabSz="457200" rtl="1" eaLnBrk="0" fontAlgn="base" hangingPunct="0">
        <a:spcBef>
          <a:spcPct val="0"/>
        </a:spcBef>
        <a:spcAft>
          <a:spcPct val="0"/>
        </a:spcAft>
        <a:defRPr sz="3600">
          <a:solidFill>
            <a:schemeClr val="accent1"/>
          </a:solidFill>
          <a:latin typeface="Trebuchet MS" panose="020B0603020202020204" pitchFamily="34" charset="0"/>
          <a:cs typeface="Tahoma" pitchFamily="34" charset="0"/>
        </a:defRPr>
      </a:lvl2pPr>
      <a:lvl3pPr algn="l" defTabSz="457200" rtl="1" eaLnBrk="0" fontAlgn="base" hangingPunct="0">
        <a:spcBef>
          <a:spcPct val="0"/>
        </a:spcBef>
        <a:spcAft>
          <a:spcPct val="0"/>
        </a:spcAft>
        <a:defRPr sz="3600">
          <a:solidFill>
            <a:schemeClr val="accent1"/>
          </a:solidFill>
          <a:latin typeface="Trebuchet MS" panose="020B0603020202020204" pitchFamily="34" charset="0"/>
          <a:cs typeface="Tahoma" pitchFamily="34" charset="0"/>
        </a:defRPr>
      </a:lvl3pPr>
      <a:lvl4pPr algn="l" defTabSz="457200" rtl="1" eaLnBrk="0" fontAlgn="base" hangingPunct="0">
        <a:spcBef>
          <a:spcPct val="0"/>
        </a:spcBef>
        <a:spcAft>
          <a:spcPct val="0"/>
        </a:spcAft>
        <a:defRPr sz="3600">
          <a:solidFill>
            <a:schemeClr val="accent1"/>
          </a:solidFill>
          <a:latin typeface="Trebuchet MS" panose="020B0603020202020204" pitchFamily="34" charset="0"/>
          <a:cs typeface="Tahoma" pitchFamily="34" charset="0"/>
        </a:defRPr>
      </a:lvl4pPr>
      <a:lvl5pPr algn="l" defTabSz="457200" rtl="1" eaLnBrk="0" fontAlgn="base" hangingPunct="0">
        <a:spcBef>
          <a:spcPct val="0"/>
        </a:spcBef>
        <a:spcAft>
          <a:spcPct val="0"/>
        </a:spcAft>
        <a:defRPr sz="3600">
          <a:solidFill>
            <a:schemeClr val="accent1"/>
          </a:solidFill>
          <a:latin typeface="Trebuchet MS" panose="020B0603020202020204" pitchFamily="34" charset="0"/>
          <a:cs typeface="Tahoma"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r" defTabSz="457200" rtl="1"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r" defTabSz="457200" rtl="1"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r" defTabSz="457200" rtl="1"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r" defTabSz="457200" rtl="1"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051" name="Group 15"/>
          <p:cNvGrpSpPr>
            <a:grpSpLocks noChangeAspect="1"/>
          </p:cNvGrpSpPr>
          <p:nvPr/>
        </p:nvGrpSpPr>
        <p:grpSpPr bwMode="auto">
          <a:xfrm>
            <a:off x="211138" y="1679575"/>
            <a:ext cx="8723312" cy="1330325"/>
            <a:chOff x="-3905251" y="4294188"/>
            <a:chExt cx="13027839" cy="1892300"/>
          </a:xfrm>
        </p:grpSpPr>
        <p:sp>
          <p:nvSpPr>
            <p:cNvPr id="205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205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205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p:nvSpPr>
            <p:cNvPr id="206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ar-IQ" smtClean="0">
                <a:solidFill>
                  <a:prstClr val="black"/>
                </a:solidFill>
                <a:latin typeface="Arial" pitchFamily="34" charset="0"/>
              </a:endParaRPr>
            </a:p>
          </p:txBody>
        </p:sp>
        <p:sp useBgFill="1">
          <p:nvSpPr>
            <p:cNvPr id="2061"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smtClean="0">
                <a:solidFill>
                  <a:prstClr val="black"/>
                </a:solidFill>
                <a:latin typeface="Arial" pitchFamily="34" charset="0"/>
              </a:endParaRPr>
            </a:p>
          </p:txBody>
        </p:sp>
      </p:grpSp>
      <p:sp>
        <p:nvSpPr>
          <p:cNvPr id="2052"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rgbClr val="073E87"/>
                </a:solidFill>
                <a:latin typeface="Candara"/>
                <a:cs typeface="Arial"/>
              </a:defRPr>
            </a:lvl1pPr>
          </a:lstStyle>
          <a:p>
            <a:pPr>
              <a:defRPr/>
            </a:pPr>
            <a:fld id="{AD1867D1-E8AC-4BEE-8599-91690709B0CA}" type="datetimeFigureOut">
              <a:rPr lang="ar-IQ"/>
              <a:pPr>
                <a:defRPr/>
              </a:pPr>
              <a:t>20/08/1446</a:t>
            </a:fld>
            <a:endParaRPr lang="ar-IQ"/>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rgbClr val="073E87"/>
                </a:solidFill>
                <a:latin typeface="Candara"/>
                <a:cs typeface="Arial"/>
              </a:defRPr>
            </a:lvl1pPr>
          </a:lstStyle>
          <a:p>
            <a:pPr>
              <a:defRPr/>
            </a:pPr>
            <a:endParaRPr lang="ar-IQ"/>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rgbClr val="073E87"/>
                </a:solidFill>
                <a:latin typeface="Candara"/>
                <a:cs typeface="Arial"/>
              </a:defRPr>
            </a:lvl1pPr>
          </a:lstStyle>
          <a:p>
            <a:pPr>
              <a:defRPr/>
            </a:pPr>
            <a:fld id="{79BF684F-61B9-4A10-95B5-330006E7B150}" type="slidenum">
              <a:rPr lang="ar-IQ"/>
              <a:pPr>
                <a:defRPr/>
              </a:pPr>
              <a:t>‹#›</a:t>
            </a:fld>
            <a:endParaRPr lang="ar-IQ"/>
          </a:p>
        </p:txBody>
      </p:sp>
      <p:sp>
        <p:nvSpPr>
          <p:cNvPr id="2056"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Tree>
    <p:extLst>
      <p:ext uri="{BB962C8B-B14F-4D97-AF65-F5344CB8AC3E}">
        <p14:creationId xmlns:p14="http://schemas.microsoft.com/office/powerpoint/2010/main" val="141033097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1" eaLnBrk="0" fontAlgn="base" hangingPunct="0">
        <a:spcBef>
          <a:spcPct val="0"/>
        </a:spcBef>
        <a:spcAft>
          <a:spcPct val="0"/>
        </a:spcAft>
        <a:defRPr sz="4400" kern="1200">
          <a:solidFill>
            <a:srgbClr val="FFFFFF"/>
          </a:solidFill>
          <a:latin typeface="+mj-lt"/>
          <a:ea typeface="+mj-ea"/>
          <a:cs typeface="+mj-cs"/>
        </a:defRPr>
      </a:lvl1pPr>
      <a:lvl2pPr algn="ctr" rtl="1" eaLnBrk="0" fontAlgn="base" hangingPunct="0">
        <a:spcBef>
          <a:spcPct val="0"/>
        </a:spcBef>
        <a:spcAft>
          <a:spcPct val="0"/>
        </a:spcAft>
        <a:defRPr sz="4400">
          <a:solidFill>
            <a:srgbClr val="FFFFFF"/>
          </a:solidFill>
          <a:latin typeface="Candara" pitchFamily="34" charset="0"/>
          <a:cs typeface="Arial" pitchFamily="34" charset="0"/>
        </a:defRPr>
      </a:lvl2pPr>
      <a:lvl3pPr algn="ctr" rtl="1" eaLnBrk="0" fontAlgn="base" hangingPunct="0">
        <a:spcBef>
          <a:spcPct val="0"/>
        </a:spcBef>
        <a:spcAft>
          <a:spcPct val="0"/>
        </a:spcAft>
        <a:defRPr sz="4400">
          <a:solidFill>
            <a:srgbClr val="FFFFFF"/>
          </a:solidFill>
          <a:latin typeface="Candara" pitchFamily="34" charset="0"/>
          <a:cs typeface="Arial" pitchFamily="34" charset="0"/>
        </a:defRPr>
      </a:lvl3pPr>
      <a:lvl4pPr algn="ctr" rtl="1" eaLnBrk="0" fontAlgn="base" hangingPunct="0">
        <a:spcBef>
          <a:spcPct val="0"/>
        </a:spcBef>
        <a:spcAft>
          <a:spcPct val="0"/>
        </a:spcAft>
        <a:defRPr sz="4400">
          <a:solidFill>
            <a:srgbClr val="FFFFFF"/>
          </a:solidFill>
          <a:latin typeface="Candara" pitchFamily="34" charset="0"/>
          <a:cs typeface="Arial" pitchFamily="34" charset="0"/>
        </a:defRPr>
      </a:lvl4pPr>
      <a:lvl5pPr algn="ctr" rtl="1" eaLnBrk="0" fontAlgn="base" hangingPunct="0">
        <a:spcBef>
          <a:spcPct val="0"/>
        </a:spcBef>
        <a:spcAft>
          <a:spcPct val="0"/>
        </a:spcAft>
        <a:defRPr sz="4400">
          <a:solidFill>
            <a:srgbClr val="FFFFFF"/>
          </a:solidFill>
          <a:latin typeface="Candara" pitchFamily="34" charset="0"/>
          <a:cs typeface="Arial"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3050" indent="-273050" algn="r" rtl="1"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r" rtl="1"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rtl="1"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rtl="1"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r" rtl="1"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bafree.net/arabneuropsych/C.N.S.htm" TargetMode="External"/><Relationship Id="rId2" Type="http://schemas.openxmlformats.org/officeDocument/2006/relationships/hyperlink" Target="http://bafree.net/arabneuropsych/&#1589;&#1608;&#1585;_&#1575;&#1604;&#1580;&#1607;&#1575;&#1586;_&#1575;&#1604;&#1593;&#1589;&#1576;&#1610;.ht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bafree.net/arabneuropsych/Cranialnerv.ht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http://bafree.net/arabneuropsych/Spinalnerv.htm" TargetMode="External"/><Relationship Id="rId2" Type="http://schemas.openxmlformats.org/officeDocument/2006/relationships/hyperlink" Target="http://bafree.net/arabneuropsych/&#1589;&#1608;&#1585;_&#1575;&#1604;&#1580;&#1607;&#1575;&#1586;_&#1575;&#1604;&#1593;&#1589;&#1576;&#1610;.htm"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p:cNvSpPr>
            <a:spLocks noGrp="1"/>
          </p:cNvSpPr>
          <p:nvPr>
            <p:ph type="ctrTitle"/>
          </p:nvPr>
        </p:nvSpPr>
        <p:spPr>
          <a:xfrm>
            <a:off x="0" y="0"/>
            <a:ext cx="9144000" cy="6858000"/>
          </a:xfrm>
          <a:solidFill>
            <a:srgbClr val="FF0000"/>
          </a:solidFill>
        </p:spPr>
        <p:txBody>
          <a:bodyPr/>
          <a:lstStyle/>
          <a:p>
            <a:pPr algn="ctr"/>
            <a:r>
              <a:rPr lang="ar-IQ" altLang="ar-IQ" i="0" dirty="0" smtClean="0"/>
              <a:t/>
            </a:r>
            <a:br>
              <a:rPr lang="ar-IQ" altLang="ar-IQ" i="0" dirty="0" smtClean="0"/>
            </a:br>
            <a:r>
              <a:rPr lang="ar-IQ" altLang="ar-IQ" i="0" dirty="0" smtClean="0"/>
              <a:t/>
            </a:r>
            <a:br>
              <a:rPr lang="ar-IQ" altLang="ar-IQ" i="0" dirty="0" smtClean="0"/>
            </a:br>
            <a:r>
              <a:rPr lang="ar-IQ" altLang="ar-IQ" i="0" dirty="0" smtClean="0"/>
              <a:t/>
            </a:r>
            <a:br>
              <a:rPr lang="ar-IQ" altLang="ar-IQ" i="0" dirty="0" smtClean="0"/>
            </a:br>
            <a:endParaRPr lang="ar-IQ" altLang="ar-IQ" i="0" dirty="0" smtClean="0"/>
          </a:p>
        </p:txBody>
      </p:sp>
      <p:pic>
        <p:nvPicPr>
          <p:cNvPr id="5122" name="Picture 2" descr="C:\Users\mohammed\Desktop\11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08" y="101637"/>
            <a:ext cx="8928992" cy="6756363"/>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95536" y="836712"/>
            <a:ext cx="8424936" cy="3046988"/>
          </a:xfrm>
          <a:prstGeom prst="rect">
            <a:avLst/>
          </a:prstGeom>
          <a:noFill/>
          <a:ln>
            <a:noFill/>
          </a:ln>
        </p:spPr>
        <p:txBody>
          <a:bodyPr wrap="square">
            <a:spAutoFit/>
          </a:bodyPr>
          <a:lstStyle/>
          <a:p>
            <a:pPr algn="ctr"/>
            <a:r>
              <a:rPr lang="ar-IQ" altLang="ar-IQ" sz="4800" dirty="0"/>
              <a:t/>
            </a:r>
            <a:br>
              <a:rPr lang="ar-IQ" altLang="ar-IQ" sz="4800" dirty="0"/>
            </a:br>
            <a:r>
              <a:rPr lang="ar-IQ" altLang="ar-IQ" sz="4800" dirty="0"/>
              <a:t/>
            </a:r>
            <a:br>
              <a:rPr lang="ar-IQ" altLang="ar-IQ" sz="4800" dirty="0"/>
            </a:br>
            <a:endParaRPr lang="ar-IQ" altLang="ar-IQ" sz="4800" dirty="0" smtClean="0"/>
          </a:p>
          <a:p>
            <a:pPr algn="ctr"/>
            <a:endParaRPr lang="ar-IQ" altLang="ar-IQ" sz="4800" b="1" dirty="0">
              <a:solidFill>
                <a:srgbClr val="00B0F0"/>
              </a:solidFill>
            </a:endParaRPr>
          </a:p>
        </p:txBody>
      </p:sp>
      <p:sp>
        <p:nvSpPr>
          <p:cNvPr id="3" name="مستطيل 2"/>
          <p:cNvSpPr/>
          <p:nvPr/>
        </p:nvSpPr>
        <p:spPr>
          <a:xfrm>
            <a:off x="1475656" y="3105835"/>
            <a:ext cx="6696744" cy="3416320"/>
          </a:xfrm>
          <a:prstGeom prst="rect">
            <a:avLst/>
          </a:prstGeom>
        </p:spPr>
        <p:txBody>
          <a:bodyPr wrap="square">
            <a:spAutoFit/>
          </a:bodyPr>
          <a:lstStyle/>
          <a:p>
            <a:r>
              <a:rPr lang="ar-SA" sz="4000" dirty="0">
                <a:solidFill>
                  <a:schemeClr val="bg1"/>
                </a:solidFill>
              </a:rPr>
              <a:t>التدريس من خلال معالجة المعلومات دور المعلم في تعزيز الفهم وبناء </a:t>
            </a:r>
            <a:r>
              <a:rPr lang="ar-SA" sz="4000" dirty="0" smtClean="0">
                <a:solidFill>
                  <a:schemeClr val="bg1"/>
                </a:solidFill>
              </a:rPr>
              <a:t>المعرفة</a:t>
            </a:r>
            <a:endParaRPr lang="ar-IQ" sz="4000" dirty="0" smtClean="0">
              <a:solidFill>
                <a:schemeClr val="bg1"/>
              </a:solidFill>
            </a:endParaRPr>
          </a:p>
          <a:p>
            <a:pPr lvl="0" algn="ctr"/>
            <a:r>
              <a:rPr lang="ar-IQ" sz="4800" b="1" dirty="0">
                <a:solidFill>
                  <a:schemeClr val="bg1"/>
                </a:solidFill>
                <a:latin typeface="D-DINExp"/>
              </a:rPr>
              <a:t>تقديم </a:t>
            </a:r>
          </a:p>
          <a:p>
            <a:pPr lvl="0" algn="ctr"/>
            <a:r>
              <a:rPr lang="ar-IQ" sz="4800" b="1" dirty="0">
                <a:solidFill>
                  <a:schemeClr val="bg1"/>
                </a:solidFill>
                <a:latin typeface="D-DINExp"/>
              </a:rPr>
              <a:t>ا. د اسماعيل عبد زيد عاشور</a:t>
            </a:r>
            <a:endParaRPr lang="ar-SA" sz="4800" dirty="0">
              <a:solidFill>
                <a:schemeClr val="bg1"/>
              </a:solidFill>
            </a:endParaRPr>
          </a:p>
          <a:p>
            <a:endParaRPr lang="ar-SA" sz="4000" dirty="0">
              <a:solidFill>
                <a:srgbClr val="FFFF00"/>
              </a:solidFill>
            </a:endParaRPr>
          </a:p>
        </p:txBody>
      </p:sp>
    </p:spTree>
    <p:extLst>
      <p:ext uri="{BB962C8B-B14F-4D97-AF65-F5344CB8AC3E}">
        <p14:creationId xmlns:p14="http://schemas.microsoft.com/office/powerpoint/2010/main" val="8288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500"/>
                                        <p:tgtEl>
                                          <p:spTgt spid="5122"/>
                                        </p:tgtEl>
                                      </p:cBhvr>
                                    </p:animEffect>
                                    <p:anim calcmode="lin" valueType="num">
                                      <p:cBhvr>
                                        <p:cTn id="8" dur="2500" fill="hold"/>
                                        <p:tgtEl>
                                          <p:spTgt spid="5122"/>
                                        </p:tgtEl>
                                        <p:attrNameLst>
                                          <p:attrName>ppt_w</p:attrName>
                                        </p:attrNameLst>
                                      </p:cBhvr>
                                      <p:tavLst>
                                        <p:tav tm="0" fmla="#ppt_w*sin(2.5*pi*$)">
                                          <p:val>
                                            <p:fltVal val="0"/>
                                          </p:val>
                                        </p:tav>
                                        <p:tav tm="100000">
                                          <p:val>
                                            <p:fltVal val="1"/>
                                          </p:val>
                                        </p:tav>
                                      </p:tavLst>
                                    </p:anim>
                                    <p:anim calcmode="lin" valueType="num">
                                      <p:cBhvr>
                                        <p:cTn id="9" dur="25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subTitle" idx="1"/>
          </p:nvPr>
        </p:nvSpPr>
        <p:spPr>
          <a:xfrm>
            <a:off x="0" y="0"/>
            <a:ext cx="9144000" cy="685799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lstStyle/>
          <a:p>
            <a:pPr marL="609600" indent="-609600" algn="r"/>
            <a:r>
              <a:rPr lang="ar-SA" altLang="ar-IQ" sz="4000" b="1" dirty="0" smtClean="0">
                <a:solidFill>
                  <a:srgbClr val="00FF00"/>
                </a:solidFill>
              </a:rPr>
              <a:t>أولا: الجهاز العصبي المركزي:</a:t>
            </a:r>
          </a:p>
          <a:p>
            <a:pPr marL="609600" indent="-609600" algn="justLow"/>
            <a:r>
              <a:rPr lang="ar-SA" altLang="ar-IQ" sz="4000" b="1" dirty="0" smtClean="0">
                <a:solidFill>
                  <a:schemeClr val="tx1"/>
                </a:solidFill>
              </a:rPr>
              <a:t>- يهتم بشكل رئيسي بالحركات الارادية لعضلات الجسم التي تقوم بها الذراعان وباقي أعضاء الجسم، بالإضافة الى عمليات التفكير والتحليل وإصدار الاوامر والتذكر وغيرها. ويتكون الجهاز العصبي المركزي من الدماغ والحبل الشوكي.</a:t>
            </a:r>
          </a:p>
          <a:p>
            <a:pPr marL="609600" indent="-609600" algn="r"/>
            <a:endParaRPr lang="ar-SA" altLang="ar-IQ" sz="4000" b="1" dirty="0" smtClean="0"/>
          </a:p>
          <a:p>
            <a:pPr marL="609600" indent="-609600" algn="r"/>
            <a:r>
              <a:rPr lang="ar-SA" altLang="ar-IQ" sz="3600" b="1" dirty="0" smtClean="0">
                <a:solidFill>
                  <a:srgbClr val="00FF00"/>
                </a:solidFill>
              </a:rPr>
              <a:t> </a:t>
            </a:r>
          </a:p>
        </p:txBody>
      </p:sp>
    </p:spTree>
    <p:extLst>
      <p:ext uri="{BB962C8B-B14F-4D97-AF65-F5344CB8AC3E}">
        <p14:creationId xmlns:p14="http://schemas.microsoft.com/office/powerpoint/2010/main" val="131333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4">
                                            <p:bg/>
                                          </p:spTgt>
                                        </p:tgtEl>
                                        <p:attrNameLst>
                                          <p:attrName>style.visibility</p:attrName>
                                        </p:attrNameLst>
                                      </p:cBhvr>
                                      <p:to>
                                        <p:strVal val="visible"/>
                                      </p:to>
                                    </p:set>
                                    <p:animEffect transition="in" filter="fade">
                                      <p:cBhvr>
                                        <p:cTn id="7" dur="1000"/>
                                        <p:tgtEl>
                                          <p:spTgt spid="23554">
                                            <p:bg/>
                                          </p:spTgt>
                                        </p:tgtEl>
                                      </p:cBhvr>
                                    </p:animEffect>
                                    <p:anim calcmode="lin" valueType="num">
                                      <p:cBhvr>
                                        <p:cTn id="8" dur="1000" fill="hold"/>
                                        <p:tgtEl>
                                          <p:spTgt spid="23554">
                                            <p:bg/>
                                          </p:spTgt>
                                        </p:tgtEl>
                                        <p:attrNameLst>
                                          <p:attrName>ppt_x</p:attrName>
                                        </p:attrNameLst>
                                      </p:cBhvr>
                                      <p:tavLst>
                                        <p:tav tm="0">
                                          <p:val>
                                            <p:strVal val="#ppt_x"/>
                                          </p:val>
                                        </p:tav>
                                        <p:tav tm="100000">
                                          <p:val>
                                            <p:strVal val="#ppt_x"/>
                                          </p:val>
                                        </p:tav>
                                      </p:tavLst>
                                    </p:anim>
                                    <p:anim calcmode="lin" valueType="num">
                                      <p:cBhvr>
                                        <p:cTn id="9" dur="1000" fill="hold"/>
                                        <p:tgtEl>
                                          <p:spTgt spid="2355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4">
                                            <p:txEl>
                                              <p:pRg st="0" end="0"/>
                                            </p:txEl>
                                          </p:spTgt>
                                        </p:tgtEl>
                                        <p:attrNameLst>
                                          <p:attrName>style.visibility</p:attrName>
                                        </p:attrNameLst>
                                      </p:cBhvr>
                                      <p:to>
                                        <p:strVal val="visible"/>
                                      </p:to>
                                    </p:set>
                                    <p:animEffect transition="in" filter="fade">
                                      <p:cBhvr>
                                        <p:cTn id="14" dur="1000"/>
                                        <p:tgtEl>
                                          <p:spTgt spid="23554">
                                            <p:txEl>
                                              <p:pRg st="0" end="0"/>
                                            </p:txEl>
                                          </p:spTgt>
                                        </p:tgtEl>
                                      </p:cBhvr>
                                    </p:animEffect>
                                    <p:anim calcmode="lin" valueType="num">
                                      <p:cBhvr>
                                        <p:cTn id="15" dur="10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35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554">
                                            <p:txEl>
                                              <p:pRg st="1" end="1"/>
                                            </p:txEl>
                                          </p:spTgt>
                                        </p:tgtEl>
                                        <p:attrNameLst>
                                          <p:attrName>style.visibility</p:attrName>
                                        </p:attrNameLst>
                                      </p:cBhvr>
                                      <p:to>
                                        <p:strVal val="visible"/>
                                      </p:to>
                                    </p:set>
                                    <p:animEffect transition="in" filter="fade">
                                      <p:cBhvr>
                                        <p:cTn id="21" dur="1000"/>
                                        <p:tgtEl>
                                          <p:spTgt spid="23554">
                                            <p:txEl>
                                              <p:pRg st="1" end="1"/>
                                            </p:txEl>
                                          </p:spTgt>
                                        </p:tgtEl>
                                      </p:cBhvr>
                                    </p:animEffect>
                                    <p:anim calcmode="lin" valueType="num">
                                      <p:cBhvr>
                                        <p:cTn id="22" dur="1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35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554">
                                            <p:txEl>
                                              <p:pRg st="3" end="3"/>
                                            </p:txEl>
                                          </p:spTgt>
                                        </p:tgtEl>
                                        <p:attrNameLst>
                                          <p:attrName>style.visibility</p:attrName>
                                        </p:attrNameLst>
                                      </p:cBhvr>
                                      <p:to>
                                        <p:strVal val="visible"/>
                                      </p:to>
                                    </p:set>
                                    <p:animEffect transition="in" filter="fade">
                                      <p:cBhvr>
                                        <p:cTn id="28" dur="1000"/>
                                        <p:tgtEl>
                                          <p:spTgt spid="23554">
                                            <p:txEl>
                                              <p:pRg st="3" end="3"/>
                                            </p:txEl>
                                          </p:spTgt>
                                        </p:tgtEl>
                                      </p:cBhvr>
                                    </p:animEffect>
                                    <p:anim calcmode="lin" valueType="num">
                                      <p:cBhvr>
                                        <p:cTn id="29" dur="1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55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3419475" y="188913"/>
            <a:ext cx="4657725" cy="792162"/>
          </a:xfrm>
        </p:spPr>
        <p:txBody>
          <a:bodyPr/>
          <a:lstStyle/>
          <a:p>
            <a:pPr algn="r"/>
            <a:r>
              <a:rPr lang="ar-SA" altLang="ar-IQ" b="1" i="0" smtClean="0">
                <a:solidFill>
                  <a:srgbClr val="00FF00"/>
                </a:solidFill>
              </a:rPr>
              <a:t>أ- الدماغ:</a:t>
            </a:r>
            <a:endParaRPr lang="en-US" altLang="ar-IQ" b="1" smtClean="0">
              <a:solidFill>
                <a:schemeClr val="accent2"/>
              </a:solidFill>
            </a:endParaRPr>
          </a:p>
        </p:txBody>
      </p:sp>
      <p:sp>
        <p:nvSpPr>
          <p:cNvPr id="24579" name="Rectangle 2"/>
          <p:cNvSpPr>
            <a:spLocks noGrp="1" noChangeArrowheads="1"/>
          </p:cNvSpPr>
          <p:nvPr>
            <p:ph type="body" sz="half" idx="2"/>
          </p:nvPr>
        </p:nvSpPr>
        <p:spPr>
          <a:xfrm>
            <a:off x="2771775" y="620713"/>
            <a:ext cx="6372225" cy="5475287"/>
          </a:xfrm>
        </p:spPr>
        <p:txBody>
          <a:bodyPr>
            <a:normAutofit fontScale="92500" lnSpcReduction="10000"/>
          </a:bodyPr>
          <a:lstStyle/>
          <a:p>
            <a:pPr algn="r"/>
            <a:endParaRPr lang="ar-SA" altLang="ar-IQ" b="1" dirty="0" smtClean="0"/>
          </a:p>
          <a:p>
            <a:pPr algn="r">
              <a:buFont typeface="Wingdings" pitchFamily="2" charset="2"/>
              <a:buNone/>
            </a:pPr>
            <a:r>
              <a:rPr lang="ar-SA" altLang="ar-IQ" sz="4000" b="1" dirty="0" smtClean="0"/>
              <a:t>- يزن الدماغ عند الانسان حوالي 1400 جم ويمثل حوالي 2 % من وزن الجسم.</a:t>
            </a:r>
          </a:p>
          <a:p>
            <a:pPr algn="r">
              <a:buFont typeface="Wingdings" pitchFamily="2" charset="2"/>
              <a:buNone/>
            </a:pPr>
            <a:r>
              <a:rPr lang="ar-SA" altLang="ar-IQ" sz="4000" b="1" dirty="0" smtClean="0"/>
              <a:t>- ينقسم الدماغ الى ثلاثة أقسام</a:t>
            </a:r>
          </a:p>
          <a:p>
            <a:pPr algn="r">
              <a:buFont typeface="Wingdings" pitchFamily="2" charset="2"/>
              <a:buNone/>
            </a:pPr>
            <a:r>
              <a:rPr lang="ar-SA" altLang="ar-IQ" sz="4000" b="1" dirty="0" smtClean="0"/>
              <a:t> رئيسية هي:</a:t>
            </a:r>
          </a:p>
          <a:p>
            <a:pPr algn="r">
              <a:buFont typeface="Wingdings" pitchFamily="2" charset="2"/>
              <a:buNone/>
            </a:pPr>
            <a:r>
              <a:rPr lang="ar-SA" altLang="ar-IQ" sz="4000" b="1" dirty="0" smtClean="0"/>
              <a:t>1- الدماغ الأمامي.</a:t>
            </a:r>
          </a:p>
          <a:p>
            <a:pPr algn="r">
              <a:buFont typeface="Wingdings" pitchFamily="2" charset="2"/>
              <a:buNone/>
            </a:pPr>
            <a:r>
              <a:rPr lang="ar-SA" altLang="ar-IQ" sz="4000" b="1" dirty="0" smtClean="0"/>
              <a:t>2- الدماغ المتوسط.</a:t>
            </a:r>
          </a:p>
          <a:p>
            <a:pPr algn="r">
              <a:buFont typeface="Wingdings" pitchFamily="2" charset="2"/>
              <a:buNone/>
            </a:pPr>
            <a:r>
              <a:rPr lang="ar-SA" altLang="ar-IQ" sz="4000" b="1" dirty="0" smtClean="0"/>
              <a:t>3- الدماغ الخلفي.</a:t>
            </a:r>
            <a:endParaRPr lang="en-US" altLang="ar-IQ" sz="4000" b="1" dirty="0" smtClean="0"/>
          </a:p>
        </p:txBody>
      </p:sp>
      <p:pic>
        <p:nvPicPr>
          <p:cNvPr id="24580" name="Picture 6" descr="b8d362271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2781300"/>
            <a:ext cx="3671888" cy="3887788"/>
          </a:xfrm>
          <a:noFill/>
        </p:spPr>
      </p:pic>
    </p:spTree>
    <p:extLst>
      <p:ext uri="{BB962C8B-B14F-4D97-AF65-F5344CB8AC3E}">
        <p14:creationId xmlns:p14="http://schemas.microsoft.com/office/powerpoint/2010/main" val="21037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1000"/>
                                        <p:tgtEl>
                                          <p:spTgt spid="24579">
                                            <p:txEl>
                                              <p:pRg st="1" end="1"/>
                                            </p:txEl>
                                          </p:spTgt>
                                        </p:tgtEl>
                                      </p:cBhvr>
                                    </p:animEffect>
                                    <p:anim calcmode="lin" valueType="num">
                                      <p:cBhvr>
                                        <p:cTn id="8"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Effect transition="in" filter="fade">
                                      <p:cBhvr>
                                        <p:cTn id="14" dur="1000"/>
                                        <p:tgtEl>
                                          <p:spTgt spid="24579">
                                            <p:txEl>
                                              <p:pRg st="2" end="2"/>
                                            </p:txEl>
                                          </p:spTgt>
                                        </p:tgtEl>
                                      </p:cBhvr>
                                    </p:animEffect>
                                    <p:anim calcmode="lin" valueType="num">
                                      <p:cBhvr>
                                        <p:cTn id="15"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Effect transition="in" filter="fade">
                                      <p:cBhvr>
                                        <p:cTn id="21" dur="1000"/>
                                        <p:tgtEl>
                                          <p:spTgt spid="24579">
                                            <p:txEl>
                                              <p:pRg st="3" end="3"/>
                                            </p:txEl>
                                          </p:spTgt>
                                        </p:tgtEl>
                                      </p:cBhvr>
                                    </p:animEffect>
                                    <p:anim calcmode="lin" valueType="num">
                                      <p:cBhvr>
                                        <p:cTn id="22"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fade">
                                      <p:cBhvr>
                                        <p:cTn id="28" dur="1000"/>
                                        <p:tgtEl>
                                          <p:spTgt spid="24579">
                                            <p:txEl>
                                              <p:pRg st="4" end="4"/>
                                            </p:txEl>
                                          </p:spTgt>
                                        </p:tgtEl>
                                      </p:cBhvr>
                                    </p:animEffect>
                                    <p:anim calcmode="lin" valueType="num">
                                      <p:cBhvr>
                                        <p:cTn id="29"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579">
                                            <p:txEl>
                                              <p:pRg st="5" end="5"/>
                                            </p:txEl>
                                          </p:spTgt>
                                        </p:tgtEl>
                                        <p:attrNameLst>
                                          <p:attrName>style.visibility</p:attrName>
                                        </p:attrNameLst>
                                      </p:cBhvr>
                                      <p:to>
                                        <p:strVal val="visible"/>
                                      </p:to>
                                    </p:set>
                                    <p:animEffect transition="in" filter="fade">
                                      <p:cBhvr>
                                        <p:cTn id="35" dur="1000"/>
                                        <p:tgtEl>
                                          <p:spTgt spid="24579">
                                            <p:txEl>
                                              <p:pRg st="5" end="5"/>
                                            </p:txEl>
                                          </p:spTgt>
                                        </p:tgtEl>
                                      </p:cBhvr>
                                    </p:animEffect>
                                    <p:anim calcmode="lin" valueType="num">
                                      <p:cBhvr>
                                        <p:cTn id="36"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579">
                                            <p:txEl>
                                              <p:pRg st="6" end="6"/>
                                            </p:txEl>
                                          </p:spTgt>
                                        </p:tgtEl>
                                        <p:attrNameLst>
                                          <p:attrName>style.visibility</p:attrName>
                                        </p:attrNameLst>
                                      </p:cBhvr>
                                      <p:to>
                                        <p:strVal val="visible"/>
                                      </p:to>
                                    </p:set>
                                    <p:animEffect transition="in" filter="fade">
                                      <p:cBhvr>
                                        <p:cTn id="42" dur="1000"/>
                                        <p:tgtEl>
                                          <p:spTgt spid="24579">
                                            <p:txEl>
                                              <p:pRg st="6" end="6"/>
                                            </p:txEl>
                                          </p:spTgt>
                                        </p:tgtEl>
                                      </p:cBhvr>
                                    </p:animEffect>
                                    <p:anim calcmode="lin" valueType="num">
                                      <p:cBhvr>
                                        <p:cTn id="43"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subTitle" idx="1"/>
          </p:nvPr>
        </p:nvSpPr>
        <p:spPr>
          <a:xfrm>
            <a:off x="0" y="0"/>
            <a:ext cx="9144000" cy="6858000"/>
          </a:xfrm>
          <a:solidFill>
            <a:schemeClr val="accent4">
              <a:lumMod val="20000"/>
              <a:lumOff val="80000"/>
            </a:schemeClr>
          </a:solidFill>
        </p:spPr>
        <p:txBody>
          <a:bodyPr/>
          <a:lstStyle/>
          <a:p>
            <a:pPr algn="r"/>
            <a:r>
              <a:rPr lang="ar-SA" altLang="ar-IQ" sz="4000" b="1" dirty="0" smtClean="0">
                <a:solidFill>
                  <a:srgbClr val="00FF00"/>
                </a:solidFill>
              </a:rPr>
              <a:t>أولا: الدماغ الأمامي:</a:t>
            </a:r>
          </a:p>
          <a:p>
            <a:pPr algn="r"/>
            <a:r>
              <a:rPr lang="ar-SA" altLang="ar-IQ" sz="4000" b="1" dirty="0" smtClean="0">
                <a:solidFill>
                  <a:schemeClr val="tx1"/>
                </a:solidFill>
              </a:rPr>
              <a:t> يتكون من :</a:t>
            </a:r>
          </a:p>
          <a:p>
            <a:pPr algn="r"/>
            <a:r>
              <a:rPr lang="ar-SA" altLang="ar-IQ" sz="4000" b="1" dirty="0" smtClean="0">
                <a:solidFill>
                  <a:schemeClr val="tx1"/>
                </a:solidFill>
              </a:rPr>
              <a:t>النصفان الكرويان – المهاد – المهيد . </a:t>
            </a:r>
            <a:endParaRPr lang="ar-SA" altLang="ar-IQ" sz="4000" b="1" dirty="0" smtClean="0">
              <a:solidFill>
                <a:schemeClr val="tx1"/>
              </a:solidFill>
              <a:hlinkClick r:id="rId2"/>
            </a:endParaRPr>
          </a:p>
          <a:p>
            <a:pPr algn="r"/>
            <a:r>
              <a:rPr lang="ar-SA" altLang="ar-IQ" sz="4000" b="1" u="sng" dirty="0" smtClean="0">
                <a:solidFill>
                  <a:srgbClr val="FFC000"/>
                </a:solidFill>
              </a:rPr>
              <a:t>1- النصفان الكرويان:</a:t>
            </a:r>
            <a:r>
              <a:rPr lang="ar-SA" altLang="ar-IQ" sz="4000" b="1" dirty="0" smtClean="0">
                <a:solidFill>
                  <a:srgbClr val="FFC000"/>
                </a:solidFill>
              </a:rPr>
              <a:t> </a:t>
            </a:r>
          </a:p>
          <a:p>
            <a:pPr algn="r"/>
            <a:r>
              <a:rPr lang="ar-SA" altLang="ar-IQ" sz="4000" b="1" dirty="0" smtClean="0">
                <a:solidFill>
                  <a:schemeClr val="tx1"/>
                </a:solidFill>
              </a:rPr>
              <a:t>وهو الجزء الأكبر من المخ ويشغل معظم التجويف </a:t>
            </a:r>
            <a:r>
              <a:rPr lang="ar-SA" altLang="ar-IQ" sz="4000" b="1" dirty="0" err="1" smtClean="0">
                <a:solidFill>
                  <a:schemeClr val="tx1"/>
                </a:solidFill>
              </a:rPr>
              <a:t>الجمجمي</a:t>
            </a:r>
            <a:r>
              <a:rPr lang="ar-SA" altLang="ar-IQ" sz="4000" b="1" dirty="0" smtClean="0">
                <a:solidFill>
                  <a:schemeClr val="tx1"/>
                </a:solidFill>
              </a:rPr>
              <a:t>، وهما مركز العمليات العقلية كالتفكير والذكاء والذاكرة والحواس. اذ لكل حاسة من الحواس الخمس مركز عصبي محدد فيها. ويربط بين نصفي كرة المخ قنطرة قوية من الألياف العصبية تسمى بالجسم الصلب أو الجسم المقرن التي تجعل المخ يعمل كوحدة واحدة.</a:t>
            </a:r>
            <a:r>
              <a:rPr lang="ar-SA" altLang="ar-IQ" sz="3600" b="1" dirty="0" smtClean="0">
                <a:solidFill>
                  <a:schemeClr val="tx1"/>
                </a:solidFill>
              </a:rPr>
              <a:t> </a:t>
            </a:r>
            <a:endParaRPr lang="ar-SA" altLang="ar-IQ" sz="3600" b="1" dirty="0" smtClean="0">
              <a:solidFill>
                <a:schemeClr val="tx1"/>
              </a:solidFill>
              <a:hlinkClick r:id="rId3"/>
            </a:endParaRPr>
          </a:p>
        </p:txBody>
      </p:sp>
    </p:spTree>
    <p:extLst>
      <p:ext uri="{BB962C8B-B14F-4D97-AF65-F5344CB8AC3E}">
        <p14:creationId xmlns:p14="http://schemas.microsoft.com/office/powerpoint/2010/main" val="72034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bg/>
                                          </p:spTgt>
                                        </p:tgtEl>
                                        <p:attrNameLst>
                                          <p:attrName>style.visibility</p:attrName>
                                        </p:attrNameLst>
                                      </p:cBhvr>
                                      <p:to>
                                        <p:strVal val="visible"/>
                                      </p:to>
                                    </p:set>
                                    <p:animEffect transition="in" filter="fade">
                                      <p:cBhvr>
                                        <p:cTn id="7" dur="500"/>
                                        <p:tgtEl>
                                          <p:spTgt spid="2560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2">
                                            <p:txEl>
                                              <p:pRg st="0" end="0"/>
                                            </p:txEl>
                                          </p:spTgt>
                                        </p:tgtEl>
                                        <p:attrNameLst>
                                          <p:attrName>style.visibility</p:attrName>
                                        </p:attrNameLst>
                                      </p:cBhvr>
                                      <p:to>
                                        <p:strVal val="visible"/>
                                      </p:to>
                                    </p:set>
                                    <p:animEffect transition="in" filter="fade">
                                      <p:cBhvr>
                                        <p:cTn id="12" dur="500"/>
                                        <p:tgtEl>
                                          <p:spTgt spid="256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2">
                                            <p:txEl>
                                              <p:pRg st="1" end="1"/>
                                            </p:txEl>
                                          </p:spTgt>
                                        </p:tgtEl>
                                        <p:attrNameLst>
                                          <p:attrName>style.visibility</p:attrName>
                                        </p:attrNameLst>
                                      </p:cBhvr>
                                      <p:to>
                                        <p:strVal val="visible"/>
                                      </p:to>
                                    </p:set>
                                    <p:animEffect transition="in" filter="fade">
                                      <p:cBhvr>
                                        <p:cTn id="17" dur="500"/>
                                        <p:tgtEl>
                                          <p:spTgt spid="256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2">
                                            <p:txEl>
                                              <p:pRg st="2" end="2"/>
                                            </p:txEl>
                                          </p:spTgt>
                                        </p:tgtEl>
                                        <p:attrNameLst>
                                          <p:attrName>style.visibility</p:attrName>
                                        </p:attrNameLst>
                                      </p:cBhvr>
                                      <p:to>
                                        <p:strVal val="visible"/>
                                      </p:to>
                                    </p:set>
                                    <p:animEffect transition="in" filter="fade">
                                      <p:cBhvr>
                                        <p:cTn id="22" dur="500"/>
                                        <p:tgtEl>
                                          <p:spTgt spid="256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2">
                                            <p:txEl>
                                              <p:pRg st="3" end="3"/>
                                            </p:txEl>
                                          </p:spTgt>
                                        </p:tgtEl>
                                        <p:attrNameLst>
                                          <p:attrName>style.visibility</p:attrName>
                                        </p:attrNameLst>
                                      </p:cBhvr>
                                      <p:to>
                                        <p:strVal val="visible"/>
                                      </p:to>
                                    </p:set>
                                    <p:animEffect transition="in" filter="fade">
                                      <p:cBhvr>
                                        <p:cTn id="27" dur="500"/>
                                        <p:tgtEl>
                                          <p:spTgt spid="2560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2">
                                            <p:txEl>
                                              <p:pRg st="4" end="4"/>
                                            </p:txEl>
                                          </p:spTgt>
                                        </p:tgtEl>
                                        <p:attrNameLst>
                                          <p:attrName>style.visibility</p:attrName>
                                        </p:attrNameLst>
                                      </p:cBhvr>
                                      <p:to>
                                        <p:strVal val="visible"/>
                                      </p:to>
                                    </p:set>
                                    <p:animEffect transition="in" filter="fade">
                                      <p:cBhvr>
                                        <p:cTn id="32"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4294967295"/>
          </p:nvPr>
        </p:nvSpPr>
        <p:spPr>
          <a:xfrm>
            <a:off x="0" y="0"/>
            <a:ext cx="9144000" cy="6858000"/>
          </a:xfrm>
          <a:solidFill>
            <a:schemeClr val="accent3">
              <a:lumMod val="40000"/>
              <a:lumOff val="60000"/>
            </a:schemeClr>
          </a:solidFill>
        </p:spPr>
        <p:txBody>
          <a:bodyPr/>
          <a:lstStyle/>
          <a:p>
            <a:pPr algn="r" rtl="1">
              <a:buFont typeface="Wingdings" pitchFamily="2" charset="2"/>
              <a:buNone/>
            </a:pPr>
            <a:endParaRPr lang="ar-SA" altLang="ar-IQ" sz="1600" b="1" dirty="0" smtClean="0">
              <a:solidFill>
                <a:srgbClr val="00FF00"/>
              </a:solidFill>
            </a:endParaRPr>
          </a:p>
          <a:p>
            <a:pPr algn="r" rtl="1">
              <a:buFont typeface="Wingdings" pitchFamily="2" charset="2"/>
              <a:buNone/>
            </a:pPr>
            <a:r>
              <a:rPr lang="ar-SA" altLang="ar-IQ" sz="2400" b="1" dirty="0" smtClean="0">
                <a:solidFill>
                  <a:srgbClr val="FFFF00"/>
                </a:solidFill>
              </a:rPr>
              <a:t>- </a:t>
            </a:r>
            <a:r>
              <a:rPr lang="ar-SA" altLang="ar-IQ" sz="3600" b="1" dirty="0" smtClean="0">
                <a:solidFill>
                  <a:srgbClr val="FFFF00"/>
                </a:solidFill>
              </a:rPr>
              <a:t>حقائق متعلقة بعمل نصفي المخ:-</a:t>
            </a:r>
            <a:r>
              <a:rPr lang="ar-SA" altLang="ar-IQ" sz="3600" b="1" dirty="0" smtClean="0"/>
              <a:t> </a:t>
            </a:r>
          </a:p>
          <a:p>
            <a:pPr algn="justLow" rtl="1">
              <a:buFont typeface="Wingdings" pitchFamily="2" charset="2"/>
              <a:buNone/>
            </a:pPr>
            <a:r>
              <a:rPr lang="ar-SA" altLang="ar-IQ" sz="3600" b="1" dirty="0" smtClean="0"/>
              <a:t>1-  يتولى النصف الكروي الأيمن من المخ إدارة النصف الأيسر من الجسم حركياً وحسياً، بينما يتولى النصف الكروي الأيسر  إدارة الجانب الأيمن من الجسم. </a:t>
            </a:r>
          </a:p>
          <a:p>
            <a:pPr algn="justLow" rtl="1">
              <a:buFont typeface="Wingdings" pitchFamily="2" charset="2"/>
              <a:buNone/>
            </a:pPr>
            <a:r>
              <a:rPr lang="ar-SA" altLang="ar-IQ" sz="3600" b="1" dirty="0" smtClean="0"/>
              <a:t>2-  هناك نصف من نصفي المخ يكون سائداً في وظائفه على النصف الآخر، وهو النصف الأيسر في غالبية الناس (85-90%) وهم الأفراد الذين يستخدمون اليد اليمنى في الكتابة، بينما تكون السيادة للنصف الكروي الأيمن في 10-15% من الأفراد، وهم الذين يستخدمون اليد اليسرى في الكتابة. </a:t>
            </a:r>
          </a:p>
        </p:txBody>
      </p:sp>
    </p:spTree>
    <p:extLst>
      <p:ext uri="{BB962C8B-B14F-4D97-AF65-F5344CB8AC3E}">
        <p14:creationId xmlns:p14="http://schemas.microsoft.com/office/powerpoint/2010/main" val="14532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4294967295"/>
          </p:nvPr>
        </p:nvSpPr>
        <p:spPr>
          <a:xfrm>
            <a:off x="0" y="0"/>
            <a:ext cx="9144000" cy="6857999"/>
          </a:xfrm>
          <a:solidFill>
            <a:schemeClr val="accent2"/>
          </a:solidFill>
        </p:spPr>
        <p:txBody>
          <a:bodyPr/>
          <a:lstStyle/>
          <a:p>
            <a:pPr algn="r"/>
            <a:endParaRPr lang="ar-SA" altLang="ar-IQ" sz="1200" b="1" dirty="0" smtClean="0"/>
          </a:p>
          <a:p>
            <a:pPr algn="r" rtl="1">
              <a:buFont typeface="Wingdings" pitchFamily="2" charset="2"/>
              <a:buNone/>
            </a:pPr>
            <a:r>
              <a:rPr lang="ar-SA" altLang="ar-IQ" sz="3600" b="1" dirty="0" smtClean="0"/>
              <a:t>3- </a:t>
            </a:r>
            <a:r>
              <a:rPr lang="ar-SA" altLang="ar-IQ" sz="1200" b="1" dirty="0" smtClean="0"/>
              <a:t> </a:t>
            </a:r>
            <a:r>
              <a:rPr lang="ar-SA" altLang="ar-IQ" sz="3600" b="1" dirty="0" smtClean="0"/>
              <a:t>تعني السيادة أن بعض الوظائف تتركز في نصف عن آخر وتتم من خلاله، وأن هذا النصف هو الذي يقود السلوك ويوجهه. ومع ذلك فلا توجد سيادة مطلقة، بل نسبية لأن كل نصف يلعب دوراً في كل سلوك تقريباً. </a:t>
            </a:r>
          </a:p>
          <a:p>
            <a:pPr algn="r" rtl="1">
              <a:buFont typeface="Wingdings" pitchFamily="2" charset="2"/>
              <a:buNone/>
            </a:pPr>
            <a:endParaRPr lang="ar-SA" altLang="ar-IQ" sz="3600" b="1" dirty="0" smtClean="0"/>
          </a:p>
          <a:p>
            <a:pPr algn="r" rtl="1">
              <a:buFont typeface="Wingdings" pitchFamily="2" charset="2"/>
              <a:buNone/>
            </a:pPr>
            <a:r>
              <a:rPr lang="ar-SA" altLang="ar-IQ" sz="3600" b="1" dirty="0" smtClean="0"/>
              <a:t>4-  هناك تكامل بين نصفي المخ في كل الوظائف وإن كانت الوظيفة تتركز في نصف ما، فهي توجد أيضاً في النصف الآخر ولكن ليست بنفس الدرجة والكفاءة. </a:t>
            </a:r>
          </a:p>
          <a:p>
            <a:pPr algn="r">
              <a:buFont typeface="Wingdings" pitchFamily="2" charset="2"/>
              <a:buNone/>
            </a:pPr>
            <a:endParaRPr lang="ar-SA" altLang="ar-IQ" sz="3600" b="1" dirty="0" smtClean="0"/>
          </a:p>
          <a:p>
            <a:pPr algn="r">
              <a:buFont typeface="Wingdings" pitchFamily="2" charset="2"/>
              <a:buNone/>
            </a:pPr>
            <a:endParaRPr lang="en-US" altLang="ar-IQ" sz="3600" b="1" dirty="0" smtClean="0"/>
          </a:p>
        </p:txBody>
      </p:sp>
    </p:spTree>
    <p:extLst>
      <p:ext uri="{BB962C8B-B14F-4D97-AF65-F5344CB8AC3E}">
        <p14:creationId xmlns:p14="http://schemas.microsoft.com/office/powerpoint/2010/main" val="396760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7650">
                                            <p:bg/>
                                          </p:spTgt>
                                        </p:tgtEl>
                                        <p:attrNameLst>
                                          <p:attrName>style.visibility</p:attrName>
                                        </p:attrNameLst>
                                      </p:cBhvr>
                                      <p:to>
                                        <p:strVal val="visible"/>
                                      </p:to>
                                    </p:set>
                                    <p:animEffect transition="in" filter="fade">
                                      <p:cBhvr>
                                        <p:cTn id="7" dur="2000"/>
                                        <p:tgtEl>
                                          <p:spTgt spid="27650">
                                            <p:bg/>
                                          </p:spTgt>
                                        </p:tgtEl>
                                      </p:cBhvr>
                                    </p:animEffect>
                                    <p:anim calcmode="lin" valueType="num">
                                      <p:cBhvr>
                                        <p:cTn id="8" dur="2000" fill="hold"/>
                                        <p:tgtEl>
                                          <p:spTgt spid="27650">
                                            <p:bg/>
                                          </p:spTgt>
                                        </p:tgtEl>
                                        <p:attrNameLst>
                                          <p:attrName>ppt_w</p:attrName>
                                        </p:attrNameLst>
                                      </p:cBhvr>
                                      <p:tavLst>
                                        <p:tav tm="0" fmla="#ppt_w*sin(2.5*pi*$)">
                                          <p:val>
                                            <p:fltVal val="0"/>
                                          </p:val>
                                        </p:tav>
                                        <p:tav tm="100000">
                                          <p:val>
                                            <p:fltVal val="1"/>
                                          </p:val>
                                        </p:tav>
                                      </p:tavLst>
                                    </p:anim>
                                    <p:anim calcmode="lin" valueType="num">
                                      <p:cBhvr>
                                        <p:cTn id="9" dur="2000" fill="hold"/>
                                        <p:tgtEl>
                                          <p:spTgt spid="27650">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2000"/>
                                        <p:tgtEl>
                                          <p:spTgt spid="27650">
                                            <p:txEl>
                                              <p:pRg st="1" end="1"/>
                                            </p:txEl>
                                          </p:spTgt>
                                        </p:tgtEl>
                                      </p:cBhvr>
                                    </p:animEffect>
                                    <p:anim calcmode="lin" valueType="num">
                                      <p:cBhvr>
                                        <p:cTn id="15" dur="2000" fill="hold"/>
                                        <p:tgtEl>
                                          <p:spTgt spid="27650">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765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7650">
                                            <p:txEl>
                                              <p:pRg st="3" end="3"/>
                                            </p:txEl>
                                          </p:spTgt>
                                        </p:tgtEl>
                                        <p:attrNameLst>
                                          <p:attrName>style.visibility</p:attrName>
                                        </p:attrNameLst>
                                      </p:cBhvr>
                                      <p:to>
                                        <p:strVal val="visible"/>
                                      </p:to>
                                    </p:set>
                                    <p:animEffect transition="in" filter="fade">
                                      <p:cBhvr>
                                        <p:cTn id="21" dur="2000"/>
                                        <p:tgtEl>
                                          <p:spTgt spid="27650">
                                            <p:txEl>
                                              <p:pRg st="3" end="3"/>
                                            </p:txEl>
                                          </p:spTgt>
                                        </p:tgtEl>
                                      </p:cBhvr>
                                    </p:animEffect>
                                    <p:anim calcmode="lin" valueType="num">
                                      <p:cBhvr>
                                        <p:cTn id="22" dur="2000" fill="hold"/>
                                        <p:tgtEl>
                                          <p:spTgt spid="27650">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765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sz="half" idx="4294967295"/>
          </p:nvPr>
        </p:nvSpPr>
        <p:spPr>
          <a:xfrm>
            <a:off x="0" y="0"/>
            <a:ext cx="9144000" cy="6857999"/>
          </a:xfrm>
          <a:blipFill>
            <a:blip r:embed="rId2"/>
            <a:tile tx="0" ty="0" sx="100000" sy="100000" flip="none" algn="tl"/>
          </a:blipFill>
        </p:spPr>
        <p:txBody>
          <a:bodyPr/>
          <a:lstStyle/>
          <a:p>
            <a:pPr algn="r"/>
            <a:endParaRPr lang="ar-SA" altLang="ar-IQ" sz="1200" b="1" dirty="0" smtClean="0"/>
          </a:p>
          <a:p>
            <a:pPr algn="r" rtl="1">
              <a:buFont typeface="Wingdings" pitchFamily="2" charset="2"/>
              <a:buNone/>
            </a:pPr>
            <a:r>
              <a:rPr lang="ar-SA" altLang="ar-IQ" sz="3600" b="1" dirty="0" smtClean="0"/>
              <a:t>5-  إن نصفي المخ يرتبطان معاً من خلال حزمة من الألياف الترابطية مما يعمل على تكامل النصفين معاً، بالإضافة إلى وجود ألياف ترابطية تربط بين الفصوص الموجودة في كل نصف كروي، وأخرى تربط بين الفص ونظيره في كل نصف.</a:t>
            </a:r>
          </a:p>
          <a:p>
            <a:pPr algn="r">
              <a:buFont typeface="Wingdings" pitchFamily="2" charset="2"/>
              <a:buNone/>
            </a:pPr>
            <a:endParaRPr lang="en-US" altLang="ar-IQ" sz="3600" b="1" dirty="0" smtClean="0"/>
          </a:p>
        </p:txBody>
      </p:sp>
    </p:spTree>
    <p:extLst>
      <p:ext uri="{BB962C8B-B14F-4D97-AF65-F5344CB8AC3E}">
        <p14:creationId xmlns:p14="http://schemas.microsoft.com/office/powerpoint/2010/main" val="227360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674">
                                            <p:bg/>
                                          </p:spTgt>
                                        </p:tgtEl>
                                        <p:attrNameLst>
                                          <p:attrName>style.visibility</p:attrName>
                                        </p:attrNameLst>
                                      </p:cBhvr>
                                      <p:to>
                                        <p:strVal val="visible"/>
                                      </p:to>
                                    </p:set>
                                    <p:anim calcmode="lin" valueType="num">
                                      <p:cBhvr>
                                        <p:cTn id="7" dur="500" fill="hold"/>
                                        <p:tgtEl>
                                          <p:spTgt spid="28674">
                                            <p:bg/>
                                          </p:spTgt>
                                        </p:tgtEl>
                                        <p:attrNameLst>
                                          <p:attrName>ppt_w</p:attrName>
                                        </p:attrNameLst>
                                      </p:cBhvr>
                                      <p:tavLst>
                                        <p:tav tm="0">
                                          <p:val>
                                            <p:fltVal val="0"/>
                                          </p:val>
                                        </p:tav>
                                        <p:tav tm="100000">
                                          <p:val>
                                            <p:strVal val="#ppt_w"/>
                                          </p:val>
                                        </p:tav>
                                      </p:tavLst>
                                    </p:anim>
                                    <p:anim calcmode="lin" valueType="num">
                                      <p:cBhvr>
                                        <p:cTn id="8" dur="500" fill="hold"/>
                                        <p:tgtEl>
                                          <p:spTgt spid="28674">
                                            <p:bg/>
                                          </p:spTgt>
                                        </p:tgtEl>
                                        <p:attrNameLst>
                                          <p:attrName>ppt_h</p:attrName>
                                        </p:attrNameLst>
                                      </p:cBhvr>
                                      <p:tavLst>
                                        <p:tav tm="0">
                                          <p:val>
                                            <p:fltVal val="0"/>
                                          </p:val>
                                        </p:tav>
                                        <p:tav tm="100000">
                                          <p:val>
                                            <p:strVal val="#ppt_h"/>
                                          </p:val>
                                        </p:tav>
                                      </p:tavLst>
                                    </p:anim>
                                    <p:animEffect transition="in" filter="fade">
                                      <p:cBhvr>
                                        <p:cTn id="9" dur="500"/>
                                        <p:tgtEl>
                                          <p:spTgt spid="2867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674">
                                            <p:txEl>
                                              <p:pRg st="1" end="1"/>
                                            </p:txEl>
                                          </p:spTgt>
                                        </p:tgtEl>
                                        <p:attrNameLst>
                                          <p:attrName>style.visibility</p:attrName>
                                        </p:attrNameLst>
                                      </p:cBhvr>
                                      <p:to>
                                        <p:strVal val="visible"/>
                                      </p:to>
                                    </p:set>
                                    <p:anim calcmode="lin" valueType="num">
                                      <p:cBhvr>
                                        <p:cTn id="14" dur="500" fill="hold"/>
                                        <p:tgtEl>
                                          <p:spTgt spid="2867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867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86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33d8968f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6250"/>
            <a:ext cx="8497887"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3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0" y="0"/>
            <a:ext cx="9144000" cy="6858000"/>
          </a:xfrm>
          <a:solidFill>
            <a:schemeClr val="accent5">
              <a:lumMod val="20000"/>
              <a:lumOff val="80000"/>
            </a:schemeClr>
          </a:solidFill>
        </p:spPr>
        <p:txBody>
          <a:bodyPr/>
          <a:lstStyle/>
          <a:p>
            <a:pPr algn="r"/>
            <a:r>
              <a:rPr lang="ar-SA" altLang="ar-IQ" sz="3600" b="1" dirty="0" smtClean="0">
                <a:solidFill>
                  <a:schemeClr val="tx1"/>
                </a:solidFill>
              </a:rPr>
              <a:t>ويتكون كل نصف من أربعة فصوص هي الفص الجبهي، والجداري، والصدغي، </a:t>
            </a:r>
            <a:r>
              <a:rPr lang="ar-SA" altLang="ar-IQ" sz="3600" b="1" dirty="0" err="1" smtClean="0">
                <a:solidFill>
                  <a:schemeClr val="tx1"/>
                </a:solidFill>
              </a:rPr>
              <a:t>والمؤخري</a:t>
            </a:r>
            <a:r>
              <a:rPr lang="ar-SA" altLang="ar-IQ" sz="3600" b="1" dirty="0" smtClean="0">
                <a:solidFill>
                  <a:schemeClr val="tx1"/>
                </a:solidFill>
              </a:rPr>
              <a:t> أو القفوي.</a:t>
            </a:r>
            <a:r>
              <a:rPr lang="ar-SA" altLang="ar-IQ" sz="3600" dirty="0" smtClean="0">
                <a:solidFill>
                  <a:schemeClr val="tx1"/>
                </a:solidFill>
              </a:rPr>
              <a:t> </a:t>
            </a:r>
            <a:endParaRPr lang="en-US" altLang="ar-IQ" sz="3600" dirty="0" smtClean="0">
              <a:solidFill>
                <a:schemeClr val="tx1"/>
              </a:solidFill>
            </a:endParaRPr>
          </a:p>
          <a:p>
            <a:pPr algn="r"/>
            <a:endParaRPr lang="en-US" altLang="ar-IQ" sz="3600" b="1" dirty="0" smtClean="0"/>
          </a:p>
        </p:txBody>
      </p:sp>
      <p:pic>
        <p:nvPicPr>
          <p:cNvPr id="4" name="صورة 3" descr="072.jpg"/>
          <p:cNvPicPr>
            <a:picLocks noChangeAspect="1"/>
          </p:cNvPicPr>
          <p:nvPr/>
        </p:nvPicPr>
        <p:blipFill>
          <a:blip r:embed="rId2" cstate="print"/>
          <a:srcRect r="42187" b="10069"/>
          <a:stretch>
            <a:fillRect/>
          </a:stretch>
        </p:blipFill>
        <p:spPr>
          <a:xfrm>
            <a:off x="1121759" y="1277541"/>
            <a:ext cx="6899129" cy="54972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36613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brain_lat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963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3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randombar(horizontal)">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a:xfrm>
            <a:off x="0" y="0"/>
            <a:ext cx="9144000" cy="6857999"/>
          </a:xfrm>
          <a:solidFill>
            <a:schemeClr val="accent4">
              <a:lumMod val="40000"/>
              <a:lumOff val="60000"/>
            </a:schemeClr>
          </a:solidFill>
        </p:spPr>
        <p:txBody>
          <a:bodyPr/>
          <a:lstStyle/>
          <a:p>
            <a:pPr marL="609600" indent="-609600" algn="r"/>
            <a:r>
              <a:rPr lang="ar-SA" altLang="ar-IQ" sz="4000" b="1" dirty="0" smtClean="0">
                <a:solidFill>
                  <a:srgbClr val="FFFF00"/>
                </a:solidFill>
              </a:rPr>
              <a:t>ج) المخيخ:</a:t>
            </a:r>
          </a:p>
          <a:p>
            <a:pPr marL="609600" indent="-609600" algn="r"/>
            <a:r>
              <a:rPr lang="ar-SA" altLang="ar-IQ" sz="4000" b="1" dirty="0" smtClean="0">
                <a:solidFill>
                  <a:schemeClr val="tx1"/>
                </a:solidFill>
              </a:rPr>
              <a:t>يقع في مؤخرة الدماغ خلف القنطرة وأهم وظائفه:</a:t>
            </a:r>
          </a:p>
          <a:p>
            <a:pPr marL="609600" indent="-609600" algn="r"/>
            <a:r>
              <a:rPr lang="ar-SA" altLang="ar-IQ" sz="4000" b="1" dirty="0" smtClean="0">
                <a:solidFill>
                  <a:schemeClr val="tx1"/>
                </a:solidFill>
              </a:rPr>
              <a:t>1- العمل على تنظيم الحركات الارادية وتنسيقها من أجل حفظ توازن الجسم أثناء الحركة.</a:t>
            </a:r>
          </a:p>
          <a:p>
            <a:pPr marL="609600" indent="-609600" algn="r"/>
            <a:r>
              <a:rPr lang="ar-SA" altLang="ar-IQ" sz="4000" b="1" dirty="0" smtClean="0">
                <a:solidFill>
                  <a:schemeClr val="tx1"/>
                </a:solidFill>
              </a:rPr>
              <a:t>2- تنظيم العضلات الملساء.</a:t>
            </a:r>
          </a:p>
          <a:p>
            <a:pPr marL="609600" indent="-609600" algn="r"/>
            <a:r>
              <a:rPr lang="ar-SA" altLang="ar-IQ" sz="4000" b="1" dirty="0" smtClean="0">
                <a:solidFill>
                  <a:schemeClr val="tx1"/>
                </a:solidFill>
              </a:rPr>
              <a:t>3- العمل على تنظيم التناسق الحركي ونشاط العضلات وانقباضها.</a:t>
            </a:r>
          </a:p>
          <a:p>
            <a:pPr marL="609600" indent="-609600" algn="r"/>
            <a:r>
              <a:rPr lang="ar-SA" altLang="ar-IQ" sz="4000" b="1" dirty="0" smtClean="0">
                <a:solidFill>
                  <a:schemeClr val="tx1"/>
                </a:solidFill>
              </a:rPr>
              <a:t>4- العمل على ضبط التوازن الحركي والمحافظة على وضع الجسم.</a:t>
            </a:r>
          </a:p>
          <a:p>
            <a:pPr marL="609600" indent="-609600" algn="r">
              <a:buFont typeface="Wingdings" pitchFamily="2" charset="2"/>
              <a:buAutoNum type="arabicPeriod"/>
            </a:pPr>
            <a:endParaRPr lang="en-US" altLang="ar-IQ" sz="4000" b="1" dirty="0" smtClean="0"/>
          </a:p>
        </p:txBody>
      </p:sp>
    </p:spTree>
    <p:extLst>
      <p:ext uri="{BB962C8B-B14F-4D97-AF65-F5344CB8AC3E}">
        <p14:creationId xmlns:p14="http://schemas.microsoft.com/office/powerpoint/2010/main" val="38698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770">
                                            <p:bg/>
                                          </p:spTgt>
                                        </p:tgtEl>
                                        <p:attrNameLst>
                                          <p:attrName>style.visibility</p:attrName>
                                        </p:attrNameLst>
                                      </p:cBhvr>
                                      <p:to>
                                        <p:strVal val="visible"/>
                                      </p:to>
                                    </p:set>
                                    <p:animEffect transition="in" filter="wheel(1)">
                                      <p:cBhvr>
                                        <p:cTn id="7" dur="2000"/>
                                        <p:tgtEl>
                                          <p:spTgt spid="32770">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2770">
                                            <p:txEl>
                                              <p:pRg st="0" end="0"/>
                                            </p:txEl>
                                          </p:spTgt>
                                        </p:tgtEl>
                                        <p:attrNameLst>
                                          <p:attrName>style.visibility</p:attrName>
                                        </p:attrNameLst>
                                      </p:cBhvr>
                                      <p:to>
                                        <p:strVal val="visible"/>
                                      </p:to>
                                    </p:set>
                                    <p:animEffect transition="in" filter="wheel(1)">
                                      <p:cBhvr>
                                        <p:cTn id="12" dur="2000"/>
                                        <p:tgtEl>
                                          <p:spTgt spid="327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2770">
                                            <p:txEl>
                                              <p:pRg st="1" end="1"/>
                                            </p:txEl>
                                          </p:spTgt>
                                        </p:tgtEl>
                                        <p:attrNameLst>
                                          <p:attrName>style.visibility</p:attrName>
                                        </p:attrNameLst>
                                      </p:cBhvr>
                                      <p:to>
                                        <p:strVal val="visible"/>
                                      </p:to>
                                    </p:set>
                                    <p:animEffect transition="in" filter="wheel(1)">
                                      <p:cBhvr>
                                        <p:cTn id="17" dur="2000"/>
                                        <p:tgtEl>
                                          <p:spTgt spid="327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2770">
                                            <p:txEl>
                                              <p:pRg st="2" end="2"/>
                                            </p:txEl>
                                          </p:spTgt>
                                        </p:tgtEl>
                                        <p:attrNameLst>
                                          <p:attrName>style.visibility</p:attrName>
                                        </p:attrNameLst>
                                      </p:cBhvr>
                                      <p:to>
                                        <p:strVal val="visible"/>
                                      </p:to>
                                    </p:set>
                                    <p:animEffect transition="in" filter="wheel(1)">
                                      <p:cBhvr>
                                        <p:cTn id="22" dur="2000"/>
                                        <p:tgtEl>
                                          <p:spTgt spid="327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2770">
                                            <p:txEl>
                                              <p:pRg st="3" end="3"/>
                                            </p:txEl>
                                          </p:spTgt>
                                        </p:tgtEl>
                                        <p:attrNameLst>
                                          <p:attrName>style.visibility</p:attrName>
                                        </p:attrNameLst>
                                      </p:cBhvr>
                                      <p:to>
                                        <p:strVal val="visible"/>
                                      </p:to>
                                    </p:set>
                                    <p:animEffect transition="in" filter="wheel(1)">
                                      <p:cBhvr>
                                        <p:cTn id="27" dur="2000"/>
                                        <p:tgtEl>
                                          <p:spTgt spid="3277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2770">
                                            <p:txEl>
                                              <p:pRg st="4" end="4"/>
                                            </p:txEl>
                                          </p:spTgt>
                                        </p:tgtEl>
                                        <p:attrNameLst>
                                          <p:attrName>style.visibility</p:attrName>
                                        </p:attrNameLst>
                                      </p:cBhvr>
                                      <p:to>
                                        <p:strVal val="visible"/>
                                      </p:to>
                                    </p:set>
                                    <p:animEffect transition="in" filter="wheel(1)">
                                      <p:cBhvr>
                                        <p:cTn id="32" dur="2000"/>
                                        <p:tgtEl>
                                          <p:spTgt spid="3277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2770">
                                            <p:txEl>
                                              <p:pRg st="5" end="5"/>
                                            </p:txEl>
                                          </p:spTgt>
                                        </p:tgtEl>
                                        <p:attrNameLst>
                                          <p:attrName>style.visibility</p:attrName>
                                        </p:attrNameLst>
                                      </p:cBhvr>
                                      <p:to>
                                        <p:strVal val="visible"/>
                                      </p:to>
                                    </p:set>
                                    <p:animEffect transition="in" filter="wheel(1)">
                                      <p:cBhvr>
                                        <p:cTn id="37" dur="20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FFFF00"/>
          </a:solidFill>
        </p:spPr>
        <p:txBody>
          <a:bodyPr/>
          <a:lstStyle/>
          <a:p>
            <a:r>
              <a:rPr lang="ar-IQ" dirty="0" smtClean="0"/>
              <a:t>مدخل المحاضرة </a:t>
            </a:r>
            <a:endParaRPr lang="ar-SA" dirty="0"/>
          </a:p>
        </p:txBody>
      </p:sp>
      <p:sp>
        <p:nvSpPr>
          <p:cNvPr id="3" name="عنصر نائب للمحتوى 2"/>
          <p:cNvSpPr>
            <a:spLocks noGrp="1"/>
          </p:cNvSpPr>
          <p:nvPr>
            <p:ph idx="1"/>
          </p:nvPr>
        </p:nvSpPr>
        <p:spPr>
          <a:solidFill>
            <a:schemeClr val="tx2">
              <a:lumMod val="20000"/>
              <a:lumOff val="80000"/>
            </a:schemeClr>
          </a:solidFill>
        </p:spPr>
        <p:txBody>
          <a:bodyPr>
            <a:normAutofit/>
          </a:bodyPr>
          <a:lstStyle/>
          <a:p>
            <a:pPr marL="0" indent="0">
              <a:buNone/>
            </a:pPr>
            <a:endParaRPr lang="ar-SA" dirty="0"/>
          </a:p>
          <a:p>
            <a:pPr algn="justLow"/>
            <a:r>
              <a:rPr lang="ar-SA" dirty="0" smtClean="0"/>
              <a:t>يع</a:t>
            </a:r>
            <a:r>
              <a:rPr lang="ar-IQ" dirty="0" smtClean="0"/>
              <a:t>تبر</a:t>
            </a:r>
            <a:r>
              <a:rPr lang="ar-SA" dirty="0" smtClean="0"/>
              <a:t> </a:t>
            </a:r>
            <a:r>
              <a:rPr lang="ar-SA" dirty="0"/>
              <a:t>التدريس من خلال معالجة المعلومات من الأساليب التعليمية الفعالة التي تعزز الفهم وبناء المعرفة لدى الطلاب. يلعب المعلم دورًا أساسيًا في تيسير هذه العمليات من خلال تقديم استراتيجيات تعليمية متنوعة، وتحفيز التفكير النقدي، وتوجيه الطلاب لمعالجة المعلومات بطريقة منظمة. سنستعرض في هذه المحاضرة أهمية هذا المنهج ودور المعلم في تحقيق تعلم عميق ومستدام.</a:t>
            </a:r>
          </a:p>
          <a:p>
            <a:endParaRPr lang="ar-SA" dirty="0"/>
          </a:p>
        </p:txBody>
      </p:sp>
    </p:spTree>
    <p:extLst>
      <p:ext uri="{BB962C8B-B14F-4D97-AF65-F5344CB8AC3E}">
        <p14:creationId xmlns:p14="http://schemas.microsoft.com/office/powerpoint/2010/main" val="393815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0" y="0"/>
            <a:ext cx="9144000" cy="6857999"/>
          </a:xfrm>
          <a:solidFill>
            <a:schemeClr val="bg1">
              <a:lumMod val="85000"/>
            </a:schemeClr>
          </a:solidFill>
        </p:spPr>
        <p:txBody>
          <a:bodyPr/>
          <a:lstStyle/>
          <a:p>
            <a:pPr algn="r"/>
            <a:r>
              <a:rPr lang="ar-SA" altLang="ar-IQ" sz="3600" b="1" dirty="0" smtClean="0">
                <a:solidFill>
                  <a:srgbClr val="00FF00"/>
                </a:solidFill>
              </a:rPr>
              <a:t>وظائف النخاع الشوكي:</a:t>
            </a:r>
            <a:r>
              <a:rPr lang="en-US" altLang="ar-IQ" sz="3600" b="1" dirty="0" smtClean="0"/>
              <a:t> </a:t>
            </a:r>
            <a:endParaRPr lang="ar-SA" altLang="ar-IQ" sz="3600" b="1" dirty="0" smtClean="0"/>
          </a:p>
          <a:p>
            <a:pPr algn="justLow"/>
            <a:r>
              <a:rPr lang="ar-SA" altLang="ar-IQ" sz="3600" b="1" dirty="0" smtClean="0">
                <a:solidFill>
                  <a:schemeClr val="tx1"/>
                </a:solidFill>
              </a:rPr>
              <a:t>1- ناقل أو موصل للإشارات العصبية حيث ينقل الإشارات العصبية من أجزاء الجسم المختلفة إلى المراكز الرئيسية في المخ كما يوصل الإشارات العصبية من المخ إلى أجزاء الجسم المختلفة.</a:t>
            </a:r>
          </a:p>
          <a:p>
            <a:pPr algn="justLow"/>
            <a:r>
              <a:rPr lang="ar-SA" altLang="ar-IQ" sz="3600" b="1" dirty="0" smtClean="0">
                <a:solidFill>
                  <a:schemeClr val="tx1"/>
                </a:solidFill>
              </a:rPr>
              <a:t>2- حماية الجسم عن طريق قيامه بالاستجابات الحركية بشكل مباشر، حيث يعمل الحبل الشوكي في هذه الحالة كمركز تحكم مستقل وبخاصة في حالات السلوك المنعكس الذي يتم ما بين عضو الجسم والحبل الشوكي دون تدخل من المخ.</a:t>
            </a:r>
            <a:endParaRPr lang="en-US" altLang="ar-IQ" sz="3600" b="1" dirty="0" smtClean="0">
              <a:solidFill>
                <a:schemeClr val="tx1"/>
              </a:solidFill>
            </a:endParaRPr>
          </a:p>
        </p:txBody>
      </p:sp>
    </p:spTree>
    <p:extLst>
      <p:ext uri="{BB962C8B-B14F-4D97-AF65-F5344CB8AC3E}">
        <p14:creationId xmlns:p14="http://schemas.microsoft.com/office/powerpoint/2010/main" val="194104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2">
                                            <p:bg/>
                                          </p:spTgt>
                                        </p:tgtEl>
                                        <p:attrNameLst>
                                          <p:attrName>style.visibility</p:attrName>
                                        </p:attrNameLst>
                                      </p:cBhvr>
                                      <p:to>
                                        <p:strVal val="visible"/>
                                      </p:to>
                                    </p:set>
                                    <p:animEffect transition="in" filter="barn(inVertical)">
                                      <p:cBhvr>
                                        <p:cTn id="7" dur="500"/>
                                        <p:tgtEl>
                                          <p:spTgt spid="3584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2">
                                            <p:txEl>
                                              <p:pRg st="0" end="0"/>
                                            </p:txEl>
                                          </p:spTgt>
                                        </p:tgtEl>
                                        <p:attrNameLst>
                                          <p:attrName>style.visibility</p:attrName>
                                        </p:attrNameLst>
                                      </p:cBhvr>
                                      <p:to>
                                        <p:strVal val="visible"/>
                                      </p:to>
                                    </p:set>
                                    <p:animEffect transition="in" filter="barn(inVertical)">
                                      <p:cBhvr>
                                        <p:cTn id="12" dur="500"/>
                                        <p:tgtEl>
                                          <p:spTgt spid="358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2">
                                            <p:txEl>
                                              <p:pRg st="1" end="1"/>
                                            </p:txEl>
                                          </p:spTgt>
                                        </p:tgtEl>
                                        <p:attrNameLst>
                                          <p:attrName>style.visibility</p:attrName>
                                        </p:attrNameLst>
                                      </p:cBhvr>
                                      <p:to>
                                        <p:strVal val="visible"/>
                                      </p:to>
                                    </p:set>
                                    <p:animEffect transition="in" filter="barn(inVertical)">
                                      <p:cBhvr>
                                        <p:cTn id="17" dur="500"/>
                                        <p:tgtEl>
                                          <p:spTgt spid="358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2">
                                            <p:txEl>
                                              <p:pRg st="2" end="2"/>
                                            </p:txEl>
                                          </p:spTgt>
                                        </p:tgtEl>
                                        <p:attrNameLst>
                                          <p:attrName>style.visibility</p:attrName>
                                        </p:attrNameLst>
                                      </p:cBhvr>
                                      <p:to>
                                        <p:strVal val="visible"/>
                                      </p:to>
                                    </p:set>
                                    <p:animEffect transition="in" filter="barn(inVertical)">
                                      <p:cBhvr>
                                        <p:cTn id="22"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arabic%20spinal%20c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63" y="404813"/>
            <a:ext cx="528478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
                                          </p:val>
                                        </p:tav>
                                        <p:tav tm="100000">
                                          <p:val>
                                            <p:strVal val="#ppt_x"/>
                                          </p:val>
                                        </p:tav>
                                      </p:tavLst>
                                    </p:anim>
                                    <p:anim calcmode="lin" valueType="num">
                                      <p:cBhvr>
                                        <p:cTn id="9"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subTitle" idx="1"/>
          </p:nvPr>
        </p:nvSpPr>
        <p:spPr>
          <a:xfrm>
            <a:off x="0" y="0"/>
            <a:ext cx="9144000" cy="6857999"/>
          </a:xfrm>
          <a:solidFill>
            <a:schemeClr val="accent4">
              <a:lumMod val="40000"/>
              <a:lumOff val="60000"/>
            </a:schemeClr>
          </a:solidFill>
        </p:spPr>
        <p:txBody>
          <a:bodyPr/>
          <a:lstStyle/>
          <a:p>
            <a:pPr algn="ctr"/>
            <a:r>
              <a:rPr lang="ar-SA" altLang="ar-IQ" sz="4000" b="1" dirty="0" smtClean="0">
                <a:solidFill>
                  <a:srgbClr val="00FF00"/>
                </a:solidFill>
              </a:rPr>
              <a:t>ثانيا: الجهاز العصبي المحيطي</a:t>
            </a:r>
            <a:r>
              <a:rPr lang="ar-IQ" altLang="ar-IQ" sz="4000" b="1" dirty="0" smtClean="0">
                <a:solidFill>
                  <a:srgbClr val="00FF00"/>
                </a:solidFill>
              </a:rPr>
              <a:t> 				</a:t>
            </a:r>
            <a:endParaRPr lang="ar-SA" altLang="ar-IQ" sz="4000" b="1" dirty="0" smtClean="0">
              <a:solidFill>
                <a:srgbClr val="00FF00"/>
              </a:solidFill>
            </a:endParaRPr>
          </a:p>
          <a:p>
            <a:pPr algn="r"/>
            <a:r>
              <a:rPr lang="ar-SA" altLang="ar-IQ" sz="4000" b="1" dirty="0" smtClean="0">
                <a:solidFill>
                  <a:schemeClr val="tx1"/>
                </a:solidFill>
              </a:rPr>
              <a:t>يتكون من جميع أنسجة الجهاز العصبي الواقعة خارج المخ والحبل الشوكي وينقسم الى:</a:t>
            </a:r>
          </a:p>
          <a:p>
            <a:pPr algn="r"/>
            <a:r>
              <a:rPr lang="ar-SA" altLang="ar-IQ" sz="4000" b="1" dirty="0" smtClean="0">
                <a:solidFill>
                  <a:srgbClr val="00FF00"/>
                </a:solidFill>
              </a:rPr>
              <a:t>أولا: الجهاز العصبي الجسدي:</a:t>
            </a:r>
            <a:r>
              <a:rPr lang="ar-SA" altLang="ar-IQ" sz="4000" b="1" dirty="0" smtClean="0"/>
              <a:t> </a:t>
            </a:r>
          </a:p>
          <a:p>
            <a:pPr algn="justLow"/>
            <a:r>
              <a:rPr lang="ar-SA" altLang="ar-IQ" sz="4000" b="1" dirty="0" smtClean="0">
                <a:solidFill>
                  <a:schemeClr val="tx1"/>
                </a:solidFill>
              </a:rPr>
              <a:t>ويتكون من الأعصاب التي تربط الجهاز العصبي المركزي بخلايا الاستقبال وخلايا الارسال التي تتحكم في العضلات من أجل القيام بالحركات الارادية وهى كالتالي:</a:t>
            </a:r>
            <a:endParaRPr lang="ar-SA" altLang="ar-IQ" sz="4000" b="1" dirty="0" smtClean="0">
              <a:solidFill>
                <a:schemeClr val="tx1"/>
              </a:solidFill>
              <a:hlinkClick r:id="rId2"/>
            </a:endParaRPr>
          </a:p>
          <a:p>
            <a:pPr algn="r"/>
            <a:endParaRPr lang="en-US" altLang="ar-IQ" sz="4000" b="1" dirty="0" smtClean="0"/>
          </a:p>
        </p:txBody>
      </p:sp>
    </p:spTree>
    <p:extLst>
      <p:ext uri="{BB962C8B-B14F-4D97-AF65-F5344CB8AC3E}">
        <p14:creationId xmlns:p14="http://schemas.microsoft.com/office/powerpoint/2010/main" val="144619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62">
                                            <p:bg/>
                                          </p:spTgt>
                                        </p:tgtEl>
                                        <p:attrNameLst>
                                          <p:attrName>style.visibility</p:attrName>
                                        </p:attrNameLst>
                                      </p:cBhvr>
                                      <p:to>
                                        <p:strVal val="visible"/>
                                      </p:to>
                                    </p:set>
                                    <p:anim calcmode="lin" valueType="num">
                                      <p:cBhvr>
                                        <p:cTn id="7" dur="500" fill="hold"/>
                                        <p:tgtEl>
                                          <p:spTgt spid="40962">
                                            <p:bg/>
                                          </p:spTgt>
                                        </p:tgtEl>
                                        <p:attrNameLst>
                                          <p:attrName>ppt_w</p:attrName>
                                        </p:attrNameLst>
                                      </p:cBhvr>
                                      <p:tavLst>
                                        <p:tav tm="0">
                                          <p:val>
                                            <p:fltVal val="0"/>
                                          </p:val>
                                        </p:tav>
                                        <p:tav tm="100000">
                                          <p:val>
                                            <p:strVal val="#ppt_w"/>
                                          </p:val>
                                        </p:tav>
                                      </p:tavLst>
                                    </p:anim>
                                    <p:anim calcmode="lin" valueType="num">
                                      <p:cBhvr>
                                        <p:cTn id="8" dur="500" fill="hold"/>
                                        <p:tgtEl>
                                          <p:spTgt spid="40962">
                                            <p:bg/>
                                          </p:spTgt>
                                        </p:tgtEl>
                                        <p:attrNameLst>
                                          <p:attrName>ppt_h</p:attrName>
                                        </p:attrNameLst>
                                      </p:cBhvr>
                                      <p:tavLst>
                                        <p:tav tm="0">
                                          <p:val>
                                            <p:fltVal val="0"/>
                                          </p:val>
                                        </p:tav>
                                        <p:tav tm="100000">
                                          <p:val>
                                            <p:strVal val="#ppt_h"/>
                                          </p:val>
                                        </p:tav>
                                      </p:tavLst>
                                    </p:anim>
                                    <p:animEffect transition="in" filter="fade">
                                      <p:cBhvr>
                                        <p:cTn id="9" dur="500"/>
                                        <p:tgtEl>
                                          <p:spTgt spid="4096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0962">
                                            <p:txEl>
                                              <p:pRg st="0" end="0"/>
                                            </p:txEl>
                                          </p:spTgt>
                                        </p:tgtEl>
                                        <p:attrNameLst>
                                          <p:attrName>style.visibility</p:attrName>
                                        </p:attrNameLst>
                                      </p:cBhvr>
                                      <p:to>
                                        <p:strVal val="visible"/>
                                      </p:to>
                                    </p:set>
                                    <p:anim calcmode="lin" valueType="num">
                                      <p:cBhvr>
                                        <p:cTn id="14" dur="500" fill="hold"/>
                                        <p:tgtEl>
                                          <p:spTgt spid="4096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096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096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0962">
                                            <p:txEl>
                                              <p:pRg st="1" end="1"/>
                                            </p:txEl>
                                          </p:spTgt>
                                        </p:tgtEl>
                                        <p:attrNameLst>
                                          <p:attrName>style.visibility</p:attrName>
                                        </p:attrNameLst>
                                      </p:cBhvr>
                                      <p:to>
                                        <p:strVal val="visible"/>
                                      </p:to>
                                    </p:set>
                                    <p:anim calcmode="lin" valueType="num">
                                      <p:cBhvr>
                                        <p:cTn id="21" dur="500" fill="hold"/>
                                        <p:tgtEl>
                                          <p:spTgt spid="4096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096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096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0962">
                                            <p:txEl>
                                              <p:pRg st="2" end="2"/>
                                            </p:txEl>
                                          </p:spTgt>
                                        </p:tgtEl>
                                        <p:attrNameLst>
                                          <p:attrName>style.visibility</p:attrName>
                                        </p:attrNameLst>
                                      </p:cBhvr>
                                      <p:to>
                                        <p:strVal val="visible"/>
                                      </p:to>
                                    </p:set>
                                    <p:anim calcmode="lin" valueType="num">
                                      <p:cBhvr>
                                        <p:cTn id="28" dur="500" fill="hold"/>
                                        <p:tgtEl>
                                          <p:spTgt spid="40962">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0962">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096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0962">
                                            <p:txEl>
                                              <p:pRg st="3" end="3"/>
                                            </p:txEl>
                                          </p:spTgt>
                                        </p:tgtEl>
                                        <p:attrNameLst>
                                          <p:attrName>style.visibility</p:attrName>
                                        </p:attrNameLst>
                                      </p:cBhvr>
                                      <p:to>
                                        <p:strVal val="visible"/>
                                      </p:to>
                                    </p:set>
                                    <p:anim calcmode="lin" valueType="num">
                                      <p:cBhvr>
                                        <p:cTn id="35" dur="500" fill="hold"/>
                                        <p:tgtEl>
                                          <p:spTgt spid="4096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096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09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arabic%20autonomic%20N%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04813"/>
            <a:ext cx="640873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5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randombar(horizontal)">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lstStyle/>
          <a:p>
            <a:endParaRPr lang="ar-IQ" dirty="0"/>
          </a:p>
        </p:txBody>
      </p:sp>
      <p:sp>
        <p:nvSpPr>
          <p:cNvPr id="4" name="مستطيل 3"/>
          <p:cNvSpPr/>
          <p:nvPr/>
        </p:nvSpPr>
        <p:spPr>
          <a:xfrm>
            <a:off x="2771800" y="620688"/>
            <a:ext cx="3168352" cy="720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IQ" sz="2800" dirty="0" smtClean="0">
                <a:solidFill>
                  <a:schemeClr val="tx1"/>
                </a:solidFill>
              </a:rPr>
              <a:t>مظاهر السلوك الحركي</a:t>
            </a:r>
            <a:endParaRPr lang="ar-IQ" sz="2800" dirty="0">
              <a:solidFill>
                <a:schemeClr val="tx1"/>
              </a:solidFill>
            </a:endParaRPr>
          </a:p>
        </p:txBody>
      </p:sp>
      <p:cxnSp>
        <p:nvCxnSpPr>
          <p:cNvPr id="6" name="رابط كسهم مستقيم 5"/>
          <p:cNvCxnSpPr/>
          <p:nvPr/>
        </p:nvCxnSpPr>
        <p:spPr>
          <a:xfrm>
            <a:off x="4355976" y="1340768"/>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رابط مستقيم 7"/>
          <p:cNvCxnSpPr/>
          <p:nvPr/>
        </p:nvCxnSpPr>
        <p:spPr>
          <a:xfrm>
            <a:off x="2627784" y="2132856"/>
            <a:ext cx="3456384" cy="0"/>
          </a:xfrm>
          <a:prstGeom prst="line">
            <a:avLst/>
          </a:prstGeom>
        </p:spPr>
        <p:style>
          <a:lnRef idx="2">
            <a:schemeClr val="dk1"/>
          </a:lnRef>
          <a:fillRef idx="0">
            <a:schemeClr val="dk1"/>
          </a:fillRef>
          <a:effectRef idx="1">
            <a:schemeClr val="dk1"/>
          </a:effectRef>
          <a:fontRef idx="minor">
            <a:schemeClr val="tx1"/>
          </a:fontRef>
        </p:style>
      </p:cxnSp>
      <p:cxnSp>
        <p:nvCxnSpPr>
          <p:cNvPr id="10" name="رابط كسهم مستقيم 9"/>
          <p:cNvCxnSpPr/>
          <p:nvPr/>
        </p:nvCxnSpPr>
        <p:spPr>
          <a:xfrm>
            <a:off x="4348108" y="2141240"/>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رابط كسهم مستقيم 10"/>
          <p:cNvCxnSpPr/>
          <p:nvPr/>
        </p:nvCxnSpPr>
        <p:spPr>
          <a:xfrm>
            <a:off x="6087451" y="2132856"/>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رابط كسهم مستقيم 11"/>
          <p:cNvCxnSpPr/>
          <p:nvPr/>
        </p:nvCxnSpPr>
        <p:spPr>
          <a:xfrm>
            <a:off x="2627784" y="2132856"/>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مستطيل 12"/>
          <p:cNvSpPr/>
          <p:nvPr/>
        </p:nvSpPr>
        <p:spPr>
          <a:xfrm>
            <a:off x="5364088" y="2852936"/>
            <a:ext cx="1440160" cy="1512168"/>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ar-IQ" dirty="0" smtClean="0"/>
              <a:t>التعلم الحركي</a:t>
            </a:r>
          </a:p>
          <a:p>
            <a:pPr algn="ctr"/>
            <a:r>
              <a:rPr lang="en-US" dirty="0" smtClean="0"/>
              <a:t>Motor     Learning</a:t>
            </a:r>
            <a:endParaRPr lang="ar-IQ" dirty="0"/>
          </a:p>
        </p:txBody>
      </p:sp>
      <p:sp>
        <p:nvSpPr>
          <p:cNvPr id="14" name="مستطيل 13"/>
          <p:cNvSpPr/>
          <p:nvPr/>
        </p:nvSpPr>
        <p:spPr>
          <a:xfrm>
            <a:off x="3563888" y="2852936"/>
            <a:ext cx="151216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التحكم الحركي</a:t>
            </a:r>
          </a:p>
          <a:p>
            <a:pPr algn="ctr"/>
            <a:r>
              <a:rPr lang="en-US" dirty="0" smtClean="0"/>
              <a:t>Motor       Control</a:t>
            </a:r>
            <a:endParaRPr lang="ar-IQ" dirty="0"/>
          </a:p>
        </p:txBody>
      </p:sp>
      <p:sp>
        <p:nvSpPr>
          <p:cNvPr id="15" name="مستطيل 14"/>
          <p:cNvSpPr/>
          <p:nvPr/>
        </p:nvSpPr>
        <p:spPr>
          <a:xfrm>
            <a:off x="1619672" y="2852936"/>
            <a:ext cx="151216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النمو الحركي</a:t>
            </a:r>
          </a:p>
          <a:p>
            <a:pPr algn="ctr"/>
            <a:r>
              <a:rPr lang="en-US" dirty="0" smtClean="0"/>
              <a:t>Motor     Development</a:t>
            </a:r>
            <a:endParaRPr lang="ar-IQ" dirty="0"/>
          </a:p>
        </p:txBody>
      </p:sp>
    </p:spTree>
    <p:extLst>
      <p:ext uri="{BB962C8B-B14F-4D97-AF65-F5344CB8AC3E}">
        <p14:creationId xmlns:p14="http://schemas.microsoft.com/office/powerpoint/2010/main" val="39013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Oval 25"/>
          <p:cNvSpPr>
            <a:spLocks noChangeArrowheads="1"/>
          </p:cNvSpPr>
          <p:nvPr/>
        </p:nvSpPr>
        <p:spPr bwMode="auto">
          <a:xfrm>
            <a:off x="252413" y="1150938"/>
            <a:ext cx="1543050" cy="523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600" b="1" dirty="0" smtClean="0">
                <a:solidFill>
                  <a:prstClr val="black"/>
                </a:solidFill>
                <a:latin typeface="Times New Roman" pitchFamily="18" charset="0"/>
                <a:ea typeface="Times New Roman" pitchFamily="18" charset="0"/>
                <a:cs typeface="Simplified Arabic" pitchFamily="18" charset="-78"/>
              </a:rPr>
              <a:t>الفعل الحركي</a:t>
            </a:r>
            <a:endParaRPr lang="ar-JO" sz="1600" dirty="0" smtClean="0">
              <a:solidFill>
                <a:prstClr val="black"/>
              </a:solidFill>
              <a:latin typeface="Arial" pitchFamily="34" charset="0"/>
            </a:endParaRPr>
          </a:p>
        </p:txBody>
      </p:sp>
      <p:sp>
        <p:nvSpPr>
          <p:cNvPr id="3" name="Rectangle 24"/>
          <p:cNvSpPr>
            <a:spLocks noChangeArrowheads="1"/>
          </p:cNvSpPr>
          <p:nvPr/>
        </p:nvSpPr>
        <p:spPr bwMode="auto">
          <a:xfrm>
            <a:off x="1423988" y="660400"/>
            <a:ext cx="5143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200" dirty="0" smtClean="0">
                <a:solidFill>
                  <a:prstClr val="black"/>
                </a:solidFill>
                <a:latin typeface="Times New Roman" pitchFamily="18" charset="0"/>
                <a:ea typeface="Times New Roman" pitchFamily="18" charset="0"/>
                <a:cs typeface="Simplified Arabic" pitchFamily="18" charset="-78"/>
              </a:rPr>
              <a:t>الانتباه</a:t>
            </a:r>
            <a:endParaRPr lang="ar-JO" sz="1200" dirty="0" smtClean="0">
              <a:solidFill>
                <a:prstClr val="black"/>
              </a:solidFill>
              <a:latin typeface="Arial" pitchFamily="34" charset="0"/>
            </a:endParaRPr>
          </a:p>
        </p:txBody>
      </p:sp>
      <p:sp>
        <p:nvSpPr>
          <p:cNvPr id="4" name="Rectangle 23"/>
          <p:cNvSpPr>
            <a:spLocks noChangeArrowheads="1"/>
          </p:cNvSpPr>
          <p:nvPr/>
        </p:nvSpPr>
        <p:spPr bwMode="auto">
          <a:xfrm>
            <a:off x="747713" y="660400"/>
            <a:ext cx="5143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200" dirty="0" smtClean="0">
                <a:solidFill>
                  <a:prstClr val="black"/>
                </a:solidFill>
                <a:latin typeface="Times New Roman" pitchFamily="18" charset="0"/>
                <a:ea typeface="Times New Roman" pitchFamily="18" charset="0"/>
                <a:cs typeface="Simplified Arabic" pitchFamily="18" charset="-78"/>
              </a:rPr>
              <a:t>التركيز</a:t>
            </a:r>
            <a:endParaRPr lang="ar-JO" sz="1200" dirty="0" smtClean="0">
              <a:solidFill>
                <a:prstClr val="black"/>
              </a:solidFill>
              <a:latin typeface="Arial" pitchFamily="34" charset="0"/>
            </a:endParaRPr>
          </a:p>
        </p:txBody>
      </p:sp>
      <p:sp>
        <p:nvSpPr>
          <p:cNvPr id="5" name="Rectangle 22"/>
          <p:cNvSpPr>
            <a:spLocks noChangeArrowheads="1"/>
          </p:cNvSpPr>
          <p:nvPr/>
        </p:nvSpPr>
        <p:spPr bwMode="auto">
          <a:xfrm>
            <a:off x="90488" y="660400"/>
            <a:ext cx="5080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900" dirty="0" smtClean="0">
                <a:solidFill>
                  <a:prstClr val="black"/>
                </a:solidFill>
                <a:latin typeface="Times New Roman" pitchFamily="18" charset="0"/>
                <a:ea typeface="Times New Roman" pitchFamily="18" charset="0"/>
                <a:cs typeface="Simplified Arabic" pitchFamily="18" charset="-78"/>
              </a:rPr>
              <a:t>رد الفعل</a:t>
            </a:r>
            <a:endParaRPr lang="ar-JO" sz="900" dirty="0" smtClean="0">
              <a:solidFill>
                <a:prstClr val="black"/>
              </a:solidFill>
              <a:latin typeface="Arial" pitchFamily="34" charset="0"/>
            </a:endParaRPr>
          </a:p>
        </p:txBody>
      </p:sp>
      <p:sp>
        <p:nvSpPr>
          <p:cNvPr id="6" name="Rectangle 21"/>
          <p:cNvSpPr>
            <a:spLocks noChangeArrowheads="1"/>
          </p:cNvSpPr>
          <p:nvPr/>
        </p:nvSpPr>
        <p:spPr bwMode="auto">
          <a:xfrm>
            <a:off x="700088" y="1874837"/>
            <a:ext cx="838200" cy="541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600" b="1" dirty="0" smtClean="0">
                <a:solidFill>
                  <a:prstClr val="black"/>
                </a:solidFill>
                <a:latin typeface="Times New Roman" pitchFamily="18" charset="0"/>
                <a:ea typeface="Times New Roman" pitchFamily="18" charset="0"/>
                <a:cs typeface="Simplified Arabic" pitchFamily="18" charset="-78"/>
              </a:rPr>
              <a:t>أعصاب حسية</a:t>
            </a:r>
            <a:endParaRPr lang="ar-JO" dirty="0" smtClean="0">
              <a:solidFill>
                <a:prstClr val="black"/>
              </a:solidFill>
              <a:latin typeface="Arial" pitchFamily="34" charset="0"/>
            </a:endParaRPr>
          </a:p>
        </p:txBody>
      </p:sp>
      <p:sp>
        <p:nvSpPr>
          <p:cNvPr id="7" name="Oval 20"/>
          <p:cNvSpPr>
            <a:spLocks noChangeArrowheads="1"/>
          </p:cNvSpPr>
          <p:nvPr/>
        </p:nvSpPr>
        <p:spPr bwMode="auto">
          <a:xfrm>
            <a:off x="1795463" y="2416175"/>
            <a:ext cx="2314575" cy="19431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2000" dirty="0" smtClean="0">
                <a:solidFill>
                  <a:prstClr val="black"/>
                </a:solidFill>
                <a:latin typeface="Times New Roman" pitchFamily="18" charset="0"/>
                <a:ea typeface="Times New Roman" pitchFamily="18" charset="0"/>
                <a:cs typeface="Simplified Arabic" pitchFamily="18" charset="-78"/>
              </a:rPr>
              <a:t>تحديد</a:t>
            </a:r>
            <a:endParaRPr lang="ar-JO" sz="2000" dirty="0" smtClean="0">
              <a:solidFill>
                <a:prstClr val="black"/>
              </a:solidFill>
              <a:latin typeface="Arial" pitchFamily="34" charset="0"/>
            </a:endParaRPr>
          </a:p>
          <a:p>
            <a:pPr algn="ctr" eaLnBrk="0" fontAlgn="base" hangingPunct="0">
              <a:spcBef>
                <a:spcPct val="0"/>
              </a:spcBef>
              <a:spcAft>
                <a:spcPct val="0"/>
              </a:spcAft>
            </a:pPr>
            <a:r>
              <a:rPr lang="ar-JO" sz="2000" dirty="0" smtClean="0">
                <a:solidFill>
                  <a:prstClr val="black"/>
                </a:solidFill>
                <a:latin typeface="Times New Roman" pitchFamily="18" charset="0"/>
                <a:ea typeface="Times New Roman" pitchFamily="18" charset="0"/>
                <a:cs typeface="Simplified Arabic" pitchFamily="18" charset="-78"/>
              </a:rPr>
              <a:t>تفتيش في الدماغ</a:t>
            </a:r>
            <a:endParaRPr lang="ar-JO" sz="2000" dirty="0" smtClean="0">
              <a:solidFill>
                <a:prstClr val="black"/>
              </a:solidFill>
              <a:latin typeface="Arial" pitchFamily="34" charset="0"/>
            </a:endParaRPr>
          </a:p>
          <a:p>
            <a:pPr algn="ctr" eaLnBrk="0" fontAlgn="base" hangingPunct="0">
              <a:spcBef>
                <a:spcPct val="0"/>
              </a:spcBef>
              <a:spcAft>
                <a:spcPct val="0"/>
              </a:spcAft>
            </a:pPr>
            <a:r>
              <a:rPr lang="ar-JO" sz="2000" dirty="0" smtClean="0">
                <a:solidFill>
                  <a:prstClr val="black"/>
                </a:solidFill>
                <a:latin typeface="Times New Roman" pitchFamily="18" charset="0"/>
                <a:ea typeface="Times New Roman" pitchFamily="18" charset="0"/>
                <a:cs typeface="Simplified Arabic" pitchFamily="18" charset="-78"/>
              </a:rPr>
              <a:t>برمجة</a:t>
            </a:r>
            <a:endParaRPr lang="ar-JO" sz="2000" dirty="0" smtClean="0">
              <a:solidFill>
                <a:prstClr val="black"/>
              </a:solidFill>
              <a:latin typeface="Arial" pitchFamily="34" charset="0"/>
            </a:endParaRPr>
          </a:p>
        </p:txBody>
      </p:sp>
      <p:sp>
        <p:nvSpPr>
          <p:cNvPr id="8" name="Oval 19"/>
          <p:cNvSpPr>
            <a:spLocks noChangeArrowheads="1"/>
          </p:cNvSpPr>
          <p:nvPr/>
        </p:nvSpPr>
        <p:spPr bwMode="auto">
          <a:xfrm>
            <a:off x="5054960" y="2719388"/>
            <a:ext cx="828675" cy="73342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400" b="1" dirty="0" smtClean="0">
                <a:solidFill>
                  <a:prstClr val="black"/>
                </a:solidFill>
                <a:latin typeface="Times New Roman" pitchFamily="18" charset="0"/>
                <a:ea typeface="Times New Roman" pitchFamily="18" charset="0"/>
                <a:cs typeface="Simplified Arabic" pitchFamily="18" charset="-78"/>
              </a:rPr>
              <a:t>المحيط</a:t>
            </a:r>
            <a:endParaRPr lang="ar-JO" sz="1400" dirty="0" smtClean="0">
              <a:solidFill>
                <a:prstClr val="black"/>
              </a:solidFill>
              <a:latin typeface="Arial" pitchFamily="34" charset="0"/>
            </a:endParaRPr>
          </a:p>
        </p:txBody>
      </p:sp>
      <p:sp>
        <p:nvSpPr>
          <p:cNvPr id="9" name="Oval 11"/>
          <p:cNvSpPr>
            <a:spLocks noChangeArrowheads="1"/>
          </p:cNvSpPr>
          <p:nvPr/>
        </p:nvSpPr>
        <p:spPr bwMode="auto">
          <a:xfrm>
            <a:off x="2090738" y="4960488"/>
            <a:ext cx="1543050" cy="5238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b="1" dirty="0" smtClean="0">
                <a:solidFill>
                  <a:prstClr val="black"/>
                </a:solidFill>
                <a:latin typeface="Times New Roman" pitchFamily="18" charset="0"/>
                <a:ea typeface="Times New Roman" pitchFamily="18" charset="0"/>
                <a:cs typeface="Simplified Arabic" pitchFamily="18" charset="-78"/>
              </a:rPr>
              <a:t>الفعل الكامن</a:t>
            </a:r>
            <a:endParaRPr lang="ar-JO" dirty="0" smtClean="0">
              <a:solidFill>
                <a:prstClr val="black"/>
              </a:solidFill>
              <a:latin typeface="Arial" pitchFamily="34" charset="0"/>
            </a:endParaRPr>
          </a:p>
        </p:txBody>
      </p:sp>
      <p:sp>
        <p:nvSpPr>
          <p:cNvPr id="10" name="Rectangle 10"/>
          <p:cNvSpPr>
            <a:spLocks noChangeArrowheads="1"/>
          </p:cNvSpPr>
          <p:nvPr/>
        </p:nvSpPr>
        <p:spPr bwMode="auto">
          <a:xfrm>
            <a:off x="3376613" y="5753100"/>
            <a:ext cx="409575" cy="556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200" b="1" dirty="0" smtClean="0">
                <a:solidFill>
                  <a:prstClr val="black"/>
                </a:solidFill>
                <a:latin typeface="Times New Roman" pitchFamily="18" charset="0"/>
                <a:ea typeface="Times New Roman" pitchFamily="18" charset="0"/>
                <a:cs typeface="Simplified Arabic" pitchFamily="18" charset="-78"/>
              </a:rPr>
              <a:t>خيال</a:t>
            </a:r>
            <a:endParaRPr lang="ar-JO" sz="1200" b="1" dirty="0" smtClean="0">
              <a:solidFill>
                <a:prstClr val="black"/>
              </a:solidFill>
              <a:latin typeface="Arial" pitchFamily="34" charset="0"/>
            </a:endParaRPr>
          </a:p>
        </p:txBody>
      </p:sp>
      <p:sp>
        <p:nvSpPr>
          <p:cNvPr id="11" name="Rectangle 9"/>
          <p:cNvSpPr>
            <a:spLocks noChangeArrowheads="1"/>
          </p:cNvSpPr>
          <p:nvPr/>
        </p:nvSpPr>
        <p:spPr bwMode="auto">
          <a:xfrm>
            <a:off x="2967038" y="5753100"/>
            <a:ext cx="371475" cy="556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800" b="1" dirty="0" smtClean="0">
                <a:solidFill>
                  <a:prstClr val="black"/>
                </a:solidFill>
                <a:latin typeface="Times New Roman" pitchFamily="18" charset="0"/>
                <a:ea typeface="Times New Roman" pitchFamily="18" charset="0"/>
                <a:cs typeface="Simplified Arabic" pitchFamily="18" charset="-78"/>
              </a:rPr>
              <a:t>تفكير</a:t>
            </a:r>
            <a:endParaRPr lang="ar-JO" sz="800" b="1" dirty="0" smtClean="0">
              <a:solidFill>
                <a:prstClr val="black"/>
              </a:solidFill>
              <a:latin typeface="Arial" pitchFamily="34" charset="0"/>
            </a:endParaRPr>
          </a:p>
        </p:txBody>
      </p:sp>
      <p:sp>
        <p:nvSpPr>
          <p:cNvPr id="12" name="Rectangle 8"/>
          <p:cNvSpPr>
            <a:spLocks noChangeArrowheads="1"/>
          </p:cNvSpPr>
          <p:nvPr/>
        </p:nvSpPr>
        <p:spPr bwMode="auto">
          <a:xfrm>
            <a:off x="2547938" y="5753100"/>
            <a:ext cx="406400" cy="556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100" b="1" dirty="0" smtClean="0">
                <a:solidFill>
                  <a:prstClr val="black"/>
                </a:solidFill>
                <a:latin typeface="Times New Roman" pitchFamily="18" charset="0"/>
                <a:ea typeface="Times New Roman" pitchFamily="18" charset="0"/>
                <a:cs typeface="Simplified Arabic" pitchFamily="18" charset="-78"/>
              </a:rPr>
              <a:t>ادراك</a:t>
            </a:r>
            <a:endParaRPr lang="ar-JO" sz="1100" b="1" dirty="0" smtClean="0">
              <a:solidFill>
                <a:prstClr val="black"/>
              </a:solidFill>
              <a:latin typeface="Arial" pitchFamily="34" charset="0"/>
            </a:endParaRPr>
          </a:p>
        </p:txBody>
      </p:sp>
      <p:sp>
        <p:nvSpPr>
          <p:cNvPr id="13" name="Rectangle 7"/>
          <p:cNvSpPr>
            <a:spLocks noChangeArrowheads="1"/>
          </p:cNvSpPr>
          <p:nvPr/>
        </p:nvSpPr>
        <p:spPr bwMode="auto">
          <a:xfrm>
            <a:off x="2005013" y="5753100"/>
            <a:ext cx="473075" cy="556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100" b="1" dirty="0" smtClean="0">
                <a:solidFill>
                  <a:prstClr val="black"/>
                </a:solidFill>
                <a:latin typeface="Times New Roman" pitchFamily="18" charset="0"/>
                <a:ea typeface="Times New Roman" pitchFamily="18" charset="0"/>
                <a:cs typeface="Simplified Arabic" pitchFamily="18" charset="-78"/>
              </a:rPr>
              <a:t>تصور</a:t>
            </a:r>
            <a:endParaRPr lang="ar-JO" sz="1100" b="1" dirty="0" smtClean="0">
              <a:solidFill>
                <a:prstClr val="black"/>
              </a:solidFill>
              <a:latin typeface="Arial" pitchFamily="34" charset="0"/>
            </a:endParaRPr>
          </a:p>
        </p:txBody>
      </p:sp>
      <p:sp>
        <p:nvSpPr>
          <p:cNvPr id="14" name="Rectangle 18"/>
          <p:cNvSpPr>
            <a:spLocks noChangeArrowheads="1"/>
          </p:cNvSpPr>
          <p:nvPr/>
        </p:nvSpPr>
        <p:spPr bwMode="auto">
          <a:xfrm>
            <a:off x="147638" y="3155950"/>
            <a:ext cx="12763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600" b="1" dirty="0" smtClean="0">
                <a:solidFill>
                  <a:prstClr val="black"/>
                </a:solidFill>
                <a:latin typeface="Times New Roman" pitchFamily="18" charset="0"/>
                <a:ea typeface="Times New Roman" pitchFamily="18" charset="0"/>
                <a:cs typeface="Simplified Arabic" pitchFamily="18" charset="-78"/>
              </a:rPr>
              <a:t>يأمر العضلات</a:t>
            </a:r>
            <a:endParaRPr lang="ar-JO" sz="1600" dirty="0" smtClean="0">
              <a:solidFill>
                <a:prstClr val="black"/>
              </a:solidFill>
              <a:latin typeface="Arial" pitchFamily="34" charset="0"/>
            </a:endParaRPr>
          </a:p>
        </p:txBody>
      </p:sp>
      <p:sp>
        <p:nvSpPr>
          <p:cNvPr id="15" name="Rectangle 6"/>
          <p:cNvSpPr>
            <a:spLocks noChangeArrowheads="1"/>
          </p:cNvSpPr>
          <p:nvPr/>
        </p:nvSpPr>
        <p:spPr bwMode="auto">
          <a:xfrm>
            <a:off x="-42863" y="4729163"/>
            <a:ext cx="2066926"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ar-JO" sz="1400" b="1" dirty="0" smtClean="0">
                <a:solidFill>
                  <a:prstClr val="black"/>
                </a:solidFill>
                <a:latin typeface="Times New Roman" pitchFamily="18" charset="0"/>
                <a:ea typeface="Times New Roman" pitchFamily="18" charset="0"/>
                <a:cs typeface="Simplified Arabic" pitchFamily="18" charset="-78"/>
              </a:rPr>
              <a:t>يحدث تصور الحركة أو لا يحدث</a:t>
            </a:r>
            <a:endParaRPr lang="ar-JO" sz="1400" dirty="0" smtClean="0">
              <a:solidFill>
                <a:prstClr val="black"/>
              </a:solidFill>
              <a:latin typeface="Arial" pitchFamily="34" charset="0"/>
            </a:endParaRPr>
          </a:p>
        </p:txBody>
      </p:sp>
      <p:sp>
        <p:nvSpPr>
          <p:cNvPr id="16" name="AutoShape 17"/>
          <p:cNvSpPr>
            <a:spLocks noChangeShapeType="1"/>
          </p:cNvSpPr>
          <p:nvPr/>
        </p:nvSpPr>
        <p:spPr bwMode="auto">
          <a:xfrm flipH="1">
            <a:off x="1423988" y="860425"/>
            <a:ext cx="247650" cy="2857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17" name="AutoShape 16"/>
          <p:cNvSpPr>
            <a:spLocks noChangeShapeType="1"/>
          </p:cNvSpPr>
          <p:nvPr/>
        </p:nvSpPr>
        <p:spPr bwMode="auto">
          <a:xfrm flipH="1">
            <a:off x="1023938" y="860425"/>
            <a:ext cx="38100" cy="2857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18" name="AutoShape 15"/>
          <p:cNvSpPr>
            <a:spLocks noChangeShapeType="1"/>
          </p:cNvSpPr>
          <p:nvPr/>
        </p:nvSpPr>
        <p:spPr bwMode="auto">
          <a:xfrm>
            <a:off x="395288" y="860425"/>
            <a:ext cx="203200" cy="2857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19" name="AutoShape 14"/>
          <p:cNvSpPr>
            <a:spLocks noChangeShapeType="1"/>
          </p:cNvSpPr>
          <p:nvPr/>
        </p:nvSpPr>
        <p:spPr bwMode="auto">
          <a:xfrm>
            <a:off x="1538288" y="1631950"/>
            <a:ext cx="809625" cy="9239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0" name="AutoShape 13"/>
          <p:cNvSpPr>
            <a:spLocks noChangeShapeType="1"/>
          </p:cNvSpPr>
          <p:nvPr/>
        </p:nvSpPr>
        <p:spPr bwMode="auto">
          <a:xfrm>
            <a:off x="4110038" y="3155950"/>
            <a:ext cx="9429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1" name="AutoShape 12"/>
          <p:cNvSpPr>
            <a:spLocks noChangeShapeType="1"/>
          </p:cNvSpPr>
          <p:nvPr/>
        </p:nvSpPr>
        <p:spPr bwMode="auto">
          <a:xfrm flipH="1" flipV="1">
            <a:off x="1262063" y="3325813"/>
            <a:ext cx="533400" cy="285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2" name="AutoShape 5"/>
          <p:cNvSpPr>
            <a:spLocks noChangeShapeType="1"/>
          </p:cNvSpPr>
          <p:nvPr/>
        </p:nvSpPr>
        <p:spPr bwMode="auto">
          <a:xfrm>
            <a:off x="2944813" y="4406900"/>
            <a:ext cx="0" cy="5048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3" name="AutoShape 4"/>
          <p:cNvSpPr>
            <a:spLocks noChangeShapeType="1"/>
          </p:cNvSpPr>
          <p:nvPr/>
        </p:nvSpPr>
        <p:spPr bwMode="auto">
          <a:xfrm>
            <a:off x="3376613" y="5402263"/>
            <a:ext cx="180975" cy="3429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4" name="AutoShape 3"/>
          <p:cNvSpPr>
            <a:spLocks noChangeShapeType="1"/>
          </p:cNvSpPr>
          <p:nvPr/>
        </p:nvSpPr>
        <p:spPr bwMode="auto">
          <a:xfrm>
            <a:off x="3043238" y="5459413"/>
            <a:ext cx="104775" cy="27622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5" name="AutoShape 2"/>
          <p:cNvSpPr>
            <a:spLocks noChangeShapeType="1"/>
          </p:cNvSpPr>
          <p:nvPr/>
        </p:nvSpPr>
        <p:spPr bwMode="auto">
          <a:xfrm flipH="1">
            <a:off x="2347913" y="5402263"/>
            <a:ext cx="130175" cy="33337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6" name="AutoShape 1"/>
          <p:cNvSpPr>
            <a:spLocks noChangeShapeType="1"/>
          </p:cNvSpPr>
          <p:nvPr/>
        </p:nvSpPr>
        <p:spPr bwMode="auto">
          <a:xfrm>
            <a:off x="2747963" y="5459413"/>
            <a:ext cx="0" cy="2857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ar-IQ">
              <a:solidFill>
                <a:prstClr val="black"/>
              </a:solidFill>
            </a:endParaRPr>
          </a:p>
        </p:txBody>
      </p:sp>
      <p:sp>
        <p:nvSpPr>
          <p:cNvPr id="27" name="Rectangle 26"/>
          <p:cNvSpPr>
            <a:spLocks noChangeArrowheads="1"/>
          </p:cNvSpPr>
          <p:nvPr/>
        </p:nvSpPr>
        <p:spPr bwMode="auto">
          <a:xfrm>
            <a:off x="5791574" y="1146175"/>
            <a:ext cx="26388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419225" algn="l"/>
              </a:tabLst>
            </a:pPr>
            <a:r>
              <a:rPr lang="ar-JO" sz="4400" b="1" dirty="0" smtClean="0">
                <a:solidFill>
                  <a:srgbClr val="FF0000"/>
                </a:solidFill>
                <a:latin typeface="Arabic Typesetting" pitchFamily="66" charset="-78"/>
                <a:ea typeface="Times New Roman" pitchFamily="18" charset="0"/>
                <a:cs typeface="Arabic Typesetting" pitchFamily="66" charset="-78"/>
              </a:rPr>
              <a:t>العمليات العقلية :</a:t>
            </a:r>
            <a:endParaRPr lang="en-US" sz="4400" dirty="0" smtClean="0">
              <a:solidFill>
                <a:srgbClr val="FF0000"/>
              </a:solidFill>
              <a:latin typeface="Arial" pitchFamily="34" charset="0"/>
              <a:cs typeface="Arial" pitchFamily="34" charset="0"/>
            </a:endParaRPr>
          </a:p>
          <a:p>
            <a:pPr algn="l" rtl="0" eaLnBrk="0" fontAlgn="base" hangingPunct="0">
              <a:spcBef>
                <a:spcPct val="0"/>
              </a:spcBef>
              <a:spcAft>
                <a:spcPct val="0"/>
              </a:spcAft>
              <a:tabLst>
                <a:tab pos="1419225" algn="l"/>
              </a:tabLst>
            </a:pPr>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29972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lstStyle/>
          <a:p>
            <a:endParaRPr lang="ar-IQ" dirty="0"/>
          </a:p>
        </p:txBody>
      </p:sp>
      <p:sp>
        <p:nvSpPr>
          <p:cNvPr id="4" name="مستطيل 3"/>
          <p:cNvSpPr/>
          <p:nvPr/>
        </p:nvSpPr>
        <p:spPr>
          <a:xfrm>
            <a:off x="2771800" y="620688"/>
            <a:ext cx="3168352" cy="72008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800" dirty="0" smtClean="0">
                <a:solidFill>
                  <a:schemeClr val="tx1"/>
                </a:solidFill>
              </a:rPr>
              <a:t>مراحل العمليات العقلية</a:t>
            </a:r>
            <a:endParaRPr lang="ar-IQ" sz="2800" dirty="0">
              <a:solidFill>
                <a:schemeClr val="tx1"/>
              </a:solidFill>
            </a:endParaRPr>
          </a:p>
        </p:txBody>
      </p:sp>
      <p:cxnSp>
        <p:nvCxnSpPr>
          <p:cNvPr id="6" name="رابط كسهم مستقيم 5"/>
          <p:cNvCxnSpPr/>
          <p:nvPr/>
        </p:nvCxnSpPr>
        <p:spPr>
          <a:xfrm>
            <a:off x="4355976" y="1340768"/>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رابط مستقيم 7"/>
          <p:cNvCxnSpPr/>
          <p:nvPr/>
        </p:nvCxnSpPr>
        <p:spPr>
          <a:xfrm>
            <a:off x="1115616" y="2132856"/>
            <a:ext cx="6984776" cy="8384"/>
          </a:xfrm>
          <a:prstGeom prst="line">
            <a:avLst/>
          </a:prstGeom>
        </p:spPr>
        <p:style>
          <a:lnRef idx="2">
            <a:schemeClr val="dk1"/>
          </a:lnRef>
          <a:fillRef idx="0">
            <a:schemeClr val="dk1"/>
          </a:fillRef>
          <a:effectRef idx="1">
            <a:schemeClr val="dk1"/>
          </a:effectRef>
          <a:fontRef idx="minor">
            <a:schemeClr val="tx1"/>
          </a:fontRef>
        </p:style>
      </p:cxnSp>
      <p:cxnSp>
        <p:nvCxnSpPr>
          <p:cNvPr id="10" name="رابط كسهم مستقيم 9"/>
          <p:cNvCxnSpPr/>
          <p:nvPr/>
        </p:nvCxnSpPr>
        <p:spPr>
          <a:xfrm>
            <a:off x="4572000" y="2141240"/>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رابط كسهم مستقيم 10"/>
          <p:cNvCxnSpPr/>
          <p:nvPr/>
        </p:nvCxnSpPr>
        <p:spPr>
          <a:xfrm>
            <a:off x="6372200" y="2132856"/>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رابط كسهم مستقيم 11"/>
          <p:cNvCxnSpPr/>
          <p:nvPr/>
        </p:nvCxnSpPr>
        <p:spPr>
          <a:xfrm>
            <a:off x="2843808" y="2132856"/>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مستطيل 12"/>
          <p:cNvSpPr/>
          <p:nvPr/>
        </p:nvSpPr>
        <p:spPr>
          <a:xfrm>
            <a:off x="5652120" y="2852936"/>
            <a:ext cx="1440160" cy="1584176"/>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smtClean="0"/>
              <a:t>تحديد المثيرات</a:t>
            </a:r>
            <a:endParaRPr lang="ar-IQ" dirty="0"/>
          </a:p>
        </p:txBody>
      </p:sp>
      <p:sp>
        <p:nvSpPr>
          <p:cNvPr id="14" name="مستطيل 13"/>
          <p:cNvSpPr/>
          <p:nvPr/>
        </p:nvSpPr>
        <p:spPr>
          <a:xfrm>
            <a:off x="3851920" y="2852936"/>
            <a:ext cx="1512168" cy="1584176"/>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smtClean="0"/>
              <a:t>البحث في الذاكرة</a:t>
            </a:r>
            <a:endParaRPr lang="ar-IQ" dirty="0"/>
          </a:p>
        </p:txBody>
      </p:sp>
      <p:sp>
        <p:nvSpPr>
          <p:cNvPr id="15" name="مستطيل 14"/>
          <p:cNvSpPr/>
          <p:nvPr/>
        </p:nvSpPr>
        <p:spPr>
          <a:xfrm>
            <a:off x="1907704" y="2852936"/>
            <a:ext cx="1728192" cy="1584176"/>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smtClean="0"/>
              <a:t>اتخاذ القرار (التفاعل بين المخزون والمثير) </a:t>
            </a:r>
            <a:endParaRPr lang="ar-IQ" dirty="0"/>
          </a:p>
        </p:txBody>
      </p:sp>
      <p:cxnSp>
        <p:nvCxnSpPr>
          <p:cNvPr id="16" name="رابط كسهم مستقيم 15"/>
          <p:cNvCxnSpPr/>
          <p:nvPr/>
        </p:nvCxnSpPr>
        <p:spPr>
          <a:xfrm>
            <a:off x="1115616" y="2141240"/>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رابط كسهم مستقيم 16"/>
          <p:cNvCxnSpPr/>
          <p:nvPr/>
        </p:nvCxnSpPr>
        <p:spPr>
          <a:xfrm>
            <a:off x="8100392" y="2141240"/>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مستطيل 17"/>
          <p:cNvSpPr/>
          <p:nvPr/>
        </p:nvSpPr>
        <p:spPr>
          <a:xfrm>
            <a:off x="7380312" y="2852936"/>
            <a:ext cx="1224136" cy="108012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smtClean="0"/>
              <a:t>المثيرات</a:t>
            </a:r>
            <a:endParaRPr lang="ar-IQ" dirty="0"/>
          </a:p>
        </p:txBody>
      </p:sp>
      <p:sp>
        <p:nvSpPr>
          <p:cNvPr id="19" name="مستطيل 18"/>
          <p:cNvSpPr/>
          <p:nvPr/>
        </p:nvSpPr>
        <p:spPr>
          <a:xfrm>
            <a:off x="323528" y="2852936"/>
            <a:ext cx="1440160" cy="108012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IQ" dirty="0" smtClean="0"/>
              <a:t>التنفيذ</a:t>
            </a:r>
            <a:endParaRPr lang="ar-IQ" dirty="0"/>
          </a:p>
        </p:txBody>
      </p:sp>
    </p:spTree>
    <p:extLst>
      <p:ext uri="{BB962C8B-B14F-4D97-AF65-F5344CB8AC3E}">
        <p14:creationId xmlns:p14="http://schemas.microsoft.com/office/powerpoint/2010/main" val="3860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lstStyle/>
          <a:p>
            <a:endParaRPr lang="ar-IQ" dirty="0"/>
          </a:p>
        </p:txBody>
      </p:sp>
      <p:sp>
        <p:nvSpPr>
          <p:cNvPr id="6" name="مستطيل 5"/>
          <p:cNvSpPr/>
          <p:nvPr/>
        </p:nvSpPr>
        <p:spPr>
          <a:xfrm>
            <a:off x="5984540" y="4977172"/>
            <a:ext cx="1872208" cy="48397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المقارنة مع الهدف</a:t>
            </a:r>
            <a:endParaRPr lang="ar-IQ" dirty="0">
              <a:solidFill>
                <a:schemeClr val="tx1"/>
              </a:solidFill>
            </a:endParaRPr>
          </a:p>
        </p:txBody>
      </p:sp>
      <p:sp>
        <p:nvSpPr>
          <p:cNvPr id="7" name="مستطيل 6"/>
          <p:cNvSpPr/>
          <p:nvPr/>
        </p:nvSpPr>
        <p:spPr>
          <a:xfrm>
            <a:off x="5940152" y="1124744"/>
            <a:ext cx="1872208" cy="50405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تكوين فكرة بالدماغ</a:t>
            </a:r>
            <a:endParaRPr lang="ar-IQ" dirty="0">
              <a:solidFill>
                <a:schemeClr val="tx1"/>
              </a:solidFill>
            </a:endParaRPr>
          </a:p>
        </p:txBody>
      </p:sp>
      <p:sp>
        <p:nvSpPr>
          <p:cNvPr id="8" name="مستطيل 7"/>
          <p:cNvSpPr/>
          <p:nvPr/>
        </p:nvSpPr>
        <p:spPr>
          <a:xfrm>
            <a:off x="5940152" y="1988840"/>
            <a:ext cx="1872208" cy="41612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أداء</a:t>
            </a:r>
            <a:r>
              <a:rPr lang="ar-IQ" dirty="0" smtClean="0"/>
              <a:t> </a:t>
            </a:r>
            <a:r>
              <a:rPr lang="ar-IQ" dirty="0" smtClean="0">
                <a:solidFill>
                  <a:schemeClr val="tx1"/>
                </a:solidFill>
              </a:rPr>
              <a:t>الحركة</a:t>
            </a:r>
            <a:endParaRPr lang="ar-IQ" dirty="0">
              <a:solidFill>
                <a:schemeClr val="tx1"/>
              </a:solidFill>
            </a:endParaRPr>
          </a:p>
        </p:txBody>
      </p:sp>
      <p:sp>
        <p:nvSpPr>
          <p:cNvPr id="9" name="مستطيل 8"/>
          <p:cNvSpPr/>
          <p:nvPr/>
        </p:nvSpPr>
        <p:spPr>
          <a:xfrm>
            <a:off x="5566194" y="2708920"/>
            <a:ext cx="2678214" cy="93610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Arial" panose="020B0604020202020204" pitchFamily="34" charset="0"/>
              <a:buChar char="•"/>
            </a:pPr>
            <a:r>
              <a:rPr lang="ar-IQ" dirty="0" smtClean="0">
                <a:solidFill>
                  <a:schemeClr val="tx1"/>
                </a:solidFill>
              </a:rPr>
              <a:t>اشتراك مجاميع عضلية كثيرة.</a:t>
            </a:r>
          </a:p>
          <a:p>
            <a:pPr marL="285750" indent="-285750">
              <a:buFont typeface="Arial" panose="020B0604020202020204" pitchFamily="34" charset="0"/>
              <a:buChar char="•"/>
            </a:pPr>
            <a:r>
              <a:rPr lang="ar-IQ" dirty="0" smtClean="0">
                <a:solidFill>
                  <a:schemeClr val="tx1"/>
                </a:solidFill>
              </a:rPr>
              <a:t>الحركة خشنة .</a:t>
            </a:r>
          </a:p>
          <a:p>
            <a:pPr marL="285750" indent="-285750">
              <a:buFont typeface="Arial" panose="020B0604020202020204" pitchFamily="34" charset="0"/>
              <a:buChar char="•"/>
            </a:pPr>
            <a:r>
              <a:rPr lang="ar-IQ" dirty="0" smtClean="0">
                <a:solidFill>
                  <a:schemeClr val="tx1"/>
                </a:solidFill>
              </a:rPr>
              <a:t>صرف طاقة كبيرة .</a:t>
            </a:r>
            <a:endParaRPr lang="ar-IQ" dirty="0">
              <a:solidFill>
                <a:schemeClr val="tx1"/>
              </a:solidFill>
            </a:endParaRPr>
          </a:p>
        </p:txBody>
      </p:sp>
      <p:sp>
        <p:nvSpPr>
          <p:cNvPr id="10" name="مستطيل 9"/>
          <p:cNvSpPr/>
          <p:nvPr/>
        </p:nvSpPr>
        <p:spPr>
          <a:xfrm>
            <a:off x="5796136" y="3645024"/>
            <a:ext cx="2249016" cy="43204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أخذ تصور أولي للحركة</a:t>
            </a:r>
            <a:endParaRPr lang="ar-IQ" dirty="0">
              <a:solidFill>
                <a:schemeClr val="tx1"/>
              </a:solidFill>
            </a:endParaRPr>
          </a:p>
        </p:txBody>
      </p:sp>
      <p:sp>
        <p:nvSpPr>
          <p:cNvPr id="11" name="مستطيل 10"/>
          <p:cNvSpPr/>
          <p:nvPr/>
        </p:nvSpPr>
        <p:spPr>
          <a:xfrm>
            <a:off x="5984540" y="4365104"/>
            <a:ext cx="1872208" cy="32403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تكرار الحركة</a:t>
            </a:r>
            <a:endParaRPr lang="ar-IQ" dirty="0">
              <a:solidFill>
                <a:schemeClr val="tx1"/>
              </a:solidFill>
            </a:endParaRPr>
          </a:p>
        </p:txBody>
      </p:sp>
      <p:cxnSp>
        <p:nvCxnSpPr>
          <p:cNvPr id="13" name="رابط مستقيم 12"/>
          <p:cNvCxnSpPr/>
          <p:nvPr/>
        </p:nvCxnSpPr>
        <p:spPr>
          <a:xfrm flipH="1">
            <a:off x="6876256" y="188640"/>
            <a:ext cx="936105" cy="890518"/>
          </a:xfrm>
          <a:prstGeom prst="line">
            <a:avLst/>
          </a:prstGeom>
        </p:spPr>
        <p:style>
          <a:lnRef idx="2">
            <a:schemeClr val="dk1"/>
          </a:lnRef>
          <a:fillRef idx="0">
            <a:schemeClr val="dk1"/>
          </a:fillRef>
          <a:effectRef idx="1">
            <a:schemeClr val="dk1"/>
          </a:effectRef>
          <a:fontRef idx="minor">
            <a:schemeClr val="tx1"/>
          </a:fontRef>
        </p:style>
      </p:cxnSp>
      <p:cxnSp>
        <p:nvCxnSpPr>
          <p:cNvPr id="15" name="رابط مستقيم 14"/>
          <p:cNvCxnSpPr/>
          <p:nvPr/>
        </p:nvCxnSpPr>
        <p:spPr>
          <a:xfrm flipH="1" flipV="1">
            <a:off x="5796138" y="201852"/>
            <a:ext cx="1080118" cy="877306"/>
          </a:xfrm>
          <a:prstGeom prst="line">
            <a:avLst/>
          </a:prstGeom>
        </p:spPr>
        <p:style>
          <a:lnRef idx="2">
            <a:schemeClr val="dk1"/>
          </a:lnRef>
          <a:fillRef idx="0">
            <a:schemeClr val="dk1"/>
          </a:fillRef>
          <a:effectRef idx="1">
            <a:schemeClr val="dk1"/>
          </a:effectRef>
          <a:fontRef idx="minor">
            <a:schemeClr val="tx1"/>
          </a:fontRef>
        </p:style>
      </p:cxnSp>
      <p:sp>
        <p:nvSpPr>
          <p:cNvPr id="16" name="مربع نص 15"/>
          <p:cNvSpPr txBox="1"/>
          <p:nvPr/>
        </p:nvSpPr>
        <p:spPr>
          <a:xfrm>
            <a:off x="6228184" y="116632"/>
            <a:ext cx="1224136" cy="523220"/>
          </a:xfrm>
          <a:prstGeom prst="rect">
            <a:avLst/>
          </a:prstGeom>
          <a:noFill/>
        </p:spPr>
        <p:txBody>
          <a:bodyPr wrap="square" rtlCol="1">
            <a:spAutoFit/>
          </a:bodyPr>
          <a:lstStyle/>
          <a:p>
            <a:r>
              <a:rPr lang="ar-IQ" sz="1400" b="1" dirty="0" smtClean="0"/>
              <a:t>الحركة تأتي عن طريق حاسة النظر</a:t>
            </a:r>
            <a:endParaRPr lang="ar-IQ" sz="1400" b="1" dirty="0"/>
          </a:p>
        </p:txBody>
      </p:sp>
      <p:sp>
        <p:nvSpPr>
          <p:cNvPr id="17" name="مستطيل 16"/>
          <p:cNvSpPr/>
          <p:nvPr/>
        </p:nvSpPr>
        <p:spPr>
          <a:xfrm>
            <a:off x="5984540" y="5733256"/>
            <a:ext cx="1872207" cy="3600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يصلح الخطأ</a:t>
            </a:r>
            <a:endParaRPr lang="ar-IQ" dirty="0">
              <a:solidFill>
                <a:schemeClr val="tx1"/>
              </a:solidFill>
            </a:endParaRPr>
          </a:p>
        </p:txBody>
      </p:sp>
      <p:sp>
        <p:nvSpPr>
          <p:cNvPr id="18" name="مستطيل 17"/>
          <p:cNvSpPr/>
          <p:nvPr/>
        </p:nvSpPr>
        <p:spPr>
          <a:xfrm>
            <a:off x="1907704" y="6165304"/>
            <a:ext cx="5688632" cy="57606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solidFill>
                  <a:schemeClr val="bg1"/>
                </a:solidFill>
              </a:rPr>
              <a:t>شكل يوضح </a:t>
            </a:r>
          </a:p>
          <a:p>
            <a:pPr algn="ctr"/>
            <a:r>
              <a:rPr lang="ar-IQ" sz="2000" b="1" dirty="0" smtClean="0">
                <a:solidFill>
                  <a:schemeClr val="bg1"/>
                </a:solidFill>
              </a:rPr>
              <a:t>اداء الحركة للمرة الاولى</a:t>
            </a:r>
            <a:endParaRPr lang="ar-IQ" sz="2000" b="1" dirty="0">
              <a:solidFill>
                <a:schemeClr val="bg1"/>
              </a:solidFill>
            </a:endParaRPr>
          </a:p>
        </p:txBody>
      </p:sp>
      <p:cxnSp>
        <p:nvCxnSpPr>
          <p:cNvPr id="22" name="رابط كسهم مستقيم 21"/>
          <p:cNvCxnSpPr/>
          <p:nvPr/>
        </p:nvCxnSpPr>
        <p:spPr>
          <a:xfrm>
            <a:off x="6876256" y="1628800"/>
            <a:ext cx="0" cy="3039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رابط كسهم مستقيم 22"/>
          <p:cNvCxnSpPr/>
          <p:nvPr/>
        </p:nvCxnSpPr>
        <p:spPr>
          <a:xfrm>
            <a:off x="6876256" y="2420888"/>
            <a:ext cx="0" cy="272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 name="رابط كسهم مستقيم 29"/>
          <p:cNvCxnSpPr/>
          <p:nvPr/>
        </p:nvCxnSpPr>
        <p:spPr>
          <a:xfrm>
            <a:off x="6920644" y="4077072"/>
            <a:ext cx="0" cy="272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رابط كسهم مستقيم 30"/>
          <p:cNvCxnSpPr/>
          <p:nvPr/>
        </p:nvCxnSpPr>
        <p:spPr>
          <a:xfrm>
            <a:off x="6920644" y="4689140"/>
            <a:ext cx="0" cy="272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رابط كسهم مستقيم 31"/>
          <p:cNvCxnSpPr/>
          <p:nvPr/>
        </p:nvCxnSpPr>
        <p:spPr>
          <a:xfrm>
            <a:off x="6920644" y="5461144"/>
            <a:ext cx="0" cy="272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رابط كسهم مستقيم 41"/>
          <p:cNvCxnSpPr/>
          <p:nvPr/>
        </p:nvCxnSpPr>
        <p:spPr>
          <a:xfrm flipV="1">
            <a:off x="3635896" y="1628800"/>
            <a:ext cx="2304256" cy="165618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3" name="مربع نص 42"/>
          <p:cNvSpPr txBox="1"/>
          <p:nvPr/>
        </p:nvSpPr>
        <p:spPr>
          <a:xfrm>
            <a:off x="2411760" y="3212976"/>
            <a:ext cx="2200955" cy="584775"/>
          </a:xfrm>
          <a:prstGeom prst="rect">
            <a:avLst/>
          </a:prstGeom>
          <a:noFill/>
        </p:spPr>
        <p:txBody>
          <a:bodyPr wrap="square" rtlCol="1">
            <a:spAutoFit/>
          </a:bodyPr>
          <a:lstStyle/>
          <a:p>
            <a:pPr algn="ctr"/>
            <a:r>
              <a:rPr lang="ar-IQ" sz="1600" dirty="0" smtClean="0"/>
              <a:t>ترجع المعلومات الى الدماغ للخزن والمراقبة </a:t>
            </a:r>
            <a:endParaRPr lang="ar-IQ" sz="1600" dirty="0"/>
          </a:p>
        </p:txBody>
      </p:sp>
      <p:cxnSp>
        <p:nvCxnSpPr>
          <p:cNvPr id="45" name="رابط مستقيم 44"/>
          <p:cNvCxnSpPr/>
          <p:nvPr/>
        </p:nvCxnSpPr>
        <p:spPr>
          <a:xfrm>
            <a:off x="3635896" y="3797751"/>
            <a:ext cx="2304256" cy="1775569"/>
          </a:xfrm>
          <a:prstGeom prst="line">
            <a:avLst/>
          </a:prstGeom>
        </p:spPr>
        <p:style>
          <a:lnRef idx="1">
            <a:schemeClr val="accent2"/>
          </a:lnRef>
          <a:fillRef idx="0">
            <a:schemeClr val="accent2"/>
          </a:fillRef>
          <a:effectRef idx="0">
            <a:schemeClr val="accent2"/>
          </a:effectRef>
          <a:fontRef idx="minor">
            <a:schemeClr val="tx1"/>
          </a:fontRef>
        </p:style>
      </p:cxnSp>
      <p:cxnSp>
        <p:nvCxnSpPr>
          <p:cNvPr id="47" name="رابط مستقيم 46"/>
          <p:cNvCxnSpPr/>
          <p:nvPr/>
        </p:nvCxnSpPr>
        <p:spPr>
          <a:xfrm flipV="1">
            <a:off x="4788024" y="4581129"/>
            <a:ext cx="1152128" cy="108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flipV="1">
            <a:off x="4612715" y="4365104"/>
            <a:ext cx="1327437" cy="162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flipH="1">
            <a:off x="4612715" y="5139190"/>
            <a:ext cx="1371825" cy="666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رابط مستقيم 58"/>
          <p:cNvCxnSpPr>
            <a:stCxn id="6" idx="1"/>
          </p:cNvCxnSpPr>
          <p:nvPr/>
        </p:nvCxnSpPr>
        <p:spPr>
          <a:xfrm flipH="1">
            <a:off x="4211960" y="5219158"/>
            <a:ext cx="1772580" cy="378042"/>
          </a:xfrm>
          <a:prstGeom prst="line">
            <a:avLst/>
          </a:prstGeom>
        </p:spPr>
        <p:style>
          <a:lnRef idx="1">
            <a:schemeClr val="accent1"/>
          </a:lnRef>
          <a:fillRef idx="0">
            <a:schemeClr val="accent1"/>
          </a:fillRef>
          <a:effectRef idx="0">
            <a:schemeClr val="accent1"/>
          </a:effectRef>
          <a:fontRef idx="minor">
            <a:schemeClr val="tx1"/>
          </a:fontRef>
        </p:style>
      </p:cxnSp>
      <p:sp>
        <p:nvSpPr>
          <p:cNvPr id="63" name="مربع نص 62"/>
          <p:cNvSpPr txBox="1"/>
          <p:nvPr/>
        </p:nvSpPr>
        <p:spPr>
          <a:xfrm>
            <a:off x="3235141" y="5373216"/>
            <a:ext cx="1048827" cy="338554"/>
          </a:xfrm>
          <a:prstGeom prst="rect">
            <a:avLst/>
          </a:prstGeom>
          <a:noFill/>
        </p:spPr>
        <p:txBody>
          <a:bodyPr wrap="square" rtlCol="1">
            <a:spAutoFit/>
          </a:bodyPr>
          <a:lstStyle/>
          <a:p>
            <a:pPr algn="ctr"/>
            <a:r>
              <a:rPr lang="ar-IQ" sz="1600" dirty="0" smtClean="0"/>
              <a:t>مقارنة النتائج</a:t>
            </a:r>
            <a:endParaRPr lang="ar-IQ" sz="1600" dirty="0"/>
          </a:p>
        </p:txBody>
      </p:sp>
      <p:sp>
        <p:nvSpPr>
          <p:cNvPr id="64" name="مربع نص 63"/>
          <p:cNvSpPr txBox="1"/>
          <p:nvPr/>
        </p:nvSpPr>
        <p:spPr>
          <a:xfrm>
            <a:off x="3459195" y="5733256"/>
            <a:ext cx="1125414" cy="338554"/>
          </a:xfrm>
          <a:prstGeom prst="rect">
            <a:avLst/>
          </a:prstGeom>
          <a:noFill/>
        </p:spPr>
        <p:txBody>
          <a:bodyPr wrap="square" rtlCol="1">
            <a:spAutoFit/>
          </a:bodyPr>
          <a:lstStyle/>
          <a:p>
            <a:pPr algn="ctr"/>
            <a:r>
              <a:rPr lang="ar-IQ" sz="1600" dirty="0" smtClean="0"/>
              <a:t>شرح وتوضيح</a:t>
            </a:r>
            <a:endParaRPr lang="ar-IQ" sz="1600" dirty="0"/>
          </a:p>
        </p:txBody>
      </p:sp>
      <p:sp>
        <p:nvSpPr>
          <p:cNvPr id="65" name="مربع نص 64"/>
          <p:cNvSpPr txBox="1"/>
          <p:nvPr/>
        </p:nvSpPr>
        <p:spPr>
          <a:xfrm>
            <a:off x="3442781" y="1290246"/>
            <a:ext cx="2497371" cy="338554"/>
          </a:xfrm>
          <a:prstGeom prst="rect">
            <a:avLst/>
          </a:prstGeom>
          <a:noFill/>
        </p:spPr>
        <p:txBody>
          <a:bodyPr wrap="square" rtlCol="1">
            <a:spAutoFit/>
          </a:bodyPr>
          <a:lstStyle/>
          <a:p>
            <a:pPr algn="ctr"/>
            <a:r>
              <a:rPr lang="ar-IQ" sz="1600" dirty="0" smtClean="0"/>
              <a:t>تخزن بالدماغ المعلومات الواردة</a:t>
            </a:r>
            <a:endParaRPr lang="ar-IQ" sz="1600" dirty="0"/>
          </a:p>
        </p:txBody>
      </p:sp>
    </p:spTree>
    <p:extLst>
      <p:ext uri="{BB962C8B-B14F-4D97-AF65-F5344CB8AC3E}">
        <p14:creationId xmlns:p14="http://schemas.microsoft.com/office/powerpoint/2010/main" val="35242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a:ln>
            <a:noFill/>
          </a:ln>
        </p:spPr>
        <p:txBody>
          <a:bodyPr>
            <a:normAutofit/>
          </a:bodyPr>
          <a:lstStyle/>
          <a:p>
            <a:pPr algn="r"/>
            <a:r>
              <a:rPr lang="ar-IQ" sz="2800" dirty="0" smtClean="0"/>
              <a:t>ان الشكل  الظاهري العام للحركة نجده مبني على</a:t>
            </a:r>
            <a:r>
              <a:rPr lang="ar-IQ" sz="2400" dirty="0" smtClean="0"/>
              <a:t> ثلاثة ظواهر , وهي كما يأتي : </a:t>
            </a:r>
            <a:br>
              <a:rPr lang="ar-IQ" sz="2400" dirty="0" smtClean="0"/>
            </a:br>
            <a:r>
              <a:rPr lang="ar-IQ" sz="2400" dirty="0" smtClean="0">
                <a:solidFill>
                  <a:srgbClr val="FF0000"/>
                </a:solidFill>
              </a:rPr>
              <a:t>أ – </a:t>
            </a:r>
            <a:r>
              <a:rPr lang="ar-IQ" sz="2400" dirty="0" smtClean="0"/>
              <a:t>الحركة المكونة من ثلاثة أقسام ( الوحيدة ) .</a:t>
            </a:r>
            <a:br>
              <a:rPr lang="ar-IQ" sz="2400" dirty="0" smtClean="0"/>
            </a:br>
            <a:r>
              <a:rPr lang="ar-IQ" sz="2400" dirty="0" smtClean="0">
                <a:solidFill>
                  <a:srgbClr val="FF0000"/>
                </a:solidFill>
              </a:rPr>
              <a:t>ب – </a:t>
            </a:r>
            <a:r>
              <a:rPr lang="ar-IQ" sz="2400" dirty="0" smtClean="0"/>
              <a:t>الحركة المكونة من قسمين ( المتكررة ) .</a:t>
            </a:r>
            <a:br>
              <a:rPr lang="ar-IQ" sz="2400" dirty="0" smtClean="0"/>
            </a:br>
            <a:r>
              <a:rPr lang="ar-IQ" sz="2400" dirty="0" smtClean="0">
                <a:solidFill>
                  <a:srgbClr val="FF0000"/>
                </a:solidFill>
              </a:rPr>
              <a:t>ج – </a:t>
            </a:r>
            <a:r>
              <a:rPr lang="ar-IQ" sz="2400" dirty="0" smtClean="0"/>
              <a:t>الحركة المركبة .</a:t>
            </a:r>
            <a:br>
              <a:rPr lang="ar-IQ" sz="2400" dirty="0" smtClean="0"/>
            </a:br>
            <a:r>
              <a:rPr lang="ar-IQ" sz="2400" dirty="0" smtClean="0"/>
              <a:t/>
            </a:r>
            <a:br>
              <a:rPr lang="ar-IQ" sz="2400" dirty="0" smtClean="0"/>
            </a:br>
            <a:r>
              <a:rPr lang="ar-IQ" sz="2400" dirty="0" smtClean="0"/>
              <a:t/>
            </a:r>
            <a:br>
              <a:rPr lang="ar-IQ" sz="2400" dirty="0" smtClean="0"/>
            </a:br>
            <a:r>
              <a:rPr lang="ar-IQ" sz="2400" dirty="0"/>
              <a:t/>
            </a:r>
            <a:br>
              <a:rPr lang="ar-IQ" sz="2400" dirty="0"/>
            </a:br>
            <a:r>
              <a:rPr lang="ar-IQ" sz="2400" dirty="0" smtClean="0"/>
              <a:t/>
            </a:r>
            <a:br>
              <a:rPr lang="ar-IQ" sz="2400" dirty="0" smtClean="0"/>
            </a:br>
            <a:r>
              <a:rPr lang="ar-IQ" sz="2400" dirty="0" smtClean="0"/>
              <a:t>       </a:t>
            </a:r>
            <a:r>
              <a:rPr lang="ar-IQ" sz="2400" dirty="0"/>
              <a:t/>
            </a:r>
            <a:br>
              <a:rPr lang="ar-IQ" sz="2400" dirty="0"/>
            </a:br>
            <a:r>
              <a:rPr lang="ar-IQ" sz="2400" dirty="0" smtClean="0"/>
              <a:t>         </a:t>
            </a:r>
            <a:r>
              <a:rPr lang="ar-IQ" sz="2400" dirty="0" smtClean="0">
                <a:solidFill>
                  <a:srgbClr val="FF0000"/>
                </a:solidFill>
              </a:rPr>
              <a:t>ت : </a:t>
            </a:r>
            <a:r>
              <a:rPr lang="ar-IQ" sz="2400" dirty="0" smtClean="0"/>
              <a:t>قسم تحضيري                             علاقة الغرض</a:t>
            </a:r>
            <a:br>
              <a:rPr lang="ar-IQ" sz="2400" dirty="0" smtClean="0"/>
            </a:br>
            <a:r>
              <a:rPr lang="ar-IQ" sz="2400" dirty="0" smtClean="0"/>
              <a:t>         </a:t>
            </a:r>
            <a:r>
              <a:rPr lang="ar-IQ" sz="2400" dirty="0" smtClean="0">
                <a:solidFill>
                  <a:srgbClr val="FF0000"/>
                </a:solidFill>
              </a:rPr>
              <a:t>ر : </a:t>
            </a:r>
            <a:r>
              <a:rPr lang="ar-IQ" sz="2400" dirty="0" smtClean="0"/>
              <a:t>قسم رئيسي                                  علاقة نتيجة </a:t>
            </a:r>
            <a:r>
              <a:rPr lang="ar-IQ" sz="2400" dirty="0"/>
              <a:t/>
            </a:r>
            <a:br>
              <a:rPr lang="ar-IQ" sz="2400" dirty="0"/>
            </a:br>
            <a:r>
              <a:rPr lang="ar-IQ" sz="2400" dirty="0" smtClean="0"/>
              <a:t>         </a:t>
            </a:r>
            <a:r>
              <a:rPr lang="ar-IQ" sz="2400" dirty="0" smtClean="0">
                <a:solidFill>
                  <a:srgbClr val="FF0000"/>
                </a:solidFill>
              </a:rPr>
              <a:t>ن : </a:t>
            </a:r>
            <a:r>
              <a:rPr lang="ar-IQ" sz="2400" dirty="0" smtClean="0"/>
              <a:t>قسم نهائي                                    علاقة سببية</a:t>
            </a:r>
            <a:r>
              <a:rPr lang="ar-IQ" sz="2400" dirty="0"/>
              <a:t/>
            </a:r>
            <a:br>
              <a:rPr lang="ar-IQ" sz="2400" dirty="0"/>
            </a:br>
            <a:r>
              <a:rPr lang="ar-IQ" sz="2400" dirty="0" smtClean="0"/>
              <a:t/>
            </a:r>
            <a:br>
              <a:rPr lang="ar-IQ" sz="2400" dirty="0" smtClean="0"/>
            </a:br>
            <a:endParaRPr lang="ar-IQ" sz="2800" dirty="0"/>
          </a:p>
        </p:txBody>
      </p:sp>
      <p:sp>
        <p:nvSpPr>
          <p:cNvPr id="4" name="مستطيل 3"/>
          <p:cNvSpPr/>
          <p:nvPr/>
        </p:nvSpPr>
        <p:spPr>
          <a:xfrm>
            <a:off x="4607496" y="0"/>
            <a:ext cx="4536504" cy="720080"/>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ar-IQ" sz="2800" b="1" dirty="0" smtClean="0">
                <a:solidFill>
                  <a:srgbClr val="FF0000"/>
                </a:solidFill>
              </a:rPr>
              <a:t>بناء الحركة والشكل الظاهري للإنسان</a:t>
            </a:r>
            <a:endParaRPr lang="ar-IQ" sz="2800" b="1" dirty="0">
              <a:solidFill>
                <a:srgbClr val="FF0000"/>
              </a:solidFill>
            </a:endParaRPr>
          </a:p>
        </p:txBody>
      </p:sp>
      <p:sp>
        <p:nvSpPr>
          <p:cNvPr id="5" name="مستطيل مستدير الزوايا 4"/>
          <p:cNvSpPr/>
          <p:nvPr/>
        </p:nvSpPr>
        <p:spPr>
          <a:xfrm>
            <a:off x="6732240" y="2708920"/>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تحضيري</a:t>
            </a:r>
            <a:endParaRPr lang="ar-IQ" dirty="0"/>
          </a:p>
        </p:txBody>
      </p:sp>
      <p:sp>
        <p:nvSpPr>
          <p:cNvPr id="16" name="مستطيل مستدير الزوايا 15"/>
          <p:cNvSpPr/>
          <p:nvPr/>
        </p:nvSpPr>
        <p:spPr>
          <a:xfrm>
            <a:off x="683568" y="2708920"/>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ختامي</a:t>
            </a:r>
            <a:endParaRPr lang="ar-IQ" dirty="0"/>
          </a:p>
        </p:txBody>
      </p:sp>
      <p:sp>
        <p:nvSpPr>
          <p:cNvPr id="17" name="مستطيل مستدير الزوايا 16"/>
          <p:cNvSpPr/>
          <p:nvPr/>
        </p:nvSpPr>
        <p:spPr>
          <a:xfrm>
            <a:off x="3707904" y="2708920"/>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t>رئيسي</a:t>
            </a:r>
            <a:endParaRPr lang="ar-IQ" dirty="0"/>
          </a:p>
        </p:txBody>
      </p:sp>
      <p:cxnSp>
        <p:nvCxnSpPr>
          <p:cNvPr id="19" name="رابط كسهم مستقيم 18"/>
          <p:cNvCxnSpPr/>
          <p:nvPr/>
        </p:nvCxnSpPr>
        <p:spPr>
          <a:xfrm flipH="1">
            <a:off x="5652120" y="3429000"/>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رابط كسهم مستقيم 21"/>
          <p:cNvCxnSpPr/>
          <p:nvPr/>
        </p:nvCxnSpPr>
        <p:spPr>
          <a:xfrm flipH="1">
            <a:off x="2627784" y="3429000"/>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سهم إلى اليمين 22"/>
          <p:cNvSpPr/>
          <p:nvPr/>
        </p:nvSpPr>
        <p:spPr>
          <a:xfrm>
            <a:off x="5652120" y="2708920"/>
            <a:ext cx="1080120"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4" name="سهم إلى اليمين 23"/>
          <p:cNvSpPr/>
          <p:nvPr/>
        </p:nvSpPr>
        <p:spPr>
          <a:xfrm>
            <a:off x="2627784" y="2708920"/>
            <a:ext cx="1080120"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5" name="علامة الطرح 24"/>
          <p:cNvSpPr/>
          <p:nvPr/>
        </p:nvSpPr>
        <p:spPr>
          <a:xfrm>
            <a:off x="5652120" y="3140968"/>
            <a:ext cx="288032"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6" name="علامة الطرح 25"/>
          <p:cNvSpPr/>
          <p:nvPr/>
        </p:nvSpPr>
        <p:spPr>
          <a:xfrm>
            <a:off x="5940152" y="3140968"/>
            <a:ext cx="252028"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7" name="علامة الطرح 26"/>
          <p:cNvSpPr/>
          <p:nvPr/>
        </p:nvSpPr>
        <p:spPr>
          <a:xfrm>
            <a:off x="6192180" y="3140968"/>
            <a:ext cx="252028"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cxnSp>
        <p:nvCxnSpPr>
          <p:cNvPr id="33" name="رابط كسهم مستقيم 32"/>
          <p:cNvCxnSpPr/>
          <p:nvPr/>
        </p:nvCxnSpPr>
        <p:spPr>
          <a:xfrm>
            <a:off x="6444208" y="3171302"/>
            <a:ext cx="2814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6" name="سهم إلى اليمين 35"/>
          <p:cNvSpPr/>
          <p:nvPr/>
        </p:nvSpPr>
        <p:spPr>
          <a:xfrm rot="10800000">
            <a:off x="4716017" y="4653136"/>
            <a:ext cx="1584175"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cxnSp>
        <p:nvCxnSpPr>
          <p:cNvPr id="37" name="رابط كسهم مستقيم 36"/>
          <p:cNvCxnSpPr/>
          <p:nvPr/>
        </p:nvCxnSpPr>
        <p:spPr>
          <a:xfrm flipH="1">
            <a:off x="4716016" y="4365104"/>
            <a:ext cx="158417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 name="علامة الطرح 38"/>
          <p:cNvSpPr/>
          <p:nvPr/>
        </p:nvSpPr>
        <p:spPr>
          <a:xfrm>
            <a:off x="6012160" y="5183481"/>
            <a:ext cx="288032"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40" name="علامة الطرح 39"/>
          <p:cNvSpPr/>
          <p:nvPr/>
        </p:nvSpPr>
        <p:spPr>
          <a:xfrm>
            <a:off x="5508104" y="5183481"/>
            <a:ext cx="396044"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41" name="علامة الطرح 40"/>
          <p:cNvSpPr/>
          <p:nvPr/>
        </p:nvSpPr>
        <p:spPr>
          <a:xfrm>
            <a:off x="5148064" y="5183481"/>
            <a:ext cx="252028"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cxnSp>
        <p:nvCxnSpPr>
          <p:cNvPr id="42" name="رابط كسهم مستقيم 41"/>
          <p:cNvCxnSpPr/>
          <p:nvPr/>
        </p:nvCxnSpPr>
        <p:spPr>
          <a:xfrm flipH="1">
            <a:off x="4716016" y="5183481"/>
            <a:ext cx="360040" cy="114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8" name="مستطيل مستدير الزوايا 47"/>
          <p:cNvSpPr/>
          <p:nvPr/>
        </p:nvSpPr>
        <p:spPr>
          <a:xfrm>
            <a:off x="2555776" y="5661248"/>
            <a:ext cx="3600400" cy="86409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شكل يوضح </a:t>
            </a:r>
          </a:p>
          <a:p>
            <a:pPr algn="ctr"/>
            <a:r>
              <a:rPr lang="ar-IQ"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العلاقة بين اقسام الحركة</a:t>
            </a:r>
            <a:endParaRPr lang="ar-IQ"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71344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2302"/>
            <a:ext cx="9144000" cy="6835698"/>
          </a:xfrm>
          <a:blipFill>
            <a:blip r:embed="rId2"/>
            <a:tile tx="0" ty="0" sx="100000" sy="100000" flip="none" algn="tl"/>
          </a:blipFill>
          <a:ln>
            <a:noFill/>
          </a:ln>
          <a:effectLst>
            <a:glow rad="101600">
              <a:schemeClr val="accent2">
                <a:satMod val="175000"/>
                <a:alpha val="40000"/>
              </a:schemeClr>
            </a:glow>
          </a:effectLst>
        </p:spPr>
        <p:txBody>
          <a:bodyPr>
            <a:normAutofit/>
          </a:bodyPr>
          <a:lstStyle/>
          <a:p>
            <a:pPr algn="justLow"/>
            <a:r>
              <a:rPr lang="ar-IQ" sz="3600" b="1" dirty="0" smtClean="0">
                <a:solidFill>
                  <a:srgbClr val="FF0000"/>
                </a:solidFill>
              </a:rPr>
              <a:t>افتراضات نظرية معالجة المعلومات :	</a:t>
            </a:r>
            <a:r>
              <a:rPr lang="ar-IQ" sz="3600" dirty="0" smtClean="0"/>
              <a:t>			</a:t>
            </a:r>
            <a:br>
              <a:rPr lang="ar-IQ" sz="3600" dirty="0" smtClean="0"/>
            </a:br>
            <a:r>
              <a:rPr lang="ar-IQ" sz="3600" dirty="0"/>
              <a:t> </a:t>
            </a:r>
            <a:r>
              <a:rPr lang="ar-IQ" sz="3600" dirty="0" smtClean="0"/>
              <a:t>    تستند وجهة نظر معالجة المعلومات على ثلاثة افتراضات اساسية , وهي :							</a:t>
            </a:r>
            <a:br>
              <a:rPr lang="ar-IQ" sz="3600" dirty="0" smtClean="0"/>
            </a:br>
            <a:r>
              <a:rPr lang="ar-IQ" sz="3600" dirty="0" smtClean="0">
                <a:solidFill>
                  <a:srgbClr val="FF0000"/>
                </a:solidFill>
              </a:rPr>
              <a:t>1-</a:t>
            </a:r>
            <a:r>
              <a:rPr lang="ar-IQ" sz="3600" dirty="0" smtClean="0"/>
              <a:t> ان معالجة المعلومات تتم خلال خطوات او مراحل .</a:t>
            </a:r>
            <a:br>
              <a:rPr lang="ar-IQ" sz="3600" dirty="0" smtClean="0"/>
            </a:br>
            <a:r>
              <a:rPr lang="ar-IQ" sz="3600" dirty="0" smtClean="0">
                <a:solidFill>
                  <a:srgbClr val="FF0000"/>
                </a:solidFill>
              </a:rPr>
              <a:t>2-</a:t>
            </a:r>
            <a:r>
              <a:rPr lang="ar-IQ" sz="3600" dirty="0" smtClean="0"/>
              <a:t> توجد حدود لكمية المعلومات التي يستطيع الانسان معالجتها وتعلمه فالإنسان لا يستطيع أن يعالج الا كمية محدودة من المعلومات في آن واحد .						</a:t>
            </a:r>
            <a:br>
              <a:rPr lang="ar-IQ" sz="3600" dirty="0" smtClean="0"/>
            </a:br>
            <a:r>
              <a:rPr lang="ar-IQ" sz="3600" dirty="0" smtClean="0">
                <a:solidFill>
                  <a:srgbClr val="FF0000"/>
                </a:solidFill>
              </a:rPr>
              <a:t>3-</a:t>
            </a:r>
            <a:r>
              <a:rPr lang="ar-IQ" sz="3600" dirty="0" smtClean="0"/>
              <a:t> نظام المعالجة الانساني نظام تفاعلي : ينظر الى التعلم باعتباره عملية نشطة يبحث فيها المتعلم عن المعرفة ويستخلص منها ما يراه مناسبا ويرى بأن المعرفة السابقة والمهارات المعرفية تؤثر في عملية التعلم .</a:t>
            </a:r>
            <a:endParaRPr lang="ar-IQ" sz="3600" dirty="0"/>
          </a:p>
        </p:txBody>
      </p:sp>
    </p:spTree>
    <p:extLst>
      <p:ext uri="{BB962C8B-B14F-4D97-AF65-F5344CB8AC3E}">
        <p14:creationId xmlns:p14="http://schemas.microsoft.com/office/powerpoint/2010/main" val="13115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2"/>
          <p:cNvSpPr>
            <a:spLocks noGrp="1" noChangeArrowheads="1"/>
          </p:cNvSpPr>
          <p:nvPr>
            <p:ph type="subTitle" idx="1"/>
          </p:nvPr>
        </p:nvSpPr>
        <p:spPr>
          <a:xfrm>
            <a:off x="0" y="1"/>
            <a:ext cx="9144000" cy="6858000"/>
          </a:xfrm>
          <a:solidFill>
            <a:schemeClr val="accent6">
              <a:lumMod val="40000"/>
              <a:lumOff val="60000"/>
            </a:schemeClr>
          </a:solidFill>
        </p:spPr>
        <p:txBody>
          <a:bodyPr/>
          <a:lstStyle/>
          <a:p>
            <a:pPr algn="r"/>
            <a:r>
              <a:rPr lang="ar-SA" altLang="ar-IQ" sz="4000" b="1" dirty="0" smtClean="0">
                <a:solidFill>
                  <a:srgbClr val="00FF00"/>
                </a:solidFill>
              </a:rPr>
              <a:t>وظائف الجهاز العصبي:</a:t>
            </a:r>
          </a:p>
          <a:p>
            <a:pPr algn="r"/>
            <a:r>
              <a:rPr lang="ar-SA" altLang="ar-IQ" sz="4000" b="1" dirty="0" smtClean="0">
                <a:solidFill>
                  <a:schemeClr val="tx1"/>
                </a:solidFill>
              </a:rPr>
              <a:t>1- استقبال المعلومات من جميع الأجهزة الحسية بأجزاء الجسم المختلفة. ( الداخلية والخارجية )</a:t>
            </a:r>
          </a:p>
          <a:p>
            <a:pPr algn="r"/>
            <a:r>
              <a:rPr lang="ar-SA" altLang="ar-IQ" sz="4000" b="1" dirty="0" smtClean="0">
                <a:solidFill>
                  <a:schemeClr val="tx1"/>
                </a:solidFill>
              </a:rPr>
              <a:t>2- تنظيم عملية انتاج الطاقة اللازمة للنبضات العصبية الحركية التي تستخدم في النشاط الحركي أو لعمل الغدد المتنوعة في الجسم.</a:t>
            </a:r>
          </a:p>
          <a:p>
            <a:pPr algn="r"/>
            <a:endParaRPr lang="en-US" altLang="ar-IQ" sz="4000" b="1" dirty="0" smtClean="0"/>
          </a:p>
        </p:txBody>
      </p:sp>
    </p:spTree>
    <p:extLst>
      <p:ext uri="{BB962C8B-B14F-4D97-AF65-F5344CB8AC3E}">
        <p14:creationId xmlns:p14="http://schemas.microsoft.com/office/powerpoint/2010/main" val="1592265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2322">
                                            <p:bg/>
                                          </p:spTgt>
                                        </p:tgtEl>
                                        <p:attrNameLst>
                                          <p:attrName>style.visibility</p:attrName>
                                        </p:attrNameLst>
                                      </p:cBhvr>
                                      <p:to>
                                        <p:strVal val="visible"/>
                                      </p:to>
                                    </p:set>
                                    <p:animEffect transition="in" filter="wheel(1)">
                                      <p:cBhvr>
                                        <p:cTn id="7" dur="1500"/>
                                        <p:tgtEl>
                                          <p:spTgt spid="312322">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2322">
                                            <p:txEl>
                                              <p:pRg st="0" end="0"/>
                                            </p:txEl>
                                          </p:spTgt>
                                        </p:tgtEl>
                                        <p:attrNameLst>
                                          <p:attrName>style.visibility</p:attrName>
                                        </p:attrNameLst>
                                      </p:cBhvr>
                                      <p:to>
                                        <p:strVal val="visible"/>
                                      </p:to>
                                    </p:set>
                                    <p:animEffect transition="in" filter="wheel(1)">
                                      <p:cBhvr>
                                        <p:cTn id="12" dur="1500"/>
                                        <p:tgtEl>
                                          <p:spTgt spid="3123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12322">
                                            <p:txEl>
                                              <p:pRg st="1" end="1"/>
                                            </p:txEl>
                                          </p:spTgt>
                                        </p:tgtEl>
                                        <p:attrNameLst>
                                          <p:attrName>style.visibility</p:attrName>
                                        </p:attrNameLst>
                                      </p:cBhvr>
                                      <p:to>
                                        <p:strVal val="visible"/>
                                      </p:to>
                                    </p:set>
                                    <p:animEffect transition="in" filter="wheel(1)">
                                      <p:cBhvr>
                                        <p:cTn id="17" dur="1500"/>
                                        <p:tgtEl>
                                          <p:spTgt spid="3123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12322">
                                            <p:txEl>
                                              <p:pRg st="2" end="2"/>
                                            </p:txEl>
                                          </p:spTgt>
                                        </p:tgtEl>
                                        <p:attrNameLst>
                                          <p:attrName>style.visibility</p:attrName>
                                        </p:attrNameLst>
                                      </p:cBhvr>
                                      <p:to>
                                        <p:strVal val="visible"/>
                                      </p:to>
                                    </p:set>
                                    <p:animEffect transition="in" filter="wheel(1)">
                                      <p:cBhvr>
                                        <p:cTn id="22" dur="1500"/>
                                        <p:tgtEl>
                                          <p:spTgt spid="312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4">
              <a:lumMod val="60000"/>
              <a:lumOff val="40000"/>
            </a:schemeClr>
          </a:solidFill>
        </p:spPr>
        <p:txBody>
          <a:bodyPr/>
          <a:lstStyle/>
          <a:p>
            <a:endParaRPr lang="ar-IQ" dirty="0"/>
          </a:p>
        </p:txBody>
      </p:sp>
      <p:sp>
        <p:nvSpPr>
          <p:cNvPr id="4" name="مستطيل مستدير الزوايا 3"/>
          <p:cNvSpPr/>
          <p:nvPr/>
        </p:nvSpPr>
        <p:spPr>
          <a:xfrm>
            <a:off x="6156176" y="1052736"/>
            <a:ext cx="1584176" cy="11521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IQ" dirty="0" smtClean="0"/>
              <a:t>المرحلة الاولى</a:t>
            </a:r>
          </a:p>
          <a:p>
            <a:pPr algn="ctr"/>
            <a:r>
              <a:rPr lang="ar-IQ" dirty="0" smtClean="0"/>
              <a:t>الادراك</a:t>
            </a:r>
            <a:endParaRPr lang="ar-IQ" dirty="0"/>
          </a:p>
        </p:txBody>
      </p:sp>
      <p:sp>
        <p:nvSpPr>
          <p:cNvPr id="5" name="مستطيل مستدير الزوايا 4"/>
          <p:cNvSpPr/>
          <p:nvPr/>
        </p:nvSpPr>
        <p:spPr>
          <a:xfrm>
            <a:off x="3491880" y="1052736"/>
            <a:ext cx="1584176" cy="11521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IQ" dirty="0" smtClean="0"/>
              <a:t>المرحلة الثانية</a:t>
            </a:r>
          </a:p>
          <a:p>
            <a:pPr algn="ctr"/>
            <a:r>
              <a:rPr lang="ar-IQ" dirty="0" smtClean="0"/>
              <a:t>اتخاذ القرار</a:t>
            </a:r>
            <a:endParaRPr lang="ar-IQ" dirty="0"/>
          </a:p>
        </p:txBody>
      </p:sp>
      <p:sp>
        <p:nvSpPr>
          <p:cNvPr id="6" name="مستطيل مستدير الزوايا 5"/>
          <p:cNvSpPr/>
          <p:nvPr/>
        </p:nvSpPr>
        <p:spPr>
          <a:xfrm>
            <a:off x="827584" y="1052736"/>
            <a:ext cx="1584176" cy="1152128"/>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ar-IQ" dirty="0" smtClean="0"/>
              <a:t>المرحلة الثالثة</a:t>
            </a:r>
          </a:p>
          <a:p>
            <a:pPr algn="ctr"/>
            <a:r>
              <a:rPr lang="ar-IQ" dirty="0" smtClean="0"/>
              <a:t>برمجة الاستجابة</a:t>
            </a:r>
            <a:endParaRPr lang="ar-IQ" dirty="0"/>
          </a:p>
        </p:txBody>
      </p:sp>
      <p:sp>
        <p:nvSpPr>
          <p:cNvPr id="7" name="سهم إلى اليمين 6"/>
          <p:cNvSpPr/>
          <p:nvPr/>
        </p:nvSpPr>
        <p:spPr>
          <a:xfrm rot="10800000">
            <a:off x="6402101" y="3861048"/>
            <a:ext cx="690179"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8" name="سهم إلى اليمين 7"/>
          <p:cNvSpPr/>
          <p:nvPr/>
        </p:nvSpPr>
        <p:spPr>
          <a:xfrm rot="10800000">
            <a:off x="2411760" y="1484785"/>
            <a:ext cx="936104"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9" name="مستطيل مستدير الزوايا 8"/>
          <p:cNvSpPr/>
          <p:nvPr/>
        </p:nvSpPr>
        <p:spPr>
          <a:xfrm>
            <a:off x="7092280" y="3068960"/>
            <a:ext cx="1224136" cy="1584176"/>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IQ" dirty="0" smtClean="0"/>
              <a:t>مدخلات حسية</a:t>
            </a:r>
            <a:endParaRPr lang="ar-IQ" dirty="0"/>
          </a:p>
        </p:txBody>
      </p:sp>
      <p:sp>
        <p:nvSpPr>
          <p:cNvPr id="10" name="مستطيل مستدير الزوايا 9"/>
          <p:cNvSpPr/>
          <p:nvPr/>
        </p:nvSpPr>
        <p:spPr>
          <a:xfrm>
            <a:off x="5076056" y="3501008"/>
            <a:ext cx="1296144" cy="936104"/>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IQ" dirty="0" smtClean="0"/>
              <a:t>الادراك</a:t>
            </a:r>
            <a:endParaRPr lang="ar-IQ" dirty="0"/>
          </a:p>
        </p:txBody>
      </p:sp>
      <p:sp>
        <p:nvSpPr>
          <p:cNvPr id="11" name="مستطيل مستدير الزوايا 10"/>
          <p:cNvSpPr/>
          <p:nvPr/>
        </p:nvSpPr>
        <p:spPr>
          <a:xfrm>
            <a:off x="3059832" y="3501008"/>
            <a:ext cx="1296144" cy="936104"/>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IQ" dirty="0" smtClean="0"/>
              <a:t>صنع القرار</a:t>
            </a:r>
            <a:endParaRPr lang="ar-IQ" dirty="0"/>
          </a:p>
        </p:txBody>
      </p:sp>
      <p:sp>
        <p:nvSpPr>
          <p:cNvPr id="12" name="مستطيل مستدير الزوايا 11"/>
          <p:cNvSpPr/>
          <p:nvPr/>
        </p:nvSpPr>
        <p:spPr>
          <a:xfrm>
            <a:off x="1115616" y="3140968"/>
            <a:ext cx="1224136" cy="1584176"/>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IQ" dirty="0" smtClean="0"/>
              <a:t>مخرجات حركية</a:t>
            </a:r>
            <a:endParaRPr lang="ar-IQ" dirty="0"/>
          </a:p>
        </p:txBody>
      </p:sp>
      <p:sp>
        <p:nvSpPr>
          <p:cNvPr id="13" name="مستطيل مستدير الزوايا 12"/>
          <p:cNvSpPr/>
          <p:nvPr/>
        </p:nvSpPr>
        <p:spPr>
          <a:xfrm>
            <a:off x="3707904" y="4941168"/>
            <a:ext cx="1908212" cy="864096"/>
          </a:xfrm>
          <a:prstGeom prst="round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IQ" dirty="0" smtClean="0"/>
              <a:t>تغذية راجعة</a:t>
            </a:r>
            <a:endParaRPr lang="ar-IQ" dirty="0"/>
          </a:p>
        </p:txBody>
      </p:sp>
      <p:sp>
        <p:nvSpPr>
          <p:cNvPr id="14" name="سهم إلى اليمين 13"/>
          <p:cNvSpPr/>
          <p:nvPr/>
        </p:nvSpPr>
        <p:spPr>
          <a:xfrm rot="10800000">
            <a:off x="5228456" y="1637185"/>
            <a:ext cx="936104"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5" name="سهم إلى اليمين 14"/>
          <p:cNvSpPr/>
          <p:nvPr/>
        </p:nvSpPr>
        <p:spPr>
          <a:xfrm rot="10800000">
            <a:off x="4385877" y="3861048"/>
            <a:ext cx="690179"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7" name="سهم إلى اليمين 16"/>
          <p:cNvSpPr/>
          <p:nvPr/>
        </p:nvSpPr>
        <p:spPr>
          <a:xfrm rot="10800000">
            <a:off x="2357634" y="3933056"/>
            <a:ext cx="690179"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8" name="سهم إلى اليمين 17"/>
          <p:cNvSpPr/>
          <p:nvPr/>
        </p:nvSpPr>
        <p:spPr>
          <a:xfrm rot="16200000">
            <a:off x="7461244" y="5091403"/>
            <a:ext cx="698896" cy="1103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9" name="سهم إلى اليمين 18"/>
          <p:cNvSpPr/>
          <p:nvPr/>
        </p:nvSpPr>
        <p:spPr>
          <a:xfrm>
            <a:off x="1835696" y="5517232"/>
            <a:ext cx="1728192"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0" name="سهم إلى اليمين 19"/>
          <p:cNvSpPr/>
          <p:nvPr/>
        </p:nvSpPr>
        <p:spPr>
          <a:xfrm rot="5400000">
            <a:off x="1277635" y="5067181"/>
            <a:ext cx="828090"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1" name="سهم إلى اليمين 20"/>
          <p:cNvSpPr/>
          <p:nvPr/>
        </p:nvSpPr>
        <p:spPr>
          <a:xfrm>
            <a:off x="5652120" y="5517232"/>
            <a:ext cx="2158572"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2" name="مستطيل 21"/>
          <p:cNvSpPr/>
          <p:nvPr/>
        </p:nvSpPr>
        <p:spPr>
          <a:xfrm>
            <a:off x="2123728" y="6093296"/>
            <a:ext cx="4824536" cy="692696"/>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IQ" sz="2000" b="1" dirty="0" smtClean="0">
                <a:solidFill>
                  <a:schemeClr val="tx1"/>
                </a:solidFill>
              </a:rPr>
              <a:t>شكل يوضح </a:t>
            </a:r>
          </a:p>
          <a:p>
            <a:pPr algn="ctr"/>
            <a:r>
              <a:rPr lang="ar-IQ" sz="2000" b="1" dirty="0" smtClean="0">
                <a:solidFill>
                  <a:schemeClr val="tx1"/>
                </a:solidFill>
              </a:rPr>
              <a:t>مراحل معالجة المعلومات</a:t>
            </a:r>
            <a:endParaRPr lang="ar-IQ" sz="2000" b="1" dirty="0">
              <a:solidFill>
                <a:schemeClr val="tx1"/>
              </a:solidFill>
            </a:endParaRPr>
          </a:p>
        </p:txBody>
      </p:sp>
    </p:spTree>
    <p:extLst>
      <p:ext uri="{BB962C8B-B14F-4D97-AF65-F5344CB8AC3E}">
        <p14:creationId xmlns:p14="http://schemas.microsoft.com/office/powerpoint/2010/main" val="383380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17053" cy="6858000"/>
          </a:xfrm>
          <a:blipFill>
            <a:blip r:embed="rId2"/>
            <a:tile tx="0" ty="0" sx="100000" sy="100000" flip="none" algn="tl"/>
          </a:blipFill>
        </p:spPr>
        <p:txBody>
          <a:bodyPr/>
          <a:lstStyle/>
          <a:p>
            <a:pPr algn="justLow"/>
            <a:r>
              <a:rPr lang="ar-IQ" b="1" dirty="0" smtClean="0">
                <a:solidFill>
                  <a:srgbClr val="FFFF00"/>
                </a:solidFill>
              </a:rPr>
              <a:t>نموذج معالجة المعلومات</a:t>
            </a:r>
            <a:r>
              <a:rPr lang="ar-IQ" dirty="0" smtClean="0"/>
              <a:t/>
            </a:r>
            <a:br>
              <a:rPr lang="ar-IQ" dirty="0" smtClean="0"/>
            </a:br>
            <a:r>
              <a:rPr lang="ar-IQ" sz="3200" dirty="0" smtClean="0">
                <a:solidFill>
                  <a:srgbClr val="FFFF00"/>
                </a:solidFill>
              </a:rPr>
              <a:t>1-</a:t>
            </a:r>
            <a:r>
              <a:rPr lang="ar-IQ" sz="3200" dirty="0" smtClean="0"/>
              <a:t> الاستقبال </a:t>
            </a:r>
            <a:r>
              <a:rPr lang="ar-IQ" sz="3200" dirty="0" smtClean="0">
                <a:solidFill>
                  <a:srgbClr val="FFFF00"/>
                </a:solidFill>
              </a:rPr>
              <a:t>:</a:t>
            </a:r>
            <a:r>
              <a:rPr lang="ar-IQ" sz="3200" dirty="0" smtClean="0"/>
              <a:t> ويتمثل في عملية تسلم المنبهات الحسية المرتبطة بالعالم الخارجي من خلال الحواس الخمس .</a:t>
            </a:r>
            <a:br>
              <a:rPr lang="ar-IQ" sz="3200" dirty="0" smtClean="0"/>
            </a:br>
            <a:r>
              <a:rPr lang="ar-IQ" sz="3200" dirty="0" smtClean="0">
                <a:solidFill>
                  <a:srgbClr val="FFFF00"/>
                </a:solidFill>
              </a:rPr>
              <a:t>2-</a:t>
            </a:r>
            <a:r>
              <a:rPr lang="ar-IQ" sz="3200" dirty="0" smtClean="0"/>
              <a:t> الترميز </a:t>
            </a:r>
            <a:r>
              <a:rPr lang="ar-IQ" sz="3200" dirty="0" smtClean="0">
                <a:solidFill>
                  <a:srgbClr val="FFFF00"/>
                </a:solidFill>
              </a:rPr>
              <a:t>:</a:t>
            </a:r>
            <a:r>
              <a:rPr lang="ar-IQ" sz="3200" dirty="0" smtClean="0"/>
              <a:t> هي عملية اعطاء معاني ذات مدلول معين للمدخلات الحسية في الذاكرة .							</a:t>
            </a:r>
            <a:br>
              <a:rPr lang="ar-IQ" sz="3200" dirty="0" smtClean="0"/>
            </a:br>
            <a:r>
              <a:rPr lang="ar-IQ" sz="3200" dirty="0" smtClean="0">
                <a:solidFill>
                  <a:srgbClr val="FFFF00"/>
                </a:solidFill>
              </a:rPr>
              <a:t>3-</a:t>
            </a:r>
            <a:r>
              <a:rPr lang="ar-IQ" sz="3200" dirty="0" smtClean="0"/>
              <a:t> التخزين والاحتفاظ </a:t>
            </a:r>
            <a:r>
              <a:rPr lang="ar-IQ" sz="3200" dirty="0" smtClean="0">
                <a:solidFill>
                  <a:srgbClr val="FFFF00"/>
                </a:solidFill>
              </a:rPr>
              <a:t>:</a:t>
            </a:r>
            <a:r>
              <a:rPr lang="ar-IQ" sz="3200" dirty="0" smtClean="0"/>
              <a:t> ويشير الى عملية الاحتفاظ بالمعلومات في الذاكرة ويختلف هذا المفهوم باختلاف خصائص الذاكرة ومستوى التنشيط الذي يحدث.							</a:t>
            </a:r>
            <a:br>
              <a:rPr lang="ar-IQ" sz="3200" dirty="0" smtClean="0"/>
            </a:br>
            <a:r>
              <a:rPr lang="ar-IQ" sz="3200" dirty="0" smtClean="0">
                <a:solidFill>
                  <a:srgbClr val="FFFF00"/>
                </a:solidFill>
              </a:rPr>
              <a:t>4-</a:t>
            </a:r>
            <a:r>
              <a:rPr lang="ar-IQ" sz="3200" dirty="0" smtClean="0"/>
              <a:t> الاسترجاع او التذكر </a:t>
            </a:r>
            <a:r>
              <a:rPr lang="ar-IQ" sz="3200" dirty="0" smtClean="0">
                <a:solidFill>
                  <a:srgbClr val="FFFF00"/>
                </a:solidFill>
              </a:rPr>
              <a:t>:</a:t>
            </a:r>
            <a:r>
              <a:rPr lang="ar-IQ" sz="3200" dirty="0" smtClean="0"/>
              <a:t> وتتمثل في ممارسة استدعاء او استرجاع المعلومات والخبرات السابقة التي تم ترميزها وتخزينها في الذاكرة الدائمة .								 </a:t>
            </a:r>
            <a:br>
              <a:rPr lang="ar-IQ" sz="3200" dirty="0" smtClean="0"/>
            </a:br>
            <a:r>
              <a:rPr lang="ar-IQ" sz="3200" dirty="0"/>
              <a:t/>
            </a:r>
            <a:br>
              <a:rPr lang="ar-IQ" sz="3200" dirty="0"/>
            </a:br>
            <a:endParaRPr lang="ar-IQ" dirty="0"/>
          </a:p>
        </p:txBody>
      </p:sp>
    </p:spTree>
    <p:extLst>
      <p:ext uri="{BB962C8B-B14F-4D97-AF65-F5344CB8AC3E}">
        <p14:creationId xmlns:p14="http://schemas.microsoft.com/office/powerpoint/2010/main" val="227560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37455" cy="6858000"/>
          </a:xfrm>
          <a:solidFill>
            <a:schemeClr val="accent3">
              <a:lumMod val="40000"/>
              <a:lumOff val="60000"/>
            </a:schemeClr>
          </a:solidFill>
        </p:spPr>
        <p:txBody>
          <a:bodyPr/>
          <a:lstStyle/>
          <a:p>
            <a:endParaRPr lang="ar-IQ" dirty="0"/>
          </a:p>
        </p:txBody>
      </p:sp>
      <p:sp>
        <p:nvSpPr>
          <p:cNvPr id="4" name="مستطيل مستدير الزوايا 3"/>
          <p:cNvSpPr/>
          <p:nvPr/>
        </p:nvSpPr>
        <p:spPr>
          <a:xfrm>
            <a:off x="3347864" y="188640"/>
            <a:ext cx="24482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t>تغذية راجعة خارجية</a:t>
            </a:r>
            <a:endParaRPr lang="ar-IQ" sz="2000" b="1" dirty="0"/>
          </a:p>
        </p:txBody>
      </p:sp>
      <p:sp>
        <p:nvSpPr>
          <p:cNvPr id="5" name="مستطيل مستدير الزوايا 4"/>
          <p:cNvSpPr/>
          <p:nvPr/>
        </p:nvSpPr>
        <p:spPr>
          <a:xfrm>
            <a:off x="7740352" y="1484784"/>
            <a:ext cx="79208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t>اعضاء الحس</a:t>
            </a:r>
            <a:endParaRPr lang="ar-IQ" b="1" dirty="0"/>
          </a:p>
        </p:txBody>
      </p:sp>
      <p:sp>
        <p:nvSpPr>
          <p:cNvPr id="6" name="مستطيل مستدير الزوايا 5"/>
          <p:cNvSpPr/>
          <p:nvPr/>
        </p:nvSpPr>
        <p:spPr>
          <a:xfrm>
            <a:off x="6444208" y="1844824"/>
            <a:ext cx="93610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t>الادراك</a:t>
            </a:r>
            <a:endParaRPr lang="ar-IQ" b="1" dirty="0"/>
          </a:p>
        </p:txBody>
      </p:sp>
      <p:sp>
        <p:nvSpPr>
          <p:cNvPr id="7" name="مستطيل مستدير الزوايا 6"/>
          <p:cNvSpPr/>
          <p:nvPr/>
        </p:nvSpPr>
        <p:spPr>
          <a:xfrm>
            <a:off x="5292080" y="1484784"/>
            <a:ext cx="79208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t>تخزين قصير المدى</a:t>
            </a:r>
            <a:endParaRPr lang="ar-IQ" b="1" dirty="0"/>
          </a:p>
        </p:txBody>
      </p:sp>
      <p:sp>
        <p:nvSpPr>
          <p:cNvPr id="8" name="مستطيل مستدير الزوايا 7"/>
          <p:cNvSpPr/>
          <p:nvPr/>
        </p:nvSpPr>
        <p:spPr>
          <a:xfrm>
            <a:off x="3851920" y="1340768"/>
            <a:ext cx="115212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t>الترجمة من الادراك الى الحركة </a:t>
            </a:r>
          </a:p>
          <a:p>
            <a:pPr algn="ctr"/>
            <a:r>
              <a:rPr lang="ar-IQ" b="1" dirty="0" smtClean="0"/>
              <a:t>(انتقاء) </a:t>
            </a:r>
            <a:endParaRPr lang="ar-IQ" b="1" dirty="0"/>
          </a:p>
        </p:txBody>
      </p:sp>
      <p:sp>
        <p:nvSpPr>
          <p:cNvPr id="9" name="مستطيل مستدير الزوايا 8"/>
          <p:cNvSpPr/>
          <p:nvPr/>
        </p:nvSpPr>
        <p:spPr>
          <a:xfrm>
            <a:off x="2341899" y="1628800"/>
            <a:ext cx="115212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t>التحكم في الاستجابة</a:t>
            </a:r>
            <a:endParaRPr lang="ar-IQ" b="1" dirty="0"/>
          </a:p>
        </p:txBody>
      </p:sp>
      <p:sp>
        <p:nvSpPr>
          <p:cNvPr id="10" name="مستطيل مستدير الزوايا 9"/>
          <p:cNvSpPr/>
          <p:nvPr/>
        </p:nvSpPr>
        <p:spPr>
          <a:xfrm>
            <a:off x="971600" y="1797441"/>
            <a:ext cx="10081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t>المستجيب</a:t>
            </a:r>
            <a:endParaRPr lang="ar-IQ" b="1" dirty="0"/>
          </a:p>
        </p:txBody>
      </p:sp>
      <p:sp>
        <p:nvSpPr>
          <p:cNvPr id="12" name="مستطيل مستدير الزوايا 11"/>
          <p:cNvSpPr/>
          <p:nvPr/>
        </p:nvSpPr>
        <p:spPr>
          <a:xfrm>
            <a:off x="4427985" y="3861048"/>
            <a:ext cx="1872207"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t>تخزين طويل المدى</a:t>
            </a:r>
            <a:endParaRPr lang="ar-IQ" b="1" dirty="0"/>
          </a:p>
        </p:txBody>
      </p:sp>
      <p:sp>
        <p:nvSpPr>
          <p:cNvPr id="13" name="مستطيل مستدير الزوايا 12"/>
          <p:cNvSpPr/>
          <p:nvPr/>
        </p:nvSpPr>
        <p:spPr>
          <a:xfrm>
            <a:off x="2339752" y="5733256"/>
            <a:ext cx="43924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solidFill>
                  <a:srgbClr val="FFFF00"/>
                </a:solidFill>
              </a:rPr>
              <a:t>شكل يوضح </a:t>
            </a:r>
          </a:p>
          <a:p>
            <a:pPr algn="ctr"/>
            <a:r>
              <a:rPr lang="ar-IQ" sz="2800" b="1" dirty="0" smtClean="0">
                <a:solidFill>
                  <a:srgbClr val="FFFF00"/>
                </a:solidFill>
              </a:rPr>
              <a:t>نموذج </a:t>
            </a:r>
            <a:r>
              <a:rPr lang="ar-IQ" sz="2800" b="1" dirty="0" err="1" smtClean="0">
                <a:solidFill>
                  <a:srgbClr val="FFFF00"/>
                </a:solidFill>
              </a:rPr>
              <a:t>ويلفورد</a:t>
            </a:r>
            <a:endParaRPr lang="ar-IQ" sz="2800" b="1" dirty="0">
              <a:solidFill>
                <a:srgbClr val="FFFF00"/>
              </a:solidFill>
            </a:endParaRPr>
          </a:p>
        </p:txBody>
      </p:sp>
      <p:sp>
        <p:nvSpPr>
          <p:cNvPr id="14" name="سهم إلى اليمين 13"/>
          <p:cNvSpPr/>
          <p:nvPr/>
        </p:nvSpPr>
        <p:spPr>
          <a:xfrm>
            <a:off x="1475656" y="476672"/>
            <a:ext cx="1872208" cy="180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5" name="سهم إلى اليمين 14"/>
          <p:cNvSpPr/>
          <p:nvPr/>
        </p:nvSpPr>
        <p:spPr>
          <a:xfrm>
            <a:off x="5796136" y="448405"/>
            <a:ext cx="1944216" cy="180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6" name="سهم للأسفل 15"/>
          <p:cNvSpPr/>
          <p:nvPr/>
        </p:nvSpPr>
        <p:spPr>
          <a:xfrm>
            <a:off x="7956376" y="476672"/>
            <a:ext cx="180020" cy="8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9" name="سهم للأسفل 18"/>
          <p:cNvSpPr/>
          <p:nvPr/>
        </p:nvSpPr>
        <p:spPr>
          <a:xfrm rot="10800000">
            <a:off x="1115615" y="448405"/>
            <a:ext cx="239171" cy="13490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0" name="سهم إلى اليمين 19"/>
          <p:cNvSpPr/>
          <p:nvPr/>
        </p:nvSpPr>
        <p:spPr>
          <a:xfrm>
            <a:off x="6300192" y="4239090"/>
            <a:ext cx="468052" cy="180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1" name="سهم للأسفل 20"/>
          <p:cNvSpPr/>
          <p:nvPr/>
        </p:nvSpPr>
        <p:spPr>
          <a:xfrm rot="10800000">
            <a:off x="6768244" y="2932745"/>
            <a:ext cx="239171" cy="13490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2" name="سهم إلى اليمين 21"/>
          <p:cNvSpPr/>
          <p:nvPr/>
        </p:nvSpPr>
        <p:spPr>
          <a:xfrm rot="10800000">
            <a:off x="4072296" y="4293096"/>
            <a:ext cx="355688" cy="180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3" name="سهم للأسفل 22"/>
          <p:cNvSpPr/>
          <p:nvPr/>
        </p:nvSpPr>
        <p:spPr>
          <a:xfrm rot="10800000">
            <a:off x="3959020" y="3140967"/>
            <a:ext cx="239171" cy="113301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5520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37455" cy="6858000"/>
          </a:xfrm>
          <a:blipFill>
            <a:blip r:embed="rId2"/>
            <a:tile tx="0" ty="0" sx="100000" sy="100000" flip="none" algn="tl"/>
          </a:blipFill>
        </p:spPr>
        <p:txBody>
          <a:bodyPr/>
          <a:lstStyle/>
          <a:p>
            <a:endParaRPr lang="ar-IQ" dirty="0"/>
          </a:p>
        </p:txBody>
      </p:sp>
      <p:sp>
        <p:nvSpPr>
          <p:cNvPr id="4" name="مستطيل مستدير الزوايا 3"/>
          <p:cNvSpPr/>
          <p:nvPr/>
        </p:nvSpPr>
        <p:spPr>
          <a:xfrm>
            <a:off x="3203848" y="188640"/>
            <a:ext cx="2664296" cy="576064"/>
          </a:xfrm>
          <a:prstGeom prst="roundRect">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IQ" sz="2400" dirty="0" smtClean="0"/>
              <a:t>عمليات التحكم التنفيذية</a:t>
            </a:r>
            <a:endParaRPr lang="ar-IQ" sz="2400" dirty="0"/>
          </a:p>
        </p:txBody>
      </p:sp>
      <p:sp>
        <p:nvSpPr>
          <p:cNvPr id="5" name="مستطيل مستدير الزوايا 4"/>
          <p:cNvSpPr/>
          <p:nvPr/>
        </p:nvSpPr>
        <p:spPr>
          <a:xfrm>
            <a:off x="7164288" y="2276872"/>
            <a:ext cx="122413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المدخلات</a:t>
            </a:r>
            <a:endParaRPr lang="ar-IQ" sz="2000" dirty="0"/>
          </a:p>
        </p:txBody>
      </p:sp>
      <p:sp>
        <p:nvSpPr>
          <p:cNvPr id="6" name="مستطيل مستدير الزوايا 5"/>
          <p:cNvSpPr/>
          <p:nvPr/>
        </p:nvSpPr>
        <p:spPr>
          <a:xfrm>
            <a:off x="7164288" y="3284984"/>
            <a:ext cx="122413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الحسية</a:t>
            </a:r>
            <a:endParaRPr lang="ar-IQ" sz="2000" dirty="0"/>
          </a:p>
        </p:txBody>
      </p:sp>
      <p:sp>
        <p:nvSpPr>
          <p:cNvPr id="7" name="مستطيل مستدير الزوايا 6"/>
          <p:cNvSpPr/>
          <p:nvPr/>
        </p:nvSpPr>
        <p:spPr>
          <a:xfrm>
            <a:off x="6156176" y="2600908"/>
            <a:ext cx="864096" cy="104411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الذاكرة الحسية</a:t>
            </a:r>
            <a:endParaRPr lang="ar-IQ" sz="2000" dirty="0"/>
          </a:p>
        </p:txBody>
      </p:sp>
      <p:sp>
        <p:nvSpPr>
          <p:cNvPr id="8" name="مستطيل مستدير الزوايا 7"/>
          <p:cNvSpPr/>
          <p:nvPr/>
        </p:nvSpPr>
        <p:spPr>
          <a:xfrm>
            <a:off x="5076056" y="2276872"/>
            <a:ext cx="936104" cy="89783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الانتباه</a:t>
            </a:r>
            <a:endParaRPr lang="ar-IQ" sz="2000" dirty="0"/>
          </a:p>
        </p:txBody>
      </p:sp>
      <p:sp>
        <p:nvSpPr>
          <p:cNvPr id="9" name="مستطيل مستدير الزوايا 8"/>
          <p:cNvSpPr/>
          <p:nvPr/>
        </p:nvSpPr>
        <p:spPr>
          <a:xfrm>
            <a:off x="5076056" y="3474750"/>
            <a:ext cx="936104" cy="89783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الادراك</a:t>
            </a:r>
            <a:endParaRPr lang="ar-IQ" sz="2000" dirty="0"/>
          </a:p>
        </p:txBody>
      </p:sp>
      <p:sp>
        <p:nvSpPr>
          <p:cNvPr id="10" name="مستطيل مستدير الزوايا 9"/>
          <p:cNvSpPr/>
          <p:nvPr/>
        </p:nvSpPr>
        <p:spPr>
          <a:xfrm>
            <a:off x="3635896" y="2398822"/>
            <a:ext cx="1080120" cy="2151856"/>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الذاكرة قصيرة المدى الذاكرة</a:t>
            </a:r>
            <a:endParaRPr lang="ar-IQ" sz="2000" dirty="0"/>
          </a:p>
        </p:txBody>
      </p:sp>
      <p:sp>
        <p:nvSpPr>
          <p:cNvPr id="11" name="مستطيل مستدير الزوايا 10"/>
          <p:cNvSpPr/>
          <p:nvPr/>
        </p:nvSpPr>
        <p:spPr>
          <a:xfrm>
            <a:off x="2123728" y="2060848"/>
            <a:ext cx="122413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تعلم</a:t>
            </a:r>
            <a:endParaRPr lang="ar-IQ" sz="2000" dirty="0"/>
          </a:p>
        </p:txBody>
      </p:sp>
      <p:sp>
        <p:nvSpPr>
          <p:cNvPr id="12" name="مستطيل مستدير الزوايا 11"/>
          <p:cNvSpPr/>
          <p:nvPr/>
        </p:nvSpPr>
        <p:spPr>
          <a:xfrm>
            <a:off x="2116975" y="3429000"/>
            <a:ext cx="122413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حفظ</a:t>
            </a:r>
            <a:endParaRPr lang="ar-IQ" sz="2000" dirty="0"/>
          </a:p>
        </p:txBody>
      </p:sp>
      <p:sp>
        <p:nvSpPr>
          <p:cNvPr id="13" name="مستطيل مستدير الزوايا 12"/>
          <p:cNvSpPr/>
          <p:nvPr/>
        </p:nvSpPr>
        <p:spPr>
          <a:xfrm>
            <a:off x="467544" y="2711182"/>
            <a:ext cx="1512168" cy="93384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dirty="0" smtClean="0"/>
              <a:t>الذاكرة طويلة المدى</a:t>
            </a:r>
            <a:endParaRPr lang="ar-IQ" sz="2000" dirty="0"/>
          </a:p>
        </p:txBody>
      </p:sp>
      <p:cxnSp>
        <p:nvCxnSpPr>
          <p:cNvPr id="15" name="رابط مستقيم 14"/>
          <p:cNvCxnSpPr>
            <a:stCxn id="4" idx="3"/>
          </p:cNvCxnSpPr>
          <p:nvPr/>
        </p:nvCxnSpPr>
        <p:spPr>
          <a:xfrm>
            <a:off x="5868144" y="476672"/>
            <a:ext cx="720080" cy="0"/>
          </a:xfrm>
          <a:prstGeom prst="line">
            <a:avLst/>
          </a:prstGeom>
        </p:spPr>
        <p:style>
          <a:lnRef idx="3">
            <a:schemeClr val="dk1"/>
          </a:lnRef>
          <a:fillRef idx="0">
            <a:schemeClr val="dk1"/>
          </a:fillRef>
          <a:effectRef idx="2">
            <a:schemeClr val="dk1"/>
          </a:effectRef>
          <a:fontRef idx="minor">
            <a:schemeClr val="tx1"/>
          </a:fontRef>
        </p:style>
      </p:cxnSp>
      <p:sp>
        <p:nvSpPr>
          <p:cNvPr id="16" name="سهم للأسفل 15"/>
          <p:cNvSpPr/>
          <p:nvPr/>
        </p:nvSpPr>
        <p:spPr>
          <a:xfrm>
            <a:off x="6516216" y="476672"/>
            <a:ext cx="216024" cy="21242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cxnSp>
        <p:nvCxnSpPr>
          <p:cNvPr id="18" name="رابط مستقيم 17"/>
          <p:cNvCxnSpPr/>
          <p:nvPr/>
        </p:nvCxnSpPr>
        <p:spPr>
          <a:xfrm>
            <a:off x="624498" y="470124"/>
            <a:ext cx="2579350" cy="0"/>
          </a:xfrm>
          <a:prstGeom prst="line">
            <a:avLst/>
          </a:prstGeom>
        </p:spPr>
        <p:style>
          <a:lnRef idx="3">
            <a:schemeClr val="dk1"/>
          </a:lnRef>
          <a:fillRef idx="0">
            <a:schemeClr val="dk1"/>
          </a:fillRef>
          <a:effectRef idx="2">
            <a:schemeClr val="dk1"/>
          </a:effectRef>
          <a:fontRef idx="minor">
            <a:schemeClr val="tx1"/>
          </a:fontRef>
        </p:style>
      </p:cxnSp>
      <p:sp>
        <p:nvSpPr>
          <p:cNvPr id="20" name="سهم للأسفل 19"/>
          <p:cNvSpPr/>
          <p:nvPr/>
        </p:nvSpPr>
        <p:spPr>
          <a:xfrm>
            <a:off x="516486" y="470124"/>
            <a:ext cx="216024" cy="22221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2" name="سهم إلى اليسار 21"/>
          <p:cNvSpPr/>
          <p:nvPr/>
        </p:nvSpPr>
        <p:spPr>
          <a:xfrm>
            <a:off x="7020272" y="2996952"/>
            <a:ext cx="1008112" cy="111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3" name="سهم إلى اليسار 22"/>
          <p:cNvSpPr/>
          <p:nvPr/>
        </p:nvSpPr>
        <p:spPr>
          <a:xfrm>
            <a:off x="4716016" y="3265162"/>
            <a:ext cx="1437415" cy="111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4" name="سهم إلى اليسار 23"/>
          <p:cNvSpPr/>
          <p:nvPr/>
        </p:nvSpPr>
        <p:spPr>
          <a:xfrm>
            <a:off x="1979712" y="3260591"/>
            <a:ext cx="1626986" cy="111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5" name="سهم إلى اليسار 24"/>
          <p:cNvSpPr/>
          <p:nvPr/>
        </p:nvSpPr>
        <p:spPr>
          <a:xfrm rot="10800000">
            <a:off x="2008910" y="2864128"/>
            <a:ext cx="1626986" cy="11123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6" name="مستطيل مستدير الزوايا 25"/>
          <p:cNvSpPr/>
          <p:nvPr/>
        </p:nvSpPr>
        <p:spPr>
          <a:xfrm>
            <a:off x="2555776" y="5949280"/>
            <a:ext cx="3960440" cy="864096"/>
          </a:xfrm>
          <a:prstGeom prst="roundRect">
            <a:avLst/>
          </a:prstGeom>
          <a:solidFill>
            <a:srgbClr val="FFFF00"/>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IQ" sz="2800" b="1" dirty="0" smtClean="0">
                <a:solidFill>
                  <a:srgbClr val="C00000"/>
                </a:solidFill>
              </a:rPr>
              <a:t>شكل يوضح</a:t>
            </a:r>
          </a:p>
          <a:p>
            <a:pPr algn="ctr"/>
            <a:r>
              <a:rPr lang="ar-IQ" sz="2800" b="1" dirty="0" smtClean="0">
                <a:solidFill>
                  <a:srgbClr val="C00000"/>
                </a:solidFill>
              </a:rPr>
              <a:t>عمليات التحكم</a:t>
            </a:r>
            <a:endParaRPr lang="ar-IQ" sz="2800" b="1" dirty="0">
              <a:solidFill>
                <a:srgbClr val="C00000"/>
              </a:solidFill>
            </a:endParaRPr>
          </a:p>
        </p:txBody>
      </p:sp>
    </p:spTree>
    <p:extLst>
      <p:ext uri="{BB962C8B-B14F-4D97-AF65-F5344CB8AC3E}">
        <p14:creationId xmlns:p14="http://schemas.microsoft.com/office/powerpoint/2010/main" val="22569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37455" cy="6858000"/>
          </a:xfrm>
          <a:blipFill>
            <a:blip r:embed="rId2"/>
            <a:tile tx="0" ty="0" sx="100000" sy="100000" flip="none" algn="tl"/>
          </a:blipFill>
        </p:spPr>
        <p:txBody>
          <a:bodyPr/>
          <a:lstStyle/>
          <a:p>
            <a:endParaRPr lang="ar-IQ" dirty="0"/>
          </a:p>
        </p:txBody>
      </p:sp>
      <p:sp>
        <p:nvSpPr>
          <p:cNvPr id="3" name="مستطيل مستدير الزوايا 2"/>
          <p:cNvSpPr/>
          <p:nvPr/>
        </p:nvSpPr>
        <p:spPr>
          <a:xfrm>
            <a:off x="6444208" y="692696"/>
            <a:ext cx="2088232" cy="64807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IQ" dirty="0" smtClean="0"/>
              <a:t>ذاكرة طويلة المدى</a:t>
            </a:r>
            <a:endParaRPr lang="ar-IQ" dirty="0"/>
          </a:p>
        </p:txBody>
      </p:sp>
      <p:sp>
        <p:nvSpPr>
          <p:cNvPr id="4" name="مستطيل مستدير الزوايا 3"/>
          <p:cNvSpPr/>
          <p:nvPr/>
        </p:nvSpPr>
        <p:spPr>
          <a:xfrm>
            <a:off x="3779912" y="692696"/>
            <a:ext cx="2088232" cy="64807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IQ" dirty="0" smtClean="0"/>
              <a:t>الذاكرة العاملة</a:t>
            </a:r>
            <a:endParaRPr lang="ar-IQ" dirty="0"/>
          </a:p>
        </p:txBody>
      </p:sp>
      <p:sp>
        <p:nvSpPr>
          <p:cNvPr id="5" name="مستطيل مستدير الزوايا 4"/>
          <p:cNvSpPr/>
          <p:nvPr/>
        </p:nvSpPr>
        <p:spPr>
          <a:xfrm>
            <a:off x="1259632" y="692696"/>
            <a:ext cx="1728192" cy="1008112"/>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IQ" dirty="0" smtClean="0"/>
              <a:t>ذاكرة المسجل الحسي</a:t>
            </a:r>
            <a:endParaRPr lang="ar-IQ" dirty="0"/>
          </a:p>
        </p:txBody>
      </p:sp>
      <p:sp>
        <p:nvSpPr>
          <p:cNvPr id="6" name="مستطيل مستدير الزوايا 5"/>
          <p:cNvSpPr/>
          <p:nvPr/>
        </p:nvSpPr>
        <p:spPr>
          <a:xfrm>
            <a:off x="6804248" y="1844824"/>
            <a:ext cx="1584176" cy="792088"/>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IQ" dirty="0" smtClean="0"/>
              <a:t>النسيان</a:t>
            </a:r>
            <a:endParaRPr lang="ar-IQ" dirty="0"/>
          </a:p>
        </p:txBody>
      </p:sp>
      <p:sp>
        <p:nvSpPr>
          <p:cNvPr id="7" name="مستطيل مستدير الزوايا 6"/>
          <p:cNvSpPr/>
          <p:nvPr/>
        </p:nvSpPr>
        <p:spPr>
          <a:xfrm>
            <a:off x="4139952" y="1844824"/>
            <a:ext cx="1584176" cy="792088"/>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IQ" dirty="0" smtClean="0"/>
              <a:t>النسيان</a:t>
            </a:r>
            <a:endParaRPr lang="ar-IQ" dirty="0"/>
          </a:p>
        </p:txBody>
      </p:sp>
      <p:sp>
        <p:nvSpPr>
          <p:cNvPr id="9" name="مستطيل مستدير الزوايا 8"/>
          <p:cNvSpPr/>
          <p:nvPr/>
        </p:nvSpPr>
        <p:spPr>
          <a:xfrm>
            <a:off x="1259632" y="2097791"/>
            <a:ext cx="1440160" cy="1331209"/>
          </a:xfrm>
          <a:prstGeom prst="round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IQ" dirty="0" smtClean="0"/>
              <a:t>المعلومات غير المستهدفة</a:t>
            </a:r>
            <a:endParaRPr lang="ar-IQ" dirty="0"/>
          </a:p>
        </p:txBody>
      </p:sp>
      <p:sp>
        <p:nvSpPr>
          <p:cNvPr id="10" name="شكل بيضاوي 9"/>
          <p:cNvSpPr/>
          <p:nvPr/>
        </p:nvSpPr>
        <p:spPr>
          <a:xfrm>
            <a:off x="3419872" y="3140968"/>
            <a:ext cx="3528392" cy="1368152"/>
          </a:xfrm>
          <a:prstGeom prst="ellipse">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dirty="0" smtClean="0"/>
              <a:t>نموذج المخازن المتعددة</a:t>
            </a:r>
            <a:endParaRPr lang="ar-IQ" dirty="0"/>
          </a:p>
        </p:txBody>
      </p:sp>
      <p:sp>
        <p:nvSpPr>
          <p:cNvPr id="11" name="مربع نص 10"/>
          <p:cNvSpPr txBox="1"/>
          <p:nvPr/>
        </p:nvSpPr>
        <p:spPr>
          <a:xfrm>
            <a:off x="5580112" y="260648"/>
            <a:ext cx="972108" cy="461665"/>
          </a:xfrm>
          <a:prstGeom prst="rect">
            <a:avLst/>
          </a:prstGeom>
          <a:noFill/>
        </p:spPr>
        <p:txBody>
          <a:bodyPr wrap="square" rtlCol="1">
            <a:spAutoFit/>
          </a:bodyPr>
          <a:lstStyle/>
          <a:p>
            <a:r>
              <a:rPr lang="ar-IQ" sz="2400" dirty="0" smtClean="0"/>
              <a:t>الترميز</a:t>
            </a:r>
            <a:endParaRPr lang="ar-IQ" sz="2400" dirty="0"/>
          </a:p>
        </p:txBody>
      </p:sp>
      <p:sp>
        <p:nvSpPr>
          <p:cNvPr id="12" name="مربع نص 11"/>
          <p:cNvSpPr txBox="1"/>
          <p:nvPr/>
        </p:nvSpPr>
        <p:spPr>
          <a:xfrm>
            <a:off x="251520" y="260648"/>
            <a:ext cx="3059832" cy="461665"/>
          </a:xfrm>
          <a:prstGeom prst="rect">
            <a:avLst/>
          </a:prstGeom>
          <a:noFill/>
        </p:spPr>
        <p:txBody>
          <a:bodyPr wrap="square" rtlCol="1">
            <a:spAutoFit/>
          </a:bodyPr>
          <a:lstStyle/>
          <a:p>
            <a:r>
              <a:rPr lang="ar-IQ" sz="2400" dirty="0" smtClean="0"/>
              <a:t>الانتباه    المعلومات الداخلية</a:t>
            </a:r>
            <a:endParaRPr lang="ar-IQ" sz="2400" dirty="0"/>
          </a:p>
        </p:txBody>
      </p:sp>
      <p:sp>
        <p:nvSpPr>
          <p:cNvPr id="13" name="سهم إلى اليمين 12"/>
          <p:cNvSpPr/>
          <p:nvPr/>
        </p:nvSpPr>
        <p:spPr>
          <a:xfrm>
            <a:off x="5868144" y="764704"/>
            <a:ext cx="576064" cy="180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4" name="سهم إلى اليمين 13"/>
          <p:cNvSpPr/>
          <p:nvPr/>
        </p:nvSpPr>
        <p:spPr>
          <a:xfrm rot="10800000">
            <a:off x="5868144" y="1088740"/>
            <a:ext cx="576064" cy="180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5" name="سهم إلى اليمين 14"/>
          <p:cNvSpPr/>
          <p:nvPr/>
        </p:nvSpPr>
        <p:spPr>
          <a:xfrm>
            <a:off x="2987824" y="779359"/>
            <a:ext cx="792088" cy="180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6" name="سهم إلى اليمين 15"/>
          <p:cNvSpPr/>
          <p:nvPr/>
        </p:nvSpPr>
        <p:spPr>
          <a:xfrm>
            <a:off x="831466" y="931759"/>
            <a:ext cx="396044" cy="1569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7" name="سهم للأسفل 16"/>
          <p:cNvSpPr/>
          <p:nvPr/>
        </p:nvSpPr>
        <p:spPr>
          <a:xfrm>
            <a:off x="7380312" y="1340768"/>
            <a:ext cx="216024" cy="504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8" name="سهم للأسفل 17"/>
          <p:cNvSpPr/>
          <p:nvPr/>
        </p:nvSpPr>
        <p:spPr>
          <a:xfrm>
            <a:off x="4716016" y="1340768"/>
            <a:ext cx="216024" cy="50405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9" name="سهم للأسفل 18"/>
          <p:cNvSpPr/>
          <p:nvPr/>
        </p:nvSpPr>
        <p:spPr>
          <a:xfrm>
            <a:off x="1877234" y="1700808"/>
            <a:ext cx="216024" cy="39698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1" name="قوس 20"/>
          <p:cNvSpPr/>
          <p:nvPr/>
        </p:nvSpPr>
        <p:spPr>
          <a:xfrm rot="730628">
            <a:off x="5868144" y="260648"/>
            <a:ext cx="2016224" cy="432048"/>
          </a:xfrm>
          <a:prstGeom prst="arc">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ar-IQ"/>
          </a:p>
        </p:txBody>
      </p:sp>
      <p:cxnSp>
        <p:nvCxnSpPr>
          <p:cNvPr id="23" name="رابط مستقيم 22"/>
          <p:cNvCxnSpPr/>
          <p:nvPr/>
        </p:nvCxnSpPr>
        <p:spPr>
          <a:xfrm flipH="1" flipV="1">
            <a:off x="5436096" y="188640"/>
            <a:ext cx="1512168" cy="72008"/>
          </a:xfrm>
          <a:prstGeom prst="line">
            <a:avLst/>
          </a:prstGeom>
        </p:spPr>
        <p:style>
          <a:lnRef idx="3">
            <a:schemeClr val="dk1"/>
          </a:lnRef>
          <a:fillRef idx="0">
            <a:schemeClr val="dk1"/>
          </a:fillRef>
          <a:effectRef idx="2">
            <a:schemeClr val="dk1"/>
          </a:effectRef>
          <a:fontRef idx="minor">
            <a:schemeClr val="tx1"/>
          </a:fontRef>
        </p:style>
      </p:cxnSp>
      <p:sp>
        <p:nvSpPr>
          <p:cNvPr id="27" name="قوس ممتلئ 26"/>
          <p:cNvSpPr/>
          <p:nvPr/>
        </p:nvSpPr>
        <p:spPr>
          <a:xfrm rot="20815306">
            <a:off x="4357763" y="275435"/>
            <a:ext cx="1080120" cy="108012"/>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29" name="سهم إلى اليسار 28"/>
          <p:cNvSpPr/>
          <p:nvPr/>
        </p:nvSpPr>
        <p:spPr>
          <a:xfrm rot="19864687">
            <a:off x="4069632" y="488099"/>
            <a:ext cx="363614" cy="7200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30" name="مستطيل مستدير الزوايا 29"/>
          <p:cNvSpPr/>
          <p:nvPr/>
        </p:nvSpPr>
        <p:spPr>
          <a:xfrm>
            <a:off x="2483768" y="6021288"/>
            <a:ext cx="4536503" cy="79208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400" b="1" dirty="0" smtClean="0">
                <a:solidFill>
                  <a:schemeClr val="tx1"/>
                </a:solidFill>
              </a:rPr>
              <a:t>شكل يوضح </a:t>
            </a:r>
          </a:p>
          <a:p>
            <a:pPr algn="ctr"/>
            <a:r>
              <a:rPr lang="ar-IQ" sz="2400" b="1" dirty="0" smtClean="0">
                <a:solidFill>
                  <a:schemeClr val="tx1"/>
                </a:solidFill>
              </a:rPr>
              <a:t>نموذج اتكنسون وشيفرن</a:t>
            </a:r>
            <a:endParaRPr lang="ar-IQ" sz="2400" b="1" dirty="0">
              <a:solidFill>
                <a:schemeClr val="tx1"/>
              </a:solidFill>
            </a:endParaRPr>
          </a:p>
        </p:txBody>
      </p:sp>
    </p:spTree>
    <p:extLst>
      <p:ext uri="{BB962C8B-B14F-4D97-AF65-F5344CB8AC3E}">
        <p14:creationId xmlns:p14="http://schemas.microsoft.com/office/powerpoint/2010/main" val="27404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solidFill>
            <a:schemeClr val="accent4">
              <a:lumMod val="20000"/>
              <a:lumOff val="80000"/>
            </a:schemeClr>
          </a:solidFill>
        </p:spPr>
        <p:txBody>
          <a:bodyPr>
            <a:normAutofit/>
          </a:bodyPr>
          <a:lstStyle/>
          <a:p>
            <a:pPr algn="justLow"/>
            <a:r>
              <a:rPr lang="ar-IQ" sz="3600" b="1" dirty="0" smtClean="0">
                <a:solidFill>
                  <a:srgbClr val="FF0000"/>
                </a:solidFill>
              </a:rPr>
              <a:t>البرنامج الحركي :</a:t>
            </a:r>
            <a:r>
              <a:rPr lang="ar-IQ" sz="3600" dirty="0" smtClean="0"/>
              <a:t>								</a:t>
            </a:r>
            <a:br>
              <a:rPr lang="ar-IQ" sz="3600" dirty="0" smtClean="0"/>
            </a:br>
            <a:r>
              <a:rPr lang="ar-IQ" sz="3600" dirty="0"/>
              <a:t> </a:t>
            </a:r>
            <a:r>
              <a:rPr lang="ar-IQ" sz="3600" dirty="0" smtClean="0"/>
              <a:t>    في البداية لابد ان تعرف على مفاهيم السيطرة على الحركات التي كنا قد عرضنا لها في محاضرات سابقة , فعودة سريعة لموضوع السيطرة الحركية غرضها الربط والتقدم مع موضوعنا الحالي نذكر :							</a:t>
            </a:r>
            <a:br>
              <a:rPr lang="ar-IQ" sz="3600" dirty="0" smtClean="0"/>
            </a:br>
            <a:r>
              <a:rPr lang="ar-IQ" sz="3600" dirty="0" smtClean="0">
                <a:solidFill>
                  <a:srgbClr val="FF0000"/>
                </a:solidFill>
              </a:rPr>
              <a:t>اولاً :- </a:t>
            </a:r>
            <a:r>
              <a:rPr lang="ar-IQ" sz="3600" dirty="0" smtClean="0"/>
              <a:t>عملية انتقال الاوامر العصبية المعقدة الكثيرة من الدماغ الى العضلات والتحكم بنوعية الاداء الحركي تحتاج الى ايضاحات وتفسيرات كثيرة تتناسب واهمية حدوث الحركة تحتاج لتأدية واجب معين . وان السيطرة على هذه الحركات فسرت من قبل الكثير من العلماء بنظريتين اساسيتين هما </a:t>
            </a:r>
            <a:r>
              <a:rPr lang="ar-IQ" sz="3600" b="1" dirty="0" smtClean="0">
                <a:solidFill>
                  <a:srgbClr val="FF0000"/>
                </a:solidFill>
              </a:rPr>
              <a:t>:</a:t>
            </a:r>
            <a:r>
              <a:rPr lang="ar-IQ" sz="3600" dirty="0" smtClean="0"/>
              <a:t> </a:t>
            </a:r>
            <a:endParaRPr lang="ar-IQ" sz="3600" dirty="0"/>
          </a:p>
        </p:txBody>
      </p:sp>
    </p:spTree>
    <p:extLst>
      <p:ext uri="{BB962C8B-B14F-4D97-AF65-F5344CB8AC3E}">
        <p14:creationId xmlns:p14="http://schemas.microsoft.com/office/powerpoint/2010/main" val="11125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15233"/>
            <a:ext cx="9144000" cy="7017306"/>
          </a:xfrm>
          <a:prstGeom prst="rect">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1000"/>
              </a:spcAft>
            </a:pPr>
            <a:r>
              <a:rPr lang="ar-IQ" sz="2400" u="sng" dirty="0">
                <a:ln w="15773" cap="flat" cmpd="sng" algn="ctr">
                  <a:gradFill>
                    <a:gsLst>
                      <a:gs pos="70000">
                        <a:srgbClr val="F16700"/>
                      </a:gs>
                      <a:gs pos="0">
                        <a:srgbClr val="FFAA65"/>
                      </a:gs>
                    </a:gsLst>
                    <a:lin ang="5400000" scaled="0"/>
                  </a:gradFill>
                  <a:prstDash val="solid"/>
                  <a:round/>
                </a:ln>
                <a:solidFill>
                  <a:srgbClr val="FFF0E7"/>
                </a:solidFill>
                <a:effectLst>
                  <a:outerShdw blurRad="50800" dist="40005" dir="5400000" algn="tl">
                    <a:srgbClr val="000000">
                      <a:alpha val="33000"/>
                    </a:srgbClr>
                  </a:outerShdw>
                </a:effectLst>
                <a:ea typeface="Times New Roman"/>
                <a:cs typeface="Times New Roman"/>
              </a:rPr>
              <a:t>1</a:t>
            </a:r>
            <a:r>
              <a:rPr lang="ar-IQ" sz="2400" u="sng" dirty="0">
                <a:ln w="15773" cap="flat" cmpd="sng" algn="ctr">
                  <a:gradFill>
                    <a:gsLst>
                      <a:gs pos="70000">
                        <a:srgbClr val="F16700"/>
                      </a:gs>
                      <a:gs pos="0">
                        <a:srgbClr val="FFAA65"/>
                      </a:gs>
                    </a:gsLst>
                    <a:lin ang="5400000" scaled="0"/>
                  </a:gradFill>
                  <a:prstDash val="solid"/>
                  <a:round/>
                </a:ln>
                <a:solidFill>
                  <a:srgbClr val="FF0000"/>
                </a:solidFill>
                <a:effectLst>
                  <a:outerShdw blurRad="50800" dist="40005" dir="5400000" algn="tl">
                    <a:srgbClr val="000000">
                      <a:alpha val="33000"/>
                    </a:srgbClr>
                  </a:outerShdw>
                </a:effectLst>
                <a:ea typeface="Times New Roman"/>
                <a:cs typeface="Times New Roman"/>
              </a:rPr>
              <a:t>- نظرية الدائرة المغلقة:</a:t>
            </a:r>
            <a:r>
              <a:rPr lang="ar-IQ" sz="2000" b="1" dirty="0">
                <a:solidFill>
                  <a:srgbClr val="FF0000"/>
                </a:solidFill>
                <a:ea typeface="Times New Roman"/>
                <a:cs typeface="Times New Roman"/>
              </a:rPr>
              <a:t> </a:t>
            </a:r>
            <a:r>
              <a:rPr lang="ar-IQ" sz="2800" b="1" dirty="0" smtClean="0">
                <a:ea typeface="Times New Roman"/>
                <a:cs typeface="Times New Roman"/>
              </a:rPr>
              <a:t>هي أي استجابة </a:t>
            </a:r>
            <a:r>
              <a:rPr lang="ar-IQ" sz="2800" b="1" dirty="0">
                <a:ea typeface="Times New Roman"/>
                <a:cs typeface="Times New Roman"/>
              </a:rPr>
              <a:t>حركية تكون نتيجة لأوامر صادرة من الجهاز </a:t>
            </a:r>
            <a:r>
              <a:rPr lang="ar-IQ" sz="2400" b="1" dirty="0">
                <a:ea typeface="Times New Roman"/>
                <a:cs typeface="Times New Roman"/>
              </a:rPr>
              <a:t>العصبي المركزي والتي تعتمد على التغذية الراجعة الانيه من الجهاز العصبي المحيطي (الطرفي ) خلال الحركة. أن الدائرة المغلقة هي دائرة التنظيم الداخلي للإنسان , وهذا ما يحدث في الحركات البطيئة , ويعني ان الفرد يبقى في حالة الاستجابة (الحركة) الى أن يصحح جميع أخطائه بواسطة التحكم الداخلي في الجسم </a:t>
            </a:r>
            <a:r>
              <a:rPr lang="ar-IQ" sz="2800" b="1" dirty="0" smtClean="0">
                <a:ea typeface="Times New Roman"/>
                <a:cs typeface="Times New Roman"/>
              </a:rPr>
              <a:t>. </a:t>
            </a:r>
            <a:r>
              <a:rPr lang="ar-IQ" sz="2800" b="1" dirty="0" smtClean="0">
                <a:solidFill>
                  <a:srgbClr val="002060"/>
                </a:solidFill>
                <a:effectLst>
                  <a:glow rad="63500">
                    <a:schemeClr val="accent6">
                      <a:satMod val="175000"/>
                      <a:alpha val="40000"/>
                    </a:schemeClr>
                  </a:glow>
                </a:effectLst>
                <a:ea typeface="Times New Roman"/>
                <a:cs typeface="Times New Roman"/>
              </a:rPr>
              <a:t>ويؤيد </a:t>
            </a:r>
            <a:r>
              <a:rPr lang="ar-IQ" sz="2800" b="1" dirty="0">
                <a:solidFill>
                  <a:srgbClr val="002060"/>
                </a:solidFill>
                <a:effectLst>
                  <a:glow rad="63500">
                    <a:schemeClr val="accent6">
                      <a:satMod val="175000"/>
                      <a:alpha val="40000"/>
                    </a:schemeClr>
                  </a:glow>
                </a:effectLst>
                <a:ea typeface="Times New Roman"/>
                <a:cs typeface="Times New Roman"/>
              </a:rPr>
              <a:t>(محجوب) ان نظام الدائرة المغلقة هو الذي يتم فيها عملية المقارنة , وان عدم وجود المقارنة تصبح دائرة مفتوحة , وهي أوامر صادرة عن الجهاز العصبي وراجعة مرة اخرى الى الجهاز العصبي لغرض المقارنة لمعرفة الفعل الحركي (المهارة</a:t>
            </a:r>
            <a:r>
              <a:rPr lang="ar-IQ" sz="2800" b="1" dirty="0" smtClean="0">
                <a:solidFill>
                  <a:srgbClr val="002060"/>
                </a:solidFill>
                <a:effectLst>
                  <a:glow rad="63500">
                    <a:schemeClr val="accent6">
                      <a:satMod val="175000"/>
                      <a:alpha val="40000"/>
                    </a:schemeClr>
                  </a:glow>
                </a:effectLst>
                <a:ea typeface="Times New Roman"/>
                <a:cs typeface="Times New Roman"/>
              </a:rPr>
              <a:t>)</a:t>
            </a:r>
            <a:r>
              <a:rPr lang="ar-IQ" sz="2800" b="1" dirty="0" smtClean="0">
                <a:ea typeface="Times New Roman"/>
                <a:cs typeface="Times New Roman"/>
              </a:rPr>
              <a:t>. </a:t>
            </a:r>
            <a:r>
              <a:rPr lang="ar-IQ" sz="2800" b="1" dirty="0" smtClean="0">
                <a:effectLst>
                  <a:glow rad="101600">
                    <a:schemeClr val="accent6">
                      <a:satMod val="175000"/>
                      <a:alpha val="40000"/>
                    </a:schemeClr>
                  </a:glow>
                </a:effectLst>
                <a:ea typeface="Times New Roman"/>
                <a:cs typeface="Times New Roman"/>
              </a:rPr>
              <a:t>الا </a:t>
            </a:r>
            <a:r>
              <a:rPr lang="ar-IQ" sz="2800" b="1" dirty="0">
                <a:effectLst>
                  <a:glow rad="101600">
                    <a:schemeClr val="accent6">
                      <a:satMod val="175000"/>
                      <a:alpha val="40000"/>
                    </a:schemeClr>
                  </a:glow>
                </a:effectLst>
                <a:ea typeface="Times New Roman"/>
                <a:cs typeface="Times New Roman"/>
              </a:rPr>
              <a:t>ان هذه </a:t>
            </a:r>
            <a:r>
              <a:rPr lang="ar-IQ" sz="2800" b="1" dirty="0" smtClean="0">
                <a:effectLst>
                  <a:glow rad="101600">
                    <a:schemeClr val="accent6">
                      <a:satMod val="175000"/>
                      <a:alpha val="40000"/>
                    </a:schemeClr>
                  </a:glow>
                </a:effectLst>
                <a:ea typeface="Times New Roman"/>
                <a:cs typeface="Times New Roman"/>
              </a:rPr>
              <a:t>النظرية </a:t>
            </a:r>
            <a:r>
              <a:rPr lang="ar-IQ" sz="2800" b="1" dirty="0">
                <a:effectLst>
                  <a:glow rad="101600">
                    <a:schemeClr val="accent6">
                      <a:satMod val="175000"/>
                      <a:alpha val="40000"/>
                    </a:schemeClr>
                  </a:glow>
                </a:effectLst>
                <a:ea typeface="Times New Roman"/>
                <a:cs typeface="Times New Roman"/>
              </a:rPr>
              <a:t>لها نقاط ضعف </a:t>
            </a:r>
            <a:r>
              <a:rPr lang="ar-IQ" sz="2800" b="1" dirty="0" smtClean="0">
                <a:effectLst>
                  <a:glow rad="101600">
                    <a:schemeClr val="accent6">
                      <a:satMod val="175000"/>
                      <a:alpha val="40000"/>
                    </a:schemeClr>
                  </a:glow>
                </a:effectLst>
                <a:ea typeface="Times New Roman"/>
                <a:cs typeface="Times New Roman"/>
              </a:rPr>
              <a:t>اذ </a:t>
            </a:r>
            <a:r>
              <a:rPr lang="ar-IQ" sz="2800" b="1" dirty="0">
                <a:effectLst>
                  <a:glow rad="101600">
                    <a:schemeClr val="accent6">
                      <a:satMod val="175000"/>
                      <a:alpha val="40000"/>
                    </a:schemeClr>
                  </a:glow>
                </a:effectLst>
                <a:ea typeface="Times New Roman"/>
                <a:cs typeface="Times New Roman"/>
              </a:rPr>
              <a:t>انها لا تنسجم مع الحركات السريعة , أذ لا يتمكن الفرد من المقارنة بين التغذية الراجعة والمرجع الحسي </a:t>
            </a:r>
            <a:r>
              <a:rPr lang="ar-IQ" sz="2800" b="1" dirty="0" smtClean="0">
                <a:effectLst>
                  <a:glow rad="101600">
                    <a:schemeClr val="accent6">
                      <a:satMod val="175000"/>
                      <a:alpha val="40000"/>
                    </a:schemeClr>
                  </a:glow>
                </a:effectLst>
                <a:ea typeface="Times New Roman"/>
                <a:cs typeface="Times New Roman"/>
              </a:rPr>
              <a:t>, وبذلك </a:t>
            </a:r>
            <a:r>
              <a:rPr lang="ar-IQ" sz="2800" b="1" dirty="0">
                <a:effectLst>
                  <a:glow rad="101600">
                    <a:schemeClr val="accent6">
                      <a:satMod val="175000"/>
                      <a:alpha val="40000"/>
                    </a:schemeClr>
                  </a:glow>
                </a:effectLst>
                <a:ea typeface="Times New Roman"/>
                <a:cs typeface="Times New Roman"/>
              </a:rPr>
              <a:t>لا يكون هناك عمليه تصحيح أو استثمار للتغذية الراجعة. </a:t>
            </a:r>
            <a:endParaRPr lang="ar-IQ" sz="2800" b="1" dirty="0">
              <a:effectLst>
                <a:glow rad="101600">
                  <a:schemeClr val="accent6">
                    <a:satMod val="175000"/>
                    <a:alpha val="40000"/>
                  </a:schemeClr>
                </a:glow>
              </a:effectLst>
            </a:endParaRPr>
          </a:p>
        </p:txBody>
      </p:sp>
    </p:spTree>
    <p:extLst>
      <p:ext uri="{BB962C8B-B14F-4D97-AF65-F5344CB8AC3E}">
        <p14:creationId xmlns:p14="http://schemas.microsoft.com/office/powerpoint/2010/main" val="37352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blipFill>
            <a:blip r:embed="rId2"/>
            <a:tile tx="0" ty="0" sx="100000" sy="100000" flip="none" algn="tl"/>
          </a:blipFill>
        </p:spPr>
        <p:txBody>
          <a:bodyPr>
            <a:normAutofit/>
          </a:bodyPr>
          <a:lstStyle/>
          <a:p>
            <a:pPr algn="justLow"/>
            <a:r>
              <a:rPr lang="ar-IQ" sz="3600" b="1" dirty="0" smtClean="0">
                <a:solidFill>
                  <a:srgbClr val="FF0000"/>
                </a:solidFill>
              </a:rPr>
              <a:t>مميزات نظرية الدائرة المغلقة .</a:t>
            </a:r>
            <a:r>
              <a:rPr lang="ar-IQ" sz="3200" dirty="0" smtClean="0"/>
              <a:t>						</a:t>
            </a:r>
            <a:br>
              <a:rPr lang="ar-IQ" sz="3200" dirty="0" smtClean="0"/>
            </a:br>
            <a:r>
              <a:rPr lang="ar-IQ" sz="3200" dirty="0" smtClean="0"/>
              <a:t>1- تتناسب مع الحركات البطيئة .								</a:t>
            </a:r>
            <a:br>
              <a:rPr lang="ar-IQ" sz="3200" dirty="0" smtClean="0"/>
            </a:br>
            <a:r>
              <a:rPr lang="ar-IQ" sz="3200" dirty="0" smtClean="0"/>
              <a:t>2- تعتمد على التغذية الراجعة في انتاج كل جزء من أجزاء الحركة المركبة .									 </a:t>
            </a:r>
            <a:br>
              <a:rPr lang="ar-IQ" sz="3200" dirty="0" smtClean="0"/>
            </a:br>
            <a:r>
              <a:rPr lang="ar-IQ" sz="3600" b="1" dirty="0" smtClean="0">
                <a:solidFill>
                  <a:srgbClr val="FF0000"/>
                </a:solidFill>
              </a:rPr>
              <a:t>عيوب نظرية الدائرة المغلقة :</a:t>
            </a:r>
            <a:r>
              <a:rPr lang="ar-IQ" sz="3200" dirty="0" smtClean="0"/>
              <a:t>						</a:t>
            </a:r>
            <a:br>
              <a:rPr lang="ar-IQ" sz="3200" dirty="0" smtClean="0"/>
            </a:br>
            <a:r>
              <a:rPr lang="ar-IQ" sz="3200" dirty="0" smtClean="0"/>
              <a:t>1- لا تتناسب مع الحركات السريعة .							</a:t>
            </a:r>
            <a:br>
              <a:rPr lang="ar-IQ" sz="3200" dirty="0" smtClean="0"/>
            </a:br>
            <a:r>
              <a:rPr lang="ar-IQ" sz="3200" dirty="0" smtClean="0"/>
              <a:t>2- وجود قصور في هذه النظرية مما قوى من نظرية الدائرة المفتوحة النقص في الصلابة  التناقض بين الفروض والاستجابة وصعوبة التنبؤ .</a:t>
            </a:r>
            <a:endParaRPr lang="ar-IQ" sz="3200" dirty="0"/>
          </a:p>
        </p:txBody>
      </p:sp>
    </p:spTree>
    <p:extLst>
      <p:ext uri="{BB962C8B-B14F-4D97-AF65-F5344CB8AC3E}">
        <p14:creationId xmlns:p14="http://schemas.microsoft.com/office/powerpoint/2010/main" val="1082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solidFill>
            <a:schemeClr val="bg2">
              <a:lumMod val="75000"/>
            </a:schemeClr>
          </a:solidFill>
        </p:spPr>
        <p:txBody>
          <a:bodyPr>
            <a:normAutofit/>
          </a:bodyPr>
          <a:lstStyle/>
          <a:p>
            <a:pPr algn="justLow"/>
            <a:endParaRPr lang="ar-IQ" sz="3600" dirty="0"/>
          </a:p>
        </p:txBody>
      </p:sp>
      <p:sp>
        <p:nvSpPr>
          <p:cNvPr id="3" name="مستطيل مستدير الزوايا 2"/>
          <p:cNvSpPr/>
          <p:nvPr/>
        </p:nvSpPr>
        <p:spPr>
          <a:xfrm>
            <a:off x="3203848" y="1124744"/>
            <a:ext cx="2880320" cy="864096"/>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2400" b="1" dirty="0" smtClean="0"/>
              <a:t>الاوامر الحركية</a:t>
            </a:r>
            <a:endParaRPr lang="ar-IQ" sz="2400" b="1" dirty="0"/>
          </a:p>
        </p:txBody>
      </p:sp>
      <p:sp>
        <p:nvSpPr>
          <p:cNvPr id="4" name="مستطيل مستدير الزوايا 3"/>
          <p:cNvSpPr/>
          <p:nvPr/>
        </p:nvSpPr>
        <p:spPr>
          <a:xfrm>
            <a:off x="3131840" y="4293096"/>
            <a:ext cx="2880320" cy="864096"/>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2400" b="1" dirty="0" smtClean="0"/>
              <a:t>التغذية الراجعة</a:t>
            </a:r>
            <a:endParaRPr lang="ar-IQ" sz="2400" b="1" dirty="0"/>
          </a:p>
        </p:txBody>
      </p:sp>
      <p:sp>
        <p:nvSpPr>
          <p:cNvPr id="5" name="مستطيل مستدير الزوايا 4"/>
          <p:cNvSpPr/>
          <p:nvPr/>
        </p:nvSpPr>
        <p:spPr>
          <a:xfrm>
            <a:off x="6444208" y="2780928"/>
            <a:ext cx="2520280" cy="864096"/>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2400" b="1" dirty="0" smtClean="0"/>
              <a:t>الاستجابة الحركية</a:t>
            </a:r>
            <a:endParaRPr lang="ar-IQ" sz="2400" b="1" dirty="0"/>
          </a:p>
        </p:txBody>
      </p:sp>
      <p:sp>
        <p:nvSpPr>
          <p:cNvPr id="6" name="مستطيل مستدير الزوايا 5"/>
          <p:cNvSpPr/>
          <p:nvPr/>
        </p:nvSpPr>
        <p:spPr>
          <a:xfrm>
            <a:off x="323528" y="2780928"/>
            <a:ext cx="2520280" cy="864096"/>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IQ" sz="2400" b="1" dirty="0" smtClean="0"/>
              <a:t>مركز التحكم الحركي</a:t>
            </a:r>
            <a:endParaRPr lang="ar-IQ" sz="2400" b="1" dirty="0"/>
          </a:p>
        </p:txBody>
      </p:sp>
      <p:sp>
        <p:nvSpPr>
          <p:cNvPr id="7" name="مستطيل مستدير الزوايا 6"/>
          <p:cNvSpPr/>
          <p:nvPr/>
        </p:nvSpPr>
        <p:spPr>
          <a:xfrm>
            <a:off x="3133141" y="116632"/>
            <a:ext cx="2880320" cy="86409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IQ" sz="2400" b="1" dirty="0" smtClean="0"/>
              <a:t>نظام التحكم للدائرة المغلقة </a:t>
            </a:r>
            <a:endParaRPr lang="ar-IQ" sz="2400" b="1" dirty="0"/>
          </a:p>
        </p:txBody>
      </p:sp>
      <p:cxnSp>
        <p:nvCxnSpPr>
          <p:cNvPr id="9" name="رابط كسهم مستقيم 8"/>
          <p:cNvCxnSpPr/>
          <p:nvPr/>
        </p:nvCxnSpPr>
        <p:spPr>
          <a:xfrm>
            <a:off x="6084168" y="1340768"/>
            <a:ext cx="1728192" cy="14401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رابط كسهم مستقيم 10"/>
          <p:cNvCxnSpPr/>
          <p:nvPr/>
        </p:nvCxnSpPr>
        <p:spPr>
          <a:xfrm flipH="1">
            <a:off x="6013461" y="3645024"/>
            <a:ext cx="1870907"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رابط كسهم مستقيم 12"/>
          <p:cNvCxnSpPr/>
          <p:nvPr/>
        </p:nvCxnSpPr>
        <p:spPr>
          <a:xfrm flipH="1" flipV="1">
            <a:off x="1907704" y="3645024"/>
            <a:ext cx="1224136" cy="10801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رابط كسهم مستقيم 14"/>
          <p:cNvCxnSpPr/>
          <p:nvPr/>
        </p:nvCxnSpPr>
        <p:spPr>
          <a:xfrm flipV="1">
            <a:off x="1691680" y="1556792"/>
            <a:ext cx="1512168" cy="12241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030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a:spLocks noChangeArrowheads="1"/>
          </p:cNvSpPr>
          <p:nvPr/>
        </p:nvSpPr>
        <p:spPr bwMode="auto">
          <a:xfrm>
            <a:off x="7233033" y="0"/>
            <a:ext cx="1794331" cy="1179871"/>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smtClean="0">
                <a:ln>
                  <a:noFill/>
                </a:ln>
                <a:solidFill>
                  <a:schemeClr val="tx1"/>
                </a:solidFill>
                <a:effectLst/>
                <a:latin typeface="Calibri" pitchFamily="34" charset="0"/>
                <a:ea typeface="Calibri" pitchFamily="34" charset="0"/>
                <a:cs typeface="Arial" pitchFamily="34" charset="0"/>
              </a:rPr>
              <a:t>الهدف </a:t>
            </a: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مستطيل 2"/>
          <p:cNvSpPr>
            <a:spLocks noChangeArrowheads="1"/>
          </p:cNvSpPr>
          <p:nvPr/>
        </p:nvSpPr>
        <p:spPr bwMode="auto">
          <a:xfrm>
            <a:off x="7233033" y="1828800"/>
            <a:ext cx="1817824" cy="1099165"/>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الواجب الحركي</a:t>
            </a:r>
            <a:endParaRPr kumimoji="0" lang="ar-IQ" altLang="ar-IQ"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3"/>
          <p:cNvSpPr>
            <a:spLocks noChangeArrowheads="1"/>
          </p:cNvSpPr>
          <p:nvPr/>
        </p:nvSpPr>
        <p:spPr bwMode="auto">
          <a:xfrm>
            <a:off x="7233032" y="3608622"/>
            <a:ext cx="1908578" cy="1173874"/>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نظام المقارنة  </a:t>
            </a:r>
            <a:endParaRPr kumimoji="0" lang="ar-IQ" altLang="ar-IQ"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6"/>
          <p:cNvSpPr>
            <a:spLocks noChangeArrowheads="1"/>
          </p:cNvSpPr>
          <p:nvPr/>
        </p:nvSpPr>
        <p:spPr bwMode="auto">
          <a:xfrm>
            <a:off x="7197643" y="5393791"/>
            <a:ext cx="1908578" cy="1413178"/>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الدماغ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النظام التنفيذي والبرمجة</a:t>
            </a:r>
            <a:endParaRPr kumimoji="0" lang="ar-IQ" altLang="ar-IQ"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سهم إلى اليسار 7"/>
          <p:cNvSpPr/>
          <p:nvPr/>
        </p:nvSpPr>
        <p:spPr>
          <a:xfrm>
            <a:off x="5496805" y="3914859"/>
            <a:ext cx="1730375" cy="48450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سهم للأسفل 9"/>
          <p:cNvSpPr/>
          <p:nvPr/>
        </p:nvSpPr>
        <p:spPr>
          <a:xfrm>
            <a:off x="8065308" y="1219404"/>
            <a:ext cx="484505" cy="5758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سهم للأسفل 10"/>
          <p:cNvSpPr/>
          <p:nvPr/>
        </p:nvSpPr>
        <p:spPr>
          <a:xfrm>
            <a:off x="8065310" y="3026726"/>
            <a:ext cx="484505" cy="5524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سهم للأسفل 11"/>
          <p:cNvSpPr/>
          <p:nvPr/>
        </p:nvSpPr>
        <p:spPr>
          <a:xfrm>
            <a:off x="7989216" y="4795202"/>
            <a:ext cx="484505" cy="5981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5" name="نجمة مكونة من 6 نقاط 16"/>
          <p:cNvSpPr>
            <a:spLocks/>
          </p:cNvSpPr>
          <p:nvPr/>
        </p:nvSpPr>
        <p:spPr bwMode="auto">
          <a:xfrm>
            <a:off x="2991402" y="2993606"/>
            <a:ext cx="2938945" cy="2327010"/>
          </a:xfrm>
          <a:custGeom>
            <a:avLst/>
            <a:gdLst>
              <a:gd name="T0" fmla="*/ 0 w 1905000"/>
              <a:gd name="T1" fmla="*/ 376238 h 1504950"/>
              <a:gd name="T2" fmla="*/ 634995 w 1905000"/>
              <a:gd name="T3" fmla="*/ 376231 h 1504950"/>
              <a:gd name="T4" fmla="*/ 952500 w 1905000"/>
              <a:gd name="T5" fmla="*/ 0 h 1504950"/>
              <a:gd name="T6" fmla="*/ 1270005 w 1905000"/>
              <a:gd name="T7" fmla="*/ 376231 h 1504950"/>
              <a:gd name="T8" fmla="*/ 1905000 w 1905000"/>
              <a:gd name="T9" fmla="*/ 376238 h 1504950"/>
              <a:gd name="T10" fmla="*/ 1587510 w 1905000"/>
              <a:gd name="T11" fmla="*/ 752475 h 1504950"/>
              <a:gd name="T12" fmla="*/ 1905000 w 1905000"/>
              <a:gd name="T13" fmla="*/ 1128713 h 1504950"/>
              <a:gd name="T14" fmla="*/ 1270005 w 1905000"/>
              <a:gd name="T15" fmla="*/ 1128719 h 1504950"/>
              <a:gd name="T16" fmla="*/ 952500 w 1905000"/>
              <a:gd name="T17" fmla="*/ 1504950 h 1504950"/>
              <a:gd name="T18" fmla="*/ 634995 w 1905000"/>
              <a:gd name="T19" fmla="*/ 1128719 h 1504950"/>
              <a:gd name="T20" fmla="*/ 0 w 1905000"/>
              <a:gd name="T21" fmla="*/ 1128713 h 1504950"/>
              <a:gd name="T22" fmla="*/ 317490 w 1905000"/>
              <a:gd name="T23" fmla="*/ 752475 h 1504950"/>
              <a:gd name="T24" fmla="*/ 0 w 1905000"/>
              <a:gd name="T25" fmla="*/ 376238 h 15049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5000"/>
              <a:gd name="T40" fmla="*/ 0 h 1504950"/>
              <a:gd name="T41" fmla="*/ 1905000 w 1905000"/>
              <a:gd name="T42" fmla="*/ 1504950 h 15049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5000" h="1504950">
                <a:moveTo>
                  <a:pt x="0" y="376238"/>
                </a:moveTo>
                <a:lnTo>
                  <a:pt x="634995" y="376231"/>
                </a:lnTo>
                <a:lnTo>
                  <a:pt x="952500" y="0"/>
                </a:lnTo>
                <a:lnTo>
                  <a:pt x="1270005" y="376231"/>
                </a:lnTo>
                <a:lnTo>
                  <a:pt x="1905000" y="376238"/>
                </a:lnTo>
                <a:lnTo>
                  <a:pt x="1587510" y="752475"/>
                </a:lnTo>
                <a:lnTo>
                  <a:pt x="1905000" y="1128713"/>
                </a:lnTo>
                <a:lnTo>
                  <a:pt x="1270005" y="1128719"/>
                </a:lnTo>
                <a:lnTo>
                  <a:pt x="952500" y="1504950"/>
                </a:lnTo>
                <a:lnTo>
                  <a:pt x="634995" y="1128719"/>
                </a:lnTo>
                <a:lnTo>
                  <a:pt x="0" y="1128713"/>
                </a:lnTo>
                <a:lnTo>
                  <a:pt x="317490" y="752475"/>
                </a:lnTo>
                <a:lnTo>
                  <a:pt x="0" y="376238"/>
                </a:lnTo>
                <a:close/>
              </a:path>
            </a:pathLst>
          </a:cu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بين ما تم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وما يجب ان يتم</a:t>
            </a:r>
            <a:endParaRPr kumimoji="0" lang="ar-IQ" alt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سهم إلى اليمين 15"/>
          <p:cNvSpPr/>
          <p:nvPr/>
        </p:nvSpPr>
        <p:spPr>
          <a:xfrm>
            <a:off x="1713210" y="2784474"/>
            <a:ext cx="1412279" cy="484505"/>
          </a:xfrm>
          <a:prstGeom prst="rightArrow">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7" name="سهم لأعلى 16"/>
          <p:cNvSpPr/>
          <p:nvPr/>
        </p:nvSpPr>
        <p:spPr>
          <a:xfrm>
            <a:off x="1561465" y="3142850"/>
            <a:ext cx="484505" cy="931545"/>
          </a:xfrm>
          <a:prstGeom prst="upArrow">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8" name="مخطط انسيابي: محطة طرفية 19"/>
          <p:cNvSpPr>
            <a:spLocks noChangeArrowheads="1"/>
          </p:cNvSpPr>
          <p:nvPr/>
        </p:nvSpPr>
        <p:spPr bwMode="auto">
          <a:xfrm>
            <a:off x="885032" y="4109014"/>
            <a:ext cx="1837373" cy="1094458"/>
          </a:xfrm>
          <a:prstGeom prst="flowChartTerminator">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التغذية الراجعة</a:t>
            </a:r>
            <a:endParaRPr kumimoji="0" lang="ar-IQ" altLang="ar-IQ"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سهم للأسفل 18"/>
          <p:cNvSpPr/>
          <p:nvPr/>
        </p:nvSpPr>
        <p:spPr>
          <a:xfrm>
            <a:off x="904875" y="7677150"/>
            <a:ext cx="484505" cy="1101725"/>
          </a:xfrm>
          <a:prstGeom prst="downArrow">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0" name="سهم إلى اليمين 19"/>
          <p:cNvSpPr/>
          <p:nvPr/>
        </p:nvSpPr>
        <p:spPr>
          <a:xfrm>
            <a:off x="1133475" y="8725535"/>
            <a:ext cx="2571750" cy="48450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1" name="مستطيل 22"/>
          <p:cNvSpPr>
            <a:spLocks noChangeArrowheads="1"/>
          </p:cNvSpPr>
          <p:nvPr/>
        </p:nvSpPr>
        <p:spPr bwMode="auto">
          <a:xfrm>
            <a:off x="4177208" y="5730644"/>
            <a:ext cx="2046635" cy="1076325"/>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خروج المعلومات شكل حركي</a:t>
            </a:r>
            <a:endParaRPr kumimoji="0" lang="ar-IQ" altLang="ar-IQ"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IQ"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0" y="562041"/>
            <a:ext cx="2547758" cy="1292662"/>
          </a:xfrm>
          <a:prstGeom prst="rect">
            <a:avLst/>
          </a:prstGeo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يوضح نظام الدائرة </a:t>
            </a:r>
            <a:r>
              <a:rPr kumimoji="0" lang="ar-IQ" altLang="ar-IQ"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المغلقة</a:t>
            </a:r>
            <a:endParaRPr kumimoji="0" lang="en-US" altLang="ar-IQ"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1"/>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ar-IQ" sz="800" b="0" i="0" u="none" strike="noStrike" cap="none" normalizeH="0" baseline="0" smtClean="0">
                <a:ln>
                  <a:noFill/>
                </a:ln>
                <a:solidFill>
                  <a:schemeClr val="tx1"/>
                </a:solidFill>
                <a:effectLst/>
                <a:latin typeface="Arial" pitchFamily="34" charset="0"/>
                <a:cs typeface="Arial" pitchFamily="34" charset="0"/>
              </a:rPr>
              <a:t/>
            </a:r>
            <a:br>
              <a:rPr kumimoji="0" lang="en-US" altLang="ar-IQ" sz="800" b="0" i="0" u="none" strike="noStrike" cap="none" normalizeH="0" baseline="0" smtClean="0">
                <a:ln>
                  <a:noFill/>
                </a:ln>
                <a:solidFill>
                  <a:schemeClr val="tx1"/>
                </a:solidFill>
                <a:effectLst/>
                <a:latin typeface="Arial" pitchFamily="34" charset="0"/>
                <a:cs typeface="Arial" pitchFamily="34" charset="0"/>
              </a:rPr>
            </a:b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2"/>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2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سهم لأعلى 27"/>
          <p:cNvSpPr/>
          <p:nvPr/>
        </p:nvSpPr>
        <p:spPr>
          <a:xfrm rot="10800000">
            <a:off x="1561465" y="5208862"/>
            <a:ext cx="484505" cy="931545"/>
          </a:xfrm>
          <a:prstGeom prst="upArrow">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9" name="سهم إلى اليمين 28"/>
          <p:cNvSpPr/>
          <p:nvPr/>
        </p:nvSpPr>
        <p:spPr>
          <a:xfrm>
            <a:off x="1755501" y="6140407"/>
            <a:ext cx="2347193" cy="484505"/>
          </a:xfrm>
          <a:prstGeom prst="rightArrow">
            <a:avLst/>
          </a:prstGeom>
        </p:spPr>
        <p:style>
          <a:lnRef idx="3">
            <a:schemeClr val="lt1"/>
          </a:lnRef>
          <a:fillRef idx="1">
            <a:schemeClr val="accent3"/>
          </a:fillRef>
          <a:effectRef idx="1">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Tree>
    <p:extLst>
      <p:ext uri="{BB962C8B-B14F-4D97-AF65-F5344CB8AC3E}">
        <p14:creationId xmlns:p14="http://schemas.microsoft.com/office/powerpoint/2010/main" val="52956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5" grpId="0" animBg="1"/>
      <p:bldP spid="16" grpId="0" animBg="1"/>
      <p:bldP spid="17" grpId="0" animBg="1"/>
      <p:bldP spid="18" grpId="0" animBg="1"/>
      <p:bldP spid="21" grpId="0" animBg="1"/>
      <p:bldP spid="22"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subTitle" idx="1"/>
          </p:nvPr>
        </p:nvSpPr>
        <p:spPr>
          <a:xfrm>
            <a:off x="0" y="1"/>
            <a:ext cx="9144000" cy="6858000"/>
          </a:xfrm>
          <a:blipFill>
            <a:blip r:embed="rId2"/>
            <a:tile tx="0" ty="0" sx="100000" sy="100000" flip="none" algn="tl"/>
          </a:blipFill>
        </p:spPr>
        <p:txBody>
          <a:bodyPr/>
          <a:lstStyle/>
          <a:p>
            <a:pPr algn="r"/>
            <a:r>
              <a:rPr lang="ar-SA" altLang="ar-IQ" sz="4000" b="1" dirty="0" smtClean="0">
                <a:solidFill>
                  <a:schemeClr val="tx1"/>
                </a:solidFill>
              </a:rPr>
              <a:t>3- التنسيق بين نشاطات الجسم المختلفة بشكل يؤدي الى التكامل والترابط والاتزان.</a:t>
            </a:r>
          </a:p>
          <a:p>
            <a:pPr algn="r"/>
            <a:r>
              <a:rPr lang="ar-SA" altLang="ar-IQ" sz="4000" b="1" dirty="0" smtClean="0">
                <a:solidFill>
                  <a:schemeClr val="tx1"/>
                </a:solidFill>
              </a:rPr>
              <a:t>4- اتخاذ القرارات وإصدار الاوامر للاستجابة بسلوك معين لمقابلة متطلبات المواقف المختلفة.</a:t>
            </a:r>
          </a:p>
          <a:p>
            <a:pPr algn="r"/>
            <a:r>
              <a:rPr lang="ar-SA" altLang="ar-IQ" sz="4000" b="1" dirty="0" smtClean="0">
                <a:solidFill>
                  <a:schemeClr val="tx1"/>
                </a:solidFill>
              </a:rPr>
              <a:t>5- المحافظة على استمرار العمليات الحيوية بالجسم بشكل تلقائي للمحافظة على حياة الكائن الحي.</a:t>
            </a:r>
            <a:endParaRPr lang="en-US" altLang="ar-IQ" sz="4000" b="1" dirty="0" smtClean="0">
              <a:solidFill>
                <a:schemeClr val="tx1"/>
              </a:solidFill>
            </a:endParaRPr>
          </a:p>
        </p:txBody>
      </p:sp>
    </p:spTree>
    <p:extLst>
      <p:ext uri="{BB962C8B-B14F-4D97-AF65-F5344CB8AC3E}">
        <p14:creationId xmlns:p14="http://schemas.microsoft.com/office/powerpoint/2010/main" val="9631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3346">
                                            <p:bg/>
                                          </p:spTgt>
                                        </p:tgtEl>
                                        <p:attrNameLst>
                                          <p:attrName>style.visibility</p:attrName>
                                        </p:attrNameLst>
                                      </p:cBhvr>
                                      <p:to>
                                        <p:strVal val="visible"/>
                                      </p:to>
                                    </p:set>
                                    <p:animEffect transition="in" filter="circle(in)">
                                      <p:cBhvr>
                                        <p:cTn id="7" dur="2000"/>
                                        <p:tgtEl>
                                          <p:spTgt spid="31334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3346">
                                            <p:txEl>
                                              <p:pRg st="0" end="0"/>
                                            </p:txEl>
                                          </p:spTgt>
                                        </p:tgtEl>
                                        <p:attrNameLst>
                                          <p:attrName>style.visibility</p:attrName>
                                        </p:attrNameLst>
                                      </p:cBhvr>
                                      <p:to>
                                        <p:strVal val="visible"/>
                                      </p:to>
                                    </p:set>
                                    <p:animEffect transition="in" filter="circle(in)">
                                      <p:cBhvr>
                                        <p:cTn id="12" dur="2000"/>
                                        <p:tgtEl>
                                          <p:spTgt spid="3133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3346">
                                            <p:txEl>
                                              <p:pRg st="1" end="1"/>
                                            </p:txEl>
                                          </p:spTgt>
                                        </p:tgtEl>
                                        <p:attrNameLst>
                                          <p:attrName>style.visibility</p:attrName>
                                        </p:attrNameLst>
                                      </p:cBhvr>
                                      <p:to>
                                        <p:strVal val="visible"/>
                                      </p:to>
                                    </p:set>
                                    <p:animEffect transition="in" filter="circle(in)">
                                      <p:cBhvr>
                                        <p:cTn id="17" dur="2000"/>
                                        <p:tgtEl>
                                          <p:spTgt spid="3133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13346">
                                            <p:txEl>
                                              <p:pRg st="2" end="2"/>
                                            </p:txEl>
                                          </p:spTgt>
                                        </p:tgtEl>
                                        <p:attrNameLst>
                                          <p:attrName>style.visibility</p:attrName>
                                        </p:attrNameLst>
                                      </p:cBhvr>
                                      <p:to>
                                        <p:strVal val="visible"/>
                                      </p:to>
                                    </p:set>
                                    <p:animEffect transition="in" filter="circle(in)">
                                      <p:cBhvr>
                                        <p:cTn id="22" dur="2000"/>
                                        <p:tgtEl>
                                          <p:spTgt spid="313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solidFill>
            <a:schemeClr val="accent3">
              <a:lumMod val="40000"/>
              <a:lumOff val="60000"/>
            </a:schemeClr>
          </a:solidFill>
        </p:spPr>
        <p:txBody>
          <a:bodyPr>
            <a:normAutofit/>
          </a:bodyPr>
          <a:lstStyle/>
          <a:p>
            <a:pPr algn="justLow"/>
            <a:endParaRPr lang="ar-IQ" sz="3600" dirty="0"/>
          </a:p>
        </p:txBody>
      </p:sp>
      <p:sp>
        <p:nvSpPr>
          <p:cNvPr id="3" name="مستطيل 2"/>
          <p:cNvSpPr/>
          <p:nvPr/>
        </p:nvSpPr>
        <p:spPr>
          <a:xfrm>
            <a:off x="6228184" y="188640"/>
            <a:ext cx="2016224" cy="72008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smtClean="0"/>
              <a:t>المدخلات - الحافز</a:t>
            </a:r>
            <a:endParaRPr lang="ar-IQ" sz="2000" b="1" dirty="0"/>
          </a:p>
        </p:txBody>
      </p:sp>
      <p:sp>
        <p:nvSpPr>
          <p:cNvPr id="4" name="مستطيل 3"/>
          <p:cNvSpPr/>
          <p:nvPr/>
        </p:nvSpPr>
        <p:spPr>
          <a:xfrm>
            <a:off x="3635896" y="188640"/>
            <a:ext cx="2016224" cy="72008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smtClean="0"/>
              <a:t>تحديد الحافز</a:t>
            </a:r>
            <a:endParaRPr lang="ar-IQ" sz="2000" b="1" dirty="0"/>
          </a:p>
        </p:txBody>
      </p:sp>
      <p:sp>
        <p:nvSpPr>
          <p:cNvPr id="5" name="مستطيل 4"/>
          <p:cNvSpPr/>
          <p:nvPr/>
        </p:nvSpPr>
        <p:spPr>
          <a:xfrm>
            <a:off x="1043608" y="188640"/>
            <a:ext cx="2016224" cy="72008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smtClean="0"/>
              <a:t>التغذية الراجعة</a:t>
            </a:r>
            <a:endParaRPr lang="ar-IQ" sz="2000" b="1" dirty="0"/>
          </a:p>
        </p:txBody>
      </p:sp>
      <p:sp>
        <p:nvSpPr>
          <p:cNvPr id="6" name="مستطيل 5"/>
          <p:cNvSpPr/>
          <p:nvPr/>
        </p:nvSpPr>
        <p:spPr>
          <a:xfrm>
            <a:off x="4283968" y="1340768"/>
            <a:ext cx="2016224" cy="57606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smtClean="0"/>
              <a:t>اختيار الاستجابة</a:t>
            </a:r>
            <a:endParaRPr lang="ar-IQ" sz="2000" b="1" dirty="0"/>
          </a:p>
        </p:txBody>
      </p:sp>
      <p:sp>
        <p:nvSpPr>
          <p:cNvPr id="7" name="مستطيل 6"/>
          <p:cNvSpPr/>
          <p:nvPr/>
        </p:nvSpPr>
        <p:spPr>
          <a:xfrm>
            <a:off x="4283968" y="2348880"/>
            <a:ext cx="2016224" cy="576064"/>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smtClean="0"/>
              <a:t>برمجة الاستجابة</a:t>
            </a:r>
            <a:endParaRPr lang="ar-IQ" sz="2000" b="1" dirty="0"/>
          </a:p>
        </p:txBody>
      </p:sp>
      <p:cxnSp>
        <p:nvCxnSpPr>
          <p:cNvPr id="12" name="رابط مستقيم 11"/>
          <p:cNvCxnSpPr>
            <a:stCxn id="7" idx="1"/>
          </p:cNvCxnSpPr>
          <p:nvPr/>
        </p:nvCxnSpPr>
        <p:spPr>
          <a:xfrm flipH="1">
            <a:off x="2771800" y="2636912"/>
            <a:ext cx="1512168" cy="0"/>
          </a:xfrm>
          <a:prstGeom prst="line">
            <a:avLst/>
          </a:prstGeom>
        </p:spPr>
        <p:style>
          <a:lnRef idx="3">
            <a:schemeClr val="dk1"/>
          </a:lnRef>
          <a:fillRef idx="0">
            <a:schemeClr val="dk1"/>
          </a:fillRef>
          <a:effectRef idx="2">
            <a:schemeClr val="dk1"/>
          </a:effectRef>
          <a:fontRef idx="minor">
            <a:schemeClr val="tx1"/>
          </a:fontRef>
        </p:style>
      </p:cxnSp>
      <p:cxnSp>
        <p:nvCxnSpPr>
          <p:cNvPr id="14" name="رابط كسهم مستقيم 13"/>
          <p:cNvCxnSpPr/>
          <p:nvPr/>
        </p:nvCxnSpPr>
        <p:spPr>
          <a:xfrm>
            <a:off x="2771800" y="2636912"/>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مستطيل مستدير الزوايا 15"/>
          <p:cNvSpPr/>
          <p:nvPr/>
        </p:nvSpPr>
        <p:spPr>
          <a:xfrm>
            <a:off x="1943708" y="3284984"/>
            <a:ext cx="1764196" cy="576064"/>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smtClean="0"/>
              <a:t>المراجع والمقارنة</a:t>
            </a:r>
            <a:endParaRPr lang="ar-IQ" sz="2000" b="1" dirty="0"/>
          </a:p>
        </p:txBody>
      </p:sp>
      <p:cxnSp>
        <p:nvCxnSpPr>
          <p:cNvPr id="17" name="رابط كسهم مستقيم 16"/>
          <p:cNvCxnSpPr/>
          <p:nvPr/>
        </p:nvCxnSpPr>
        <p:spPr>
          <a:xfrm flipH="1">
            <a:off x="5624500" y="548680"/>
            <a:ext cx="60368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رابط كسهم مستقيم 18"/>
          <p:cNvCxnSpPr/>
          <p:nvPr/>
        </p:nvCxnSpPr>
        <p:spPr>
          <a:xfrm flipH="1">
            <a:off x="3032212" y="548680"/>
            <a:ext cx="60368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مستطيل مستدير الزوايا 19"/>
          <p:cNvSpPr/>
          <p:nvPr/>
        </p:nvSpPr>
        <p:spPr>
          <a:xfrm>
            <a:off x="7020272" y="4149080"/>
            <a:ext cx="176419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smtClean="0"/>
              <a:t>تحديد الحافز</a:t>
            </a:r>
            <a:endParaRPr lang="ar-IQ" sz="2000" b="1" dirty="0"/>
          </a:p>
        </p:txBody>
      </p:sp>
      <p:sp>
        <p:nvSpPr>
          <p:cNvPr id="21" name="مستطيل مستدير الزوايا 20"/>
          <p:cNvSpPr/>
          <p:nvPr/>
        </p:nvSpPr>
        <p:spPr>
          <a:xfrm>
            <a:off x="7020272" y="4941168"/>
            <a:ext cx="176419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a:t>تحديد الحافز</a:t>
            </a:r>
          </a:p>
        </p:txBody>
      </p:sp>
      <p:sp>
        <p:nvSpPr>
          <p:cNvPr id="22" name="مستطيل مستدير الزوايا 21"/>
          <p:cNvSpPr/>
          <p:nvPr/>
        </p:nvSpPr>
        <p:spPr>
          <a:xfrm>
            <a:off x="7020272" y="5733256"/>
            <a:ext cx="1764196" cy="6480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000" b="1" dirty="0"/>
              <a:t>تحديد الحافز</a:t>
            </a:r>
          </a:p>
        </p:txBody>
      </p:sp>
      <p:cxnSp>
        <p:nvCxnSpPr>
          <p:cNvPr id="23" name="رابط كسهم مستقيم 22"/>
          <p:cNvCxnSpPr/>
          <p:nvPr/>
        </p:nvCxnSpPr>
        <p:spPr>
          <a:xfrm>
            <a:off x="5004048" y="908720"/>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رابط كسهم مستقيم 24"/>
          <p:cNvCxnSpPr/>
          <p:nvPr/>
        </p:nvCxnSpPr>
        <p:spPr>
          <a:xfrm>
            <a:off x="5004048" y="1916832"/>
            <a:ext cx="0"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سهم إلى اليسار 25"/>
          <p:cNvSpPr/>
          <p:nvPr/>
        </p:nvSpPr>
        <p:spPr>
          <a:xfrm>
            <a:off x="5724128" y="4509120"/>
            <a:ext cx="1309954" cy="10801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7" name="سهم إلى اليسار 26"/>
          <p:cNvSpPr/>
          <p:nvPr/>
        </p:nvSpPr>
        <p:spPr>
          <a:xfrm>
            <a:off x="5724128" y="5229200"/>
            <a:ext cx="1309954" cy="10801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8" name="سهم إلى اليسار 27"/>
          <p:cNvSpPr/>
          <p:nvPr/>
        </p:nvSpPr>
        <p:spPr>
          <a:xfrm>
            <a:off x="5724128" y="6021288"/>
            <a:ext cx="1309954" cy="10801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9" name="مربع نص 28"/>
          <p:cNvSpPr txBox="1"/>
          <p:nvPr/>
        </p:nvSpPr>
        <p:spPr>
          <a:xfrm>
            <a:off x="3419872" y="4365104"/>
            <a:ext cx="2146949" cy="369332"/>
          </a:xfrm>
          <a:prstGeom prst="rect">
            <a:avLst/>
          </a:prstGeom>
          <a:noFill/>
        </p:spPr>
        <p:txBody>
          <a:bodyPr wrap="square" rtlCol="1">
            <a:spAutoFit/>
          </a:bodyPr>
          <a:lstStyle/>
          <a:p>
            <a:r>
              <a:rPr lang="ar-IQ" b="1" dirty="0" smtClean="0"/>
              <a:t>تغذية راجعة من العضلات</a:t>
            </a:r>
            <a:endParaRPr lang="ar-IQ" b="1" dirty="0"/>
          </a:p>
        </p:txBody>
      </p:sp>
      <p:sp>
        <p:nvSpPr>
          <p:cNvPr id="30" name="مربع نص 29"/>
          <p:cNvSpPr txBox="1"/>
          <p:nvPr/>
        </p:nvSpPr>
        <p:spPr>
          <a:xfrm>
            <a:off x="3419872" y="5085184"/>
            <a:ext cx="2146949" cy="369332"/>
          </a:xfrm>
          <a:prstGeom prst="rect">
            <a:avLst/>
          </a:prstGeom>
          <a:noFill/>
        </p:spPr>
        <p:txBody>
          <a:bodyPr wrap="square" rtlCol="1">
            <a:spAutoFit/>
          </a:bodyPr>
          <a:lstStyle/>
          <a:p>
            <a:r>
              <a:rPr lang="ar-IQ" b="1" dirty="0" smtClean="0"/>
              <a:t>تغذية راجعة من الحركة</a:t>
            </a:r>
            <a:endParaRPr lang="ar-IQ" b="1" dirty="0"/>
          </a:p>
        </p:txBody>
      </p:sp>
      <p:sp>
        <p:nvSpPr>
          <p:cNvPr id="31" name="مربع نص 30"/>
          <p:cNvSpPr txBox="1"/>
          <p:nvPr/>
        </p:nvSpPr>
        <p:spPr>
          <a:xfrm>
            <a:off x="3419872" y="5877272"/>
            <a:ext cx="2146949" cy="369332"/>
          </a:xfrm>
          <a:prstGeom prst="rect">
            <a:avLst/>
          </a:prstGeom>
          <a:noFill/>
        </p:spPr>
        <p:txBody>
          <a:bodyPr wrap="square" rtlCol="1">
            <a:spAutoFit/>
          </a:bodyPr>
          <a:lstStyle/>
          <a:p>
            <a:r>
              <a:rPr lang="ar-IQ" b="1" dirty="0" smtClean="0"/>
              <a:t>تغذية راجعة من العضلات</a:t>
            </a:r>
            <a:endParaRPr lang="ar-IQ" b="1" dirty="0"/>
          </a:p>
        </p:txBody>
      </p:sp>
      <p:sp>
        <p:nvSpPr>
          <p:cNvPr id="34" name="مربع نص 33"/>
          <p:cNvSpPr txBox="1"/>
          <p:nvPr/>
        </p:nvSpPr>
        <p:spPr>
          <a:xfrm>
            <a:off x="539552" y="6093296"/>
            <a:ext cx="2520280" cy="830997"/>
          </a:xfrm>
          <a:prstGeom prst="rect">
            <a:avLst/>
          </a:prstGeom>
          <a:noFill/>
        </p:spPr>
        <p:txBody>
          <a:bodyPr wrap="square" rtlCol="1">
            <a:spAutoFit/>
          </a:bodyPr>
          <a:lstStyle/>
          <a:p>
            <a:pPr algn="ctr"/>
            <a:r>
              <a:rPr lang="ar-IQ" sz="2000" b="1" dirty="0" smtClean="0">
                <a:solidFill>
                  <a:srgbClr val="FF0000"/>
                </a:solidFill>
              </a:rPr>
              <a:t>شكل يوضح</a:t>
            </a:r>
          </a:p>
          <a:p>
            <a:pPr algn="ctr"/>
            <a:r>
              <a:rPr lang="ar-IQ" sz="2800" b="1" dirty="0" smtClean="0">
                <a:solidFill>
                  <a:srgbClr val="FF0000"/>
                </a:solidFill>
              </a:rPr>
              <a:t>عمل الدائرة المغلقة</a:t>
            </a:r>
            <a:endParaRPr lang="ar-IQ" sz="2800" b="1" dirty="0">
              <a:solidFill>
                <a:srgbClr val="FF0000"/>
              </a:solidFill>
            </a:endParaRPr>
          </a:p>
        </p:txBody>
      </p:sp>
    </p:spTree>
    <p:extLst>
      <p:ext uri="{BB962C8B-B14F-4D97-AF65-F5344CB8AC3E}">
        <p14:creationId xmlns:p14="http://schemas.microsoft.com/office/powerpoint/2010/main" val="404270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47864" y="0"/>
            <a:ext cx="5796136" cy="683930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nSpc>
                <a:spcPct val="115000"/>
              </a:lnSpc>
              <a:spcAft>
                <a:spcPts val="1000"/>
              </a:spcAft>
            </a:pPr>
            <a:r>
              <a:rPr lang="ar-IQ" sz="2800" u="sng" dirty="0">
                <a:ln w="15773" cap="flat" cmpd="sng" algn="ctr">
                  <a:gradFill>
                    <a:gsLst>
                      <a:gs pos="70000">
                        <a:srgbClr val="F16700"/>
                      </a:gs>
                      <a:gs pos="0">
                        <a:srgbClr val="FFAA65"/>
                      </a:gs>
                    </a:gsLst>
                    <a:lin ang="5400000" scaled="0"/>
                  </a:gradFill>
                  <a:prstDash val="solid"/>
                  <a:round/>
                </a:ln>
                <a:solidFill>
                  <a:srgbClr val="FF0000"/>
                </a:solidFill>
                <a:effectLst>
                  <a:outerShdw blurRad="50800" dist="40005" dir="5400000" algn="tl">
                    <a:srgbClr val="000000">
                      <a:alpha val="33000"/>
                    </a:srgbClr>
                  </a:outerShdw>
                </a:effectLst>
                <a:ea typeface="Times New Roman"/>
                <a:cs typeface="Times New Roman"/>
              </a:rPr>
              <a:t>2- نظرية الدائرة المفتوحة:</a:t>
            </a:r>
            <a:r>
              <a:rPr lang="en-US" sz="2800" b="1" dirty="0">
                <a:solidFill>
                  <a:srgbClr val="FF0000"/>
                </a:solidFill>
                <a:latin typeface="Times New Roman"/>
                <a:ea typeface="Times New Roman"/>
                <a:cs typeface="Arial"/>
              </a:rPr>
              <a:t>    </a:t>
            </a:r>
            <a:endParaRPr lang="en-US" sz="1400" dirty="0">
              <a:solidFill>
                <a:srgbClr val="FF0000"/>
              </a:solidFill>
              <a:ea typeface="Calibri"/>
              <a:cs typeface="Arial"/>
            </a:endParaRPr>
          </a:p>
          <a:p>
            <a:pPr algn="just" rtl="0">
              <a:lnSpc>
                <a:spcPct val="115000"/>
              </a:lnSpc>
              <a:spcAft>
                <a:spcPts val="1000"/>
              </a:spcAft>
            </a:pPr>
            <a:r>
              <a:rPr lang="ar-IQ" sz="2000" b="1" dirty="0" smtClean="0">
                <a:effectLst>
                  <a:glow rad="63500">
                    <a:schemeClr val="accent1">
                      <a:satMod val="175000"/>
                      <a:alpha val="40000"/>
                    </a:schemeClr>
                  </a:glow>
                </a:effectLst>
                <a:ea typeface="Times New Roman"/>
                <a:cs typeface="Times New Roman"/>
              </a:rPr>
              <a:t>ظهرت </a:t>
            </a:r>
            <a:r>
              <a:rPr lang="ar-IQ" sz="2000" b="1" dirty="0">
                <a:effectLst>
                  <a:glow rad="63500">
                    <a:schemeClr val="accent1">
                      <a:satMod val="175000"/>
                      <a:alpha val="40000"/>
                    </a:schemeClr>
                  </a:glow>
                </a:effectLst>
                <a:ea typeface="Times New Roman"/>
                <a:cs typeface="Times New Roman"/>
              </a:rPr>
              <a:t>هذه النظرية بعد انتقاد نظرية الدائرة المغلقة في التفاعل الحركي لعدم قدرتها على التعامل مع حالات الاستجابة الجديدة , </a:t>
            </a:r>
            <a:r>
              <a:rPr lang="ar-IQ" sz="2000" b="1" dirty="0" smtClean="0">
                <a:effectLst>
                  <a:glow rad="63500">
                    <a:schemeClr val="accent1">
                      <a:satMod val="175000"/>
                      <a:alpha val="40000"/>
                    </a:schemeClr>
                  </a:glow>
                </a:effectLst>
                <a:ea typeface="Times New Roman"/>
                <a:cs typeface="Times New Roman"/>
              </a:rPr>
              <a:t>وحسب هذه </a:t>
            </a:r>
            <a:r>
              <a:rPr lang="ar-IQ" sz="2000" b="1" dirty="0">
                <a:effectLst>
                  <a:glow rad="63500">
                    <a:schemeClr val="accent1">
                      <a:satMod val="175000"/>
                      <a:alpha val="40000"/>
                    </a:schemeClr>
                  </a:glow>
                </a:effectLst>
                <a:ea typeface="Times New Roman"/>
                <a:cs typeface="Times New Roman"/>
              </a:rPr>
              <a:t>النظرية ان هناك شكلين من الذاكرة الحركية </a:t>
            </a:r>
            <a:r>
              <a:rPr lang="ar-IQ" sz="2000" b="1" dirty="0">
                <a:solidFill>
                  <a:srgbClr val="FFFF00"/>
                </a:solidFill>
                <a:effectLst>
                  <a:glow rad="139700">
                    <a:schemeClr val="accent2">
                      <a:satMod val="175000"/>
                      <a:alpha val="40000"/>
                    </a:schemeClr>
                  </a:glow>
                </a:effectLst>
                <a:ea typeface="Times New Roman"/>
                <a:cs typeface="Times New Roman"/>
              </a:rPr>
              <a:t>وهي ذاكرة الاسترجاع </a:t>
            </a:r>
            <a:r>
              <a:rPr lang="ar-IQ" sz="2000" b="1" dirty="0">
                <a:solidFill>
                  <a:schemeClr val="accent6">
                    <a:lumMod val="60000"/>
                    <a:lumOff val="40000"/>
                  </a:schemeClr>
                </a:solidFill>
                <a:effectLst>
                  <a:glow rad="63500">
                    <a:schemeClr val="accent6">
                      <a:satMod val="175000"/>
                      <a:alpha val="40000"/>
                    </a:schemeClr>
                  </a:glow>
                </a:effectLst>
                <a:ea typeface="Times New Roman"/>
                <a:cs typeface="Times New Roman"/>
              </a:rPr>
              <a:t>والمسؤولة عن أيجاد وتهيئة الحركة , ففي الحركات السريعة تقوم ذاكرة الاسترجاع بتهيئة برنامج </a:t>
            </a:r>
            <a:r>
              <a:rPr lang="ar-IQ" sz="2400" b="1" dirty="0">
                <a:solidFill>
                  <a:schemeClr val="accent6">
                    <a:lumMod val="60000"/>
                    <a:lumOff val="40000"/>
                  </a:schemeClr>
                </a:solidFill>
                <a:effectLst>
                  <a:glow rad="63500">
                    <a:schemeClr val="accent6">
                      <a:satMod val="175000"/>
                      <a:alpha val="40000"/>
                    </a:schemeClr>
                  </a:glow>
                </a:effectLst>
                <a:ea typeface="Times New Roman"/>
                <a:cs typeface="Times New Roman"/>
              </a:rPr>
              <a:t>حركي ( من ناحية </a:t>
            </a:r>
            <a:r>
              <a:rPr lang="ar-IQ" sz="2200" b="1" dirty="0">
                <a:solidFill>
                  <a:schemeClr val="accent6">
                    <a:lumMod val="60000"/>
                    <a:lumOff val="40000"/>
                  </a:schemeClr>
                </a:solidFill>
                <a:effectLst>
                  <a:glow rad="63500">
                    <a:schemeClr val="accent6">
                      <a:satMod val="175000"/>
                      <a:alpha val="40000"/>
                    </a:schemeClr>
                  </a:glow>
                </a:effectLst>
                <a:ea typeface="Times New Roman"/>
                <a:cs typeface="Times New Roman"/>
              </a:rPr>
              <a:t>السرعة والقوة والاتجاه ) ولا يعتمد على التغذية الراجعة الخارجية </a:t>
            </a:r>
            <a:r>
              <a:rPr lang="ar-IQ" sz="2200" b="1" dirty="0">
                <a:solidFill>
                  <a:srgbClr val="FF0000"/>
                </a:solidFill>
                <a:effectLst>
                  <a:glow rad="63500">
                    <a:schemeClr val="accent6">
                      <a:satMod val="175000"/>
                      <a:alpha val="40000"/>
                    </a:schemeClr>
                  </a:glow>
                </a:effectLst>
                <a:ea typeface="Times New Roman"/>
                <a:cs typeface="Times New Roman"/>
              </a:rPr>
              <a:t>, </a:t>
            </a:r>
            <a:r>
              <a:rPr lang="ar-IQ" sz="2200" b="1" dirty="0">
                <a:solidFill>
                  <a:srgbClr val="FFFF00"/>
                </a:solidFill>
                <a:effectLst>
                  <a:glow rad="139700">
                    <a:schemeClr val="accent2">
                      <a:satMod val="175000"/>
                      <a:alpha val="40000"/>
                    </a:schemeClr>
                  </a:glow>
                </a:effectLst>
                <a:ea typeface="Times New Roman"/>
                <a:cs typeface="Times New Roman"/>
              </a:rPr>
              <a:t>أما الذاكرة التمييزية </a:t>
            </a:r>
            <a:r>
              <a:rPr lang="ar-IQ" sz="2200" b="1" dirty="0">
                <a:ea typeface="Times New Roman"/>
                <a:cs typeface="Times New Roman"/>
              </a:rPr>
              <a:t>فأن الجهاز الحسي هو الذي له القابلية على تقييم كيفية تنفيذ الحركة بعد انتهائها , أما في الحركات البطيئة فأن لذاكرة الاسترجاع تأثيرا فاعلا لان اهتمامه منصب على المقارنة بين الحركة وبين المعلومات الجوابية (التغذية الراجعة) وتؤدي هذه النظرية الى الاعتقاد بأن عائد المعلومات (التغذية الراجعة) ليس ضروريا للتحكم الحركي وأن الحركة تتحكم فيها المراكز العليا للجهاز العصبي المركزي , لذا فان هذه النظرية تؤكد عدم وجود الحاجة الملحة لأية معلومات تمر من مرحلة الى مرحلة أخرى أثناء أداء سلسلة من الحركات, كما هو الحال في الدائرة </a:t>
            </a:r>
            <a:r>
              <a:rPr lang="ar-IQ" sz="2200" b="1" dirty="0" smtClean="0">
                <a:ea typeface="Times New Roman"/>
                <a:cs typeface="Times New Roman"/>
              </a:rPr>
              <a:t>المغلقة  .                        </a:t>
            </a:r>
            <a:endParaRPr lang="en-US" sz="2200" dirty="0">
              <a:ea typeface="Calibri"/>
              <a:cs typeface="Arial"/>
            </a:endParaRPr>
          </a:p>
        </p:txBody>
      </p:sp>
      <p:sp>
        <p:nvSpPr>
          <p:cNvPr id="3" name="مستطيل 2"/>
          <p:cNvSpPr/>
          <p:nvPr/>
        </p:nvSpPr>
        <p:spPr>
          <a:xfrm>
            <a:off x="0" y="0"/>
            <a:ext cx="3347864" cy="6740307"/>
          </a:xfrm>
          <a:prstGeom prst="rect">
            <a:avLst/>
          </a:prstGeom>
        </p:spPr>
        <p:txBody>
          <a:bodyPr wrap="square">
            <a:spAutoFit/>
          </a:bodyPr>
          <a:lstStyle/>
          <a:p>
            <a:pPr algn="just"/>
            <a:r>
              <a:rPr lang="ar-IQ" sz="3200" b="1" dirty="0">
                <a:solidFill>
                  <a:srgbClr val="FF0000"/>
                </a:solidFill>
                <a:effectLst>
                  <a:glow rad="63500">
                    <a:schemeClr val="accent6">
                      <a:satMod val="175000"/>
                      <a:alpha val="40000"/>
                    </a:schemeClr>
                  </a:glow>
                </a:effectLst>
                <a:ea typeface="Times New Roman"/>
                <a:cs typeface="Times New Roman"/>
              </a:rPr>
              <a:t>ويذكر (محجوب) حول </a:t>
            </a:r>
            <a:r>
              <a:rPr lang="ar-IQ" sz="3600" b="1" dirty="0">
                <a:solidFill>
                  <a:srgbClr val="FF0000"/>
                </a:solidFill>
                <a:effectLst>
                  <a:glow rad="63500">
                    <a:schemeClr val="accent6">
                      <a:satMod val="175000"/>
                      <a:alpha val="40000"/>
                    </a:schemeClr>
                  </a:glow>
                </a:effectLst>
                <a:ea typeface="Times New Roman"/>
                <a:cs typeface="Times New Roman"/>
              </a:rPr>
              <a:t>نظام الدائرة المفتوحة </a:t>
            </a:r>
            <a:r>
              <a:rPr lang="ar-IQ" sz="4000" b="1" dirty="0">
                <a:solidFill>
                  <a:srgbClr val="FF0000"/>
                </a:solidFill>
                <a:effectLst>
                  <a:glow rad="63500">
                    <a:schemeClr val="accent6">
                      <a:satMod val="175000"/>
                      <a:alpha val="40000"/>
                    </a:schemeClr>
                  </a:glow>
                </a:effectLst>
                <a:ea typeface="Times New Roman"/>
                <a:cs typeface="Times New Roman"/>
              </a:rPr>
              <a:t>أنه ذلك النظام الذي لا تحدث فيه مقارنة </a:t>
            </a:r>
            <a:r>
              <a:rPr lang="ar-IQ" sz="3600" b="1" dirty="0">
                <a:solidFill>
                  <a:srgbClr val="FF0000"/>
                </a:solidFill>
                <a:effectLst>
                  <a:glow rad="63500">
                    <a:schemeClr val="accent6">
                      <a:satMod val="175000"/>
                      <a:alpha val="40000"/>
                    </a:schemeClr>
                  </a:glow>
                </a:effectLst>
                <a:ea typeface="Times New Roman"/>
                <a:cs typeface="Times New Roman"/>
              </a:rPr>
              <a:t>حيث يصدر القرار بشكل أني وسريع من الدماغ </a:t>
            </a:r>
            <a:r>
              <a:rPr lang="ar-IQ" sz="3200" b="1" dirty="0">
                <a:solidFill>
                  <a:srgbClr val="0070C0"/>
                </a:solidFill>
                <a:effectLst>
                  <a:glow rad="63500">
                    <a:schemeClr val="accent5">
                      <a:satMod val="175000"/>
                      <a:alpha val="40000"/>
                    </a:schemeClr>
                  </a:glow>
                </a:effectLst>
                <a:ea typeface="Times New Roman"/>
                <a:cs typeface="Times New Roman"/>
              </a:rPr>
              <a:t>, </a:t>
            </a:r>
            <a:r>
              <a:rPr lang="ar-IQ" sz="3200" b="1" dirty="0" smtClean="0">
                <a:solidFill>
                  <a:srgbClr val="0070C0"/>
                </a:solidFill>
                <a:effectLst>
                  <a:glow rad="63500">
                    <a:schemeClr val="accent5">
                      <a:satMod val="175000"/>
                      <a:alpha val="40000"/>
                    </a:schemeClr>
                  </a:glow>
                </a:effectLst>
                <a:ea typeface="Times New Roman"/>
                <a:cs typeface="Times New Roman"/>
              </a:rPr>
              <a:t>وان </a:t>
            </a:r>
            <a:r>
              <a:rPr lang="ar-IQ" sz="3200" b="1" dirty="0">
                <a:solidFill>
                  <a:srgbClr val="0070C0"/>
                </a:solidFill>
                <a:effectLst>
                  <a:glow rad="63500">
                    <a:schemeClr val="accent5">
                      <a:satMod val="175000"/>
                      <a:alpha val="40000"/>
                    </a:schemeClr>
                  </a:glow>
                </a:effectLst>
                <a:ea typeface="Times New Roman"/>
                <a:cs typeface="Times New Roman"/>
              </a:rPr>
              <a:t>الرياضي </a:t>
            </a:r>
            <a:r>
              <a:rPr lang="ar-IQ" sz="3600" b="1" dirty="0">
                <a:solidFill>
                  <a:srgbClr val="0070C0"/>
                </a:solidFill>
                <a:effectLst>
                  <a:glow rad="63500">
                    <a:schemeClr val="accent5">
                      <a:satMod val="175000"/>
                      <a:alpha val="40000"/>
                    </a:schemeClr>
                  </a:glow>
                </a:effectLst>
                <a:ea typeface="Times New Roman"/>
                <a:cs typeface="Times New Roman"/>
              </a:rPr>
              <a:t>لا يستطيع التصحيح الا بعد الانتهاء من الاداء , وبذلك </a:t>
            </a:r>
            <a:r>
              <a:rPr lang="ar-IQ" sz="3600" b="1" dirty="0" smtClean="0">
                <a:solidFill>
                  <a:srgbClr val="0070C0"/>
                </a:solidFill>
                <a:effectLst>
                  <a:glow rad="63500">
                    <a:schemeClr val="accent5">
                      <a:satMod val="175000"/>
                      <a:alpha val="40000"/>
                    </a:schemeClr>
                  </a:glow>
                </a:effectLst>
                <a:ea typeface="Times New Roman"/>
                <a:cs typeface="Times New Roman"/>
              </a:rPr>
              <a:t>فأن</a:t>
            </a:r>
            <a:r>
              <a:rPr lang="ar-IQ" sz="3600" b="1" dirty="0">
                <a:solidFill>
                  <a:srgbClr val="0070C0"/>
                </a:solidFill>
                <a:effectLst>
                  <a:glow rad="63500">
                    <a:schemeClr val="accent5">
                      <a:satMod val="175000"/>
                      <a:alpha val="40000"/>
                    </a:schemeClr>
                  </a:glow>
                </a:effectLst>
                <a:ea typeface="Times New Roman"/>
                <a:cs typeface="Times New Roman"/>
              </a:rPr>
              <a:t> </a:t>
            </a:r>
            <a:r>
              <a:rPr lang="ar-IQ" sz="3600" b="1" dirty="0" smtClean="0">
                <a:solidFill>
                  <a:srgbClr val="0070C0"/>
                </a:solidFill>
                <a:effectLst>
                  <a:glow rad="63500">
                    <a:schemeClr val="accent5">
                      <a:satMod val="175000"/>
                      <a:alpha val="40000"/>
                    </a:schemeClr>
                  </a:glow>
                </a:effectLst>
                <a:ea typeface="Times New Roman"/>
                <a:cs typeface="Times New Roman"/>
              </a:rPr>
              <a:t>هذا </a:t>
            </a:r>
            <a:r>
              <a:rPr lang="ar-IQ" sz="3200" b="1" dirty="0">
                <a:solidFill>
                  <a:srgbClr val="0070C0"/>
                </a:solidFill>
                <a:effectLst>
                  <a:glow rad="63500">
                    <a:schemeClr val="accent5">
                      <a:satMod val="175000"/>
                      <a:alpha val="40000"/>
                    </a:schemeClr>
                  </a:glow>
                </a:effectLst>
                <a:ea typeface="Times New Roman"/>
                <a:cs typeface="Times New Roman"/>
              </a:rPr>
              <a:t>النظام لا </a:t>
            </a:r>
            <a:r>
              <a:rPr lang="ar-IQ" sz="3200" b="1" dirty="0" smtClean="0">
                <a:solidFill>
                  <a:srgbClr val="0070C0"/>
                </a:solidFill>
                <a:effectLst>
                  <a:glow rad="63500">
                    <a:schemeClr val="accent5">
                      <a:satMod val="175000"/>
                      <a:alpha val="40000"/>
                    </a:schemeClr>
                  </a:glow>
                </a:effectLst>
                <a:ea typeface="Times New Roman"/>
                <a:cs typeface="Times New Roman"/>
              </a:rPr>
              <a:t>يحتاج الى </a:t>
            </a:r>
            <a:r>
              <a:rPr lang="ar-IQ" sz="3200" b="1" dirty="0">
                <a:solidFill>
                  <a:srgbClr val="0070C0"/>
                </a:solidFill>
                <a:effectLst>
                  <a:glow rad="63500">
                    <a:schemeClr val="accent5">
                      <a:satMod val="175000"/>
                      <a:alpha val="40000"/>
                    </a:schemeClr>
                  </a:glow>
                </a:effectLst>
                <a:ea typeface="Times New Roman"/>
                <a:cs typeface="Times New Roman"/>
              </a:rPr>
              <a:t>التغذية الراجعة </a:t>
            </a:r>
            <a:r>
              <a:rPr lang="ar-IQ" sz="3200" b="1" dirty="0" smtClean="0">
                <a:solidFill>
                  <a:srgbClr val="0070C0"/>
                </a:solidFill>
                <a:effectLst>
                  <a:glow rad="63500">
                    <a:schemeClr val="accent5">
                      <a:satMod val="175000"/>
                      <a:alpha val="40000"/>
                    </a:schemeClr>
                  </a:glow>
                </a:effectLst>
                <a:ea typeface="Times New Roman"/>
                <a:cs typeface="Times New Roman"/>
              </a:rPr>
              <a:t>).  </a:t>
            </a:r>
            <a:endParaRPr lang="ar-IQ" sz="2800" b="1" dirty="0">
              <a:solidFill>
                <a:srgbClr val="0070C0"/>
              </a:solidFill>
              <a:effectLst>
                <a:glow rad="63500">
                  <a:schemeClr val="accent5">
                    <a:satMod val="175000"/>
                    <a:alpha val="40000"/>
                  </a:schemeClr>
                </a:glow>
              </a:effectLst>
            </a:endParaRPr>
          </a:p>
        </p:txBody>
      </p:sp>
    </p:spTree>
    <p:extLst>
      <p:ext uri="{BB962C8B-B14F-4D97-AF65-F5344CB8AC3E}">
        <p14:creationId xmlns:p14="http://schemas.microsoft.com/office/powerpoint/2010/main" val="42442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blipFill>
            <a:blip r:embed="rId2"/>
            <a:tile tx="0" ty="0" sx="100000" sy="100000" flip="none" algn="tl"/>
          </a:blipFill>
        </p:spPr>
        <p:txBody>
          <a:bodyPr>
            <a:normAutofit/>
          </a:bodyPr>
          <a:lstStyle/>
          <a:p>
            <a:pPr algn="justLow"/>
            <a:r>
              <a:rPr lang="ar-IQ" sz="3600" b="1" dirty="0" smtClean="0">
                <a:solidFill>
                  <a:srgbClr val="FF0000"/>
                </a:solidFill>
              </a:rPr>
              <a:t>مميزات نظرية الدائرة المفتوحة :					</a:t>
            </a:r>
            <a:r>
              <a:rPr lang="ar-IQ" sz="3600" dirty="0" smtClean="0"/>
              <a:t/>
            </a:r>
            <a:br>
              <a:rPr lang="ar-IQ" sz="3600" dirty="0" smtClean="0"/>
            </a:br>
            <a:r>
              <a:rPr lang="ar-IQ" sz="3600" dirty="0" smtClean="0"/>
              <a:t>- تتناسب مع الحركات أو الاستجابة السريعة </a:t>
            </a:r>
            <a:br>
              <a:rPr lang="ar-IQ" sz="3600" dirty="0" smtClean="0"/>
            </a:br>
            <a:r>
              <a:rPr lang="ar-IQ" sz="3600" dirty="0"/>
              <a:t/>
            </a:r>
            <a:br>
              <a:rPr lang="ar-IQ" sz="3600" dirty="0"/>
            </a:br>
            <a:r>
              <a:rPr lang="ar-IQ" sz="3600" dirty="0" smtClean="0"/>
              <a:t>       </a:t>
            </a:r>
            <a:r>
              <a:rPr lang="ar-IQ" sz="3600" b="1" dirty="0" smtClean="0">
                <a:solidFill>
                  <a:srgbClr val="FF0000"/>
                </a:solidFill>
              </a:rPr>
              <a:t>نظام التحكم للدائرة المفتوحة		 </a:t>
            </a:r>
            <a:r>
              <a:rPr lang="ar-IQ" sz="3600" dirty="0" smtClean="0"/>
              <a:t/>
            </a:r>
            <a:br>
              <a:rPr lang="ar-IQ" sz="3600" dirty="0" smtClean="0"/>
            </a:br>
            <a:r>
              <a:rPr lang="ar-IQ" sz="3600" dirty="0" smtClean="0"/>
              <a:t/>
            </a:r>
            <a:br>
              <a:rPr lang="ar-IQ" sz="3600" dirty="0" smtClean="0"/>
            </a:br>
            <a:r>
              <a:rPr lang="ar-IQ" sz="3600" dirty="0"/>
              <a:t/>
            </a:r>
            <a:br>
              <a:rPr lang="ar-IQ" sz="3600" dirty="0"/>
            </a:br>
            <a:r>
              <a:rPr lang="ar-IQ" sz="3600" dirty="0" smtClean="0"/>
              <a:t/>
            </a:r>
            <a:br>
              <a:rPr lang="ar-IQ" sz="3600" dirty="0" smtClean="0"/>
            </a:br>
            <a:r>
              <a:rPr lang="ar-IQ" sz="3600" dirty="0"/>
              <a:t/>
            </a:r>
            <a:br>
              <a:rPr lang="ar-IQ" sz="3600" dirty="0"/>
            </a:br>
            <a:r>
              <a:rPr lang="ar-IQ" sz="3600" dirty="0"/>
              <a:t/>
            </a:r>
            <a:br>
              <a:rPr lang="ar-IQ" sz="3600" dirty="0"/>
            </a:br>
            <a:r>
              <a:rPr lang="ar-IQ" sz="3600" dirty="0" smtClean="0"/>
              <a:t/>
            </a:r>
            <a:br>
              <a:rPr lang="ar-IQ" sz="3600" dirty="0" smtClean="0"/>
            </a:br>
            <a:endParaRPr lang="ar-IQ" sz="3600" dirty="0"/>
          </a:p>
        </p:txBody>
      </p:sp>
      <p:sp>
        <p:nvSpPr>
          <p:cNvPr id="3" name="مستطيل مستدير الزوايا 2"/>
          <p:cNvSpPr/>
          <p:nvPr/>
        </p:nvSpPr>
        <p:spPr>
          <a:xfrm>
            <a:off x="3563888" y="3212976"/>
            <a:ext cx="2160240" cy="648072"/>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IQ" b="1" dirty="0" smtClean="0"/>
              <a:t>الاوامر الحركية</a:t>
            </a:r>
            <a:endParaRPr lang="ar-IQ" b="1" dirty="0"/>
          </a:p>
        </p:txBody>
      </p:sp>
      <p:sp>
        <p:nvSpPr>
          <p:cNvPr id="4" name="مستطيل مستدير الزوايا 3"/>
          <p:cNvSpPr/>
          <p:nvPr/>
        </p:nvSpPr>
        <p:spPr>
          <a:xfrm>
            <a:off x="1547664" y="4797152"/>
            <a:ext cx="2160240" cy="648072"/>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IQ" b="1" dirty="0" smtClean="0"/>
              <a:t>مركز التحكم الحركي</a:t>
            </a:r>
            <a:endParaRPr lang="ar-IQ" b="1" dirty="0"/>
          </a:p>
        </p:txBody>
      </p:sp>
      <p:sp>
        <p:nvSpPr>
          <p:cNvPr id="5" name="مستطيل مستدير الزوايا 4"/>
          <p:cNvSpPr/>
          <p:nvPr/>
        </p:nvSpPr>
        <p:spPr>
          <a:xfrm>
            <a:off x="5724128" y="4797152"/>
            <a:ext cx="2160240" cy="648072"/>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r>
              <a:rPr lang="ar-IQ" b="1" dirty="0" smtClean="0"/>
              <a:t>الاستجابة الحركية</a:t>
            </a:r>
            <a:endParaRPr lang="ar-IQ" b="1" dirty="0"/>
          </a:p>
        </p:txBody>
      </p:sp>
      <p:sp>
        <p:nvSpPr>
          <p:cNvPr id="6" name="سهم للأسفل 5"/>
          <p:cNvSpPr/>
          <p:nvPr/>
        </p:nvSpPr>
        <p:spPr>
          <a:xfrm rot="19117655">
            <a:off x="6159920" y="3318873"/>
            <a:ext cx="288032" cy="164533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7" name="سهم للأسفل 6"/>
          <p:cNvSpPr/>
          <p:nvPr/>
        </p:nvSpPr>
        <p:spPr>
          <a:xfrm rot="13444516">
            <a:off x="2850875" y="3383596"/>
            <a:ext cx="288032" cy="154553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5027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5"/>
          <p:cNvSpPr>
            <a:spLocks noChangeArrowheads="1"/>
          </p:cNvSpPr>
          <p:nvPr/>
        </p:nvSpPr>
        <p:spPr bwMode="auto">
          <a:xfrm>
            <a:off x="7149903" y="457200"/>
            <a:ext cx="1984375" cy="656589"/>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4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الدماغ</a:t>
            </a:r>
            <a:r>
              <a:rPr kumimoji="0" lang="ar-IQ" altLang="ar-IQ" sz="2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IQ"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سهم للأسفل 4"/>
          <p:cNvSpPr/>
          <p:nvPr/>
        </p:nvSpPr>
        <p:spPr>
          <a:xfrm>
            <a:off x="8159062" y="1128713"/>
            <a:ext cx="484505" cy="20955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 name="مستطيل 25"/>
          <p:cNvSpPr>
            <a:spLocks noChangeArrowheads="1"/>
          </p:cNvSpPr>
          <p:nvPr/>
        </p:nvSpPr>
        <p:spPr bwMode="auto">
          <a:xfrm>
            <a:off x="7183436" y="1352745"/>
            <a:ext cx="1960722" cy="1006719"/>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IQ" alt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تحديد الاستجابة </a:t>
            </a:r>
            <a:endParaRPr kumimoji="0" lang="ar-IQ" altLang="ar-IQ"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alt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اختيار الاستجابة</a:t>
            </a:r>
            <a:endParaRPr kumimoji="0" lang="ar-IQ" altLang="ar-IQ"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IQ" alt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برمجة الاستجابة</a:t>
            </a:r>
            <a:endParaRPr kumimoji="0" lang="ar-IQ" alt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سهم إلى اليسار 6"/>
          <p:cNvSpPr/>
          <p:nvPr/>
        </p:nvSpPr>
        <p:spPr>
          <a:xfrm>
            <a:off x="6205536" y="1613851"/>
            <a:ext cx="977900" cy="48450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مخطط انسيابي: محطة طرفية 27"/>
          <p:cNvSpPr>
            <a:spLocks noChangeArrowheads="1"/>
          </p:cNvSpPr>
          <p:nvPr/>
        </p:nvSpPr>
        <p:spPr bwMode="auto">
          <a:xfrm>
            <a:off x="3187228" y="1233488"/>
            <a:ext cx="2971800" cy="1144831"/>
          </a:xfrm>
          <a:prstGeom prst="flowChartTerminator">
            <a:avLst/>
          </a:prstGeom>
          <a:solidFill>
            <a:srgbClr val="C0504D"/>
          </a:solidFill>
          <a:ln w="25400">
            <a:solidFill>
              <a:srgbClr val="622423"/>
            </a:solid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IQ" altLang="ar-IQ" sz="2400" b="1" i="0" u="none" strike="noStrike" cap="none" normalizeH="0" baseline="0" dirty="0" smtClean="0">
                <a:ln>
                  <a:noFill/>
                </a:ln>
                <a:solidFill>
                  <a:srgbClr val="FFFFFF"/>
                </a:solidFill>
                <a:effectLst/>
                <a:latin typeface="Calibri" pitchFamily="34" charset="0"/>
                <a:ea typeface="Calibri" pitchFamily="34" charset="0"/>
                <a:cs typeface="Arial" pitchFamily="34" charset="0"/>
              </a:rPr>
              <a:t>الذاكرة الحركية</a:t>
            </a:r>
            <a:endParaRPr kumimoji="0" lang="ar-IQ" altLang="ar-IQ"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سهم للأسفل 8"/>
          <p:cNvSpPr/>
          <p:nvPr/>
        </p:nvSpPr>
        <p:spPr>
          <a:xfrm>
            <a:off x="8144314" y="2378319"/>
            <a:ext cx="484505" cy="228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ستطيل 29"/>
          <p:cNvSpPr>
            <a:spLocks noChangeArrowheads="1"/>
          </p:cNvSpPr>
          <p:nvPr/>
        </p:nvSpPr>
        <p:spPr bwMode="auto">
          <a:xfrm>
            <a:off x="7183436" y="2606919"/>
            <a:ext cx="1960563" cy="920187"/>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برنامج حركي</a:t>
            </a:r>
            <a:endParaRPr kumimoji="0" lang="ar-IQ"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سهم للأسفل 10"/>
          <p:cNvSpPr/>
          <p:nvPr/>
        </p:nvSpPr>
        <p:spPr>
          <a:xfrm>
            <a:off x="8185587" y="4723160"/>
            <a:ext cx="484505" cy="2762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مستطيل 31"/>
          <p:cNvSpPr>
            <a:spLocks noChangeArrowheads="1"/>
          </p:cNvSpPr>
          <p:nvPr/>
        </p:nvSpPr>
        <p:spPr bwMode="auto">
          <a:xfrm>
            <a:off x="7198223" y="3797935"/>
            <a:ext cx="1945775" cy="925225"/>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الحبل الشوكي</a:t>
            </a:r>
            <a:endParaRPr kumimoji="0" lang="ar-IQ"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سهم إلى اليسار 13"/>
          <p:cNvSpPr/>
          <p:nvPr/>
        </p:nvSpPr>
        <p:spPr>
          <a:xfrm>
            <a:off x="6235112" y="4018294"/>
            <a:ext cx="977900" cy="484505"/>
          </a:xfrm>
          <a:prstGeom prst="left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6" name="مخطط انسيابي: محطة طرفية 35"/>
          <p:cNvSpPr>
            <a:spLocks noChangeArrowheads="1"/>
          </p:cNvSpPr>
          <p:nvPr/>
        </p:nvSpPr>
        <p:spPr bwMode="auto">
          <a:xfrm>
            <a:off x="3265883" y="3797934"/>
            <a:ext cx="2971800" cy="1503274"/>
          </a:xfrm>
          <a:prstGeom prst="flowChartTerminator">
            <a:avLst/>
          </a:prstGeom>
          <a:solidFill>
            <a:srgbClr val="C0504D"/>
          </a:solidFill>
          <a:ln w="25400">
            <a:solidFill>
              <a:srgbClr val="62242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مسؤول عن حركة الاطراف ويرسل الايعازات الحركية الى العضلات</a:t>
            </a:r>
            <a:endParaRPr kumimoji="0" lang="ar-IQ" alt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سهم للأسفل 16"/>
          <p:cNvSpPr/>
          <p:nvPr/>
        </p:nvSpPr>
        <p:spPr>
          <a:xfrm>
            <a:off x="8154034" y="3527107"/>
            <a:ext cx="484505" cy="276225"/>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8" name="مستطيل 37"/>
          <p:cNvSpPr>
            <a:spLocks noChangeArrowheads="1"/>
          </p:cNvSpPr>
          <p:nvPr/>
        </p:nvSpPr>
        <p:spPr bwMode="auto">
          <a:xfrm>
            <a:off x="7213012" y="5029168"/>
            <a:ext cx="1930987" cy="892207"/>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4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العضلات </a:t>
            </a:r>
            <a:endParaRPr kumimoji="0" lang="ar-IQ" altLang="ar-IQ"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سهم إلى اليسار 18"/>
          <p:cNvSpPr/>
          <p:nvPr/>
        </p:nvSpPr>
        <p:spPr>
          <a:xfrm>
            <a:off x="6235112" y="6269400"/>
            <a:ext cx="977900" cy="484505"/>
          </a:xfrm>
          <a:prstGeom prst="leftArrow">
            <a:avLst/>
          </a:prstGeom>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0" name="مخطط انسيابي: محطة طرفية 39"/>
          <p:cNvSpPr>
            <a:spLocks noChangeArrowheads="1"/>
          </p:cNvSpPr>
          <p:nvPr/>
        </p:nvSpPr>
        <p:spPr bwMode="auto">
          <a:xfrm>
            <a:off x="3248524" y="5943601"/>
            <a:ext cx="2971800" cy="914400"/>
          </a:xfrm>
          <a:prstGeom prst="flowChartTerminator">
            <a:avLst/>
          </a:prstGeom>
          <a:solidFill>
            <a:srgbClr val="C0504D"/>
          </a:solidFill>
          <a:ln w="25400">
            <a:solidFill>
              <a:srgbClr val="622423"/>
            </a:solid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altLang="ar-IQ" sz="3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البيئة</a:t>
            </a:r>
            <a:endParaRPr kumimoji="0" lang="ar-IQ" alt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سهم للأسفل 20"/>
          <p:cNvSpPr/>
          <p:nvPr/>
        </p:nvSpPr>
        <p:spPr>
          <a:xfrm>
            <a:off x="8243099" y="5921375"/>
            <a:ext cx="484505" cy="276225"/>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2" name="مستطيل 41"/>
          <p:cNvSpPr>
            <a:spLocks noChangeArrowheads="1"/>
          </p:cNvSpPr>
          <p:nvPr/>
        </p:nvSpPr>
        <p:spPr bwMode="auto">
          <a:xfrm>
            <a:off x="7213012" y="6165305"/>
            <a:ext cx="1907174" cy="692696"/>
          </a:xfrm>
          <a:prstGeom prst="rect">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4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المحيط</a:t>
            </a:r>
            <a:endParaRPr kumimoji="0" lang="ar-IQ" altLang="ar-IQ"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0" y="194111"/>
            <a:ext cx="2726331" cy="1477328"/>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يبين نظام</a:t>
            </a:r>
            <a:r>
              <a:rPr kumimoji="0" lang="ar-IQ" altLang="ar-IQ" sz="24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سيطرة الدائرة المفتوحة  </a:t>
            </a:r>
            <a:r>
              <a:rPr kumimoji="0" lang="ar-IQ" altLang="ar-IQ"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ar-IQ" altLang="ar-IQ"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ar-IQ"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919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inVertical)">
                                      <p:cBhvr>
                                        <p:cTn id="51" dur="500"/>
                                        <p:tgtEl>
                                          <p:spTgt spid="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640" y="14418"/>
            <a:ext cx="9144000" cy="680391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1000"/>
              </a:spcAft>
            </a:pPr>
            <a:r>
              <a:rPr lang="ar-IQ" sz="2400" u="sng" dirty="0">
                <a:ln w="15773" cap="flat" cmpd="sng" algn="ctr">
                  <a:gradFill>
                    <a:gsLst>
                      <a:gs pos="70000">
                        <a:srgbClr val="F16700"/>
                      </a:gs>
                      <a:gs pos="0">
                        <a:srgbClr val="FFAA65"/>
                      </a:gs>
                    </a:gsLst>
                    <a:lin ang="5400000" scaled="0"/>
                  </a:gradFill>
                  <a:prstDash val="solid"/>
                  <a:round/>
                </a:ln>
                <a:solidFill>
                  <a:srgbClr val="FF0000"/>
                </a:solidFill>
                <a:effectLst>
                  <a:outerShdw blurRad="50800" dist="40005" dir="5400000" algn="tl">
                    <a:srgbClr val="000000">
                      <a:alpha val="33000"/>
                    </a:srgbClr>
                  </a:outerShdw>
                </a:effectLst>
                <a:ea typeface="Times New Roman"/>
                <a:cs typeface="Times New Roman"/>
              </a:rPr>
              <a:t> تكامل نظرية الدائرة المغلقة </a:t>
            </a:r>
            <a:r>
              <a:rPr lang="ar-IQ" sz="2400" u="sng" dirty="0" smtClean="0">
                <a:ln w="15773" cap="flat" cmpd="sng" algn="ctr">
                  <a:gradFill>
                    <a:gsLst>
                      <a:gs pos="70000">
                        <a:srgbClr val="F16700"/>
                      </a:gs>
                      <a:gs pos="0">
                        <a:srgbClr val="FFAA65"/>
                      </a:gs>
                    </a:gsLst>
                    <a:lin ang="5400000" scaled="0"/>
                  </a:gradFill>
                  <a:prstDash val="solid"/>
                  <a:round/>
                </a:ln>
                <a:solidFill>
                  <a:srgbClr val="FF0000"/>
                </a:solidFill>
                <a:effectLst>
                  <a:outerShdw blurRad="50800" dist="40005" dir="5400000" algn="tl">
                    <a:srgbClr val="000000">
                      <a:alpha val="33000"/>
                    </a:srgbClr>
                  </a:outerShdw>
                </a:effectLst>
                <a:ea typeface="Times New Roman"/>
                <a:cs typeface="Times New Roman"/>
              </a:rPr>
              <a:t>والمفتوحة :</a:t>
            </a:r>
            <a:endParaRPr lang="en-US" sz="1200" dirty="0">
              <a:solidFill>
                <a:srgbClr val="FF0000"/>
              </a:solidFill>
              <a:ea typeface="Calibri"/>
              <a:cs typeface="Arial"/>
            </a:endParaRPr>
          </a:p>
          <a:p>
            <a:pPr algn="just" rtl="0">
              <a:lnSpc>
                <a:spcPct val="115000"/>
              </a:lnSpc>
              <a:spcAft>
                <a:spcPts val="1000"/>
              </a:spcAft>
            </a:pPr>
            <a:r>
              <a:rPr lang="en-US" sz="2400" b="1" dirty="0">
                <a:latin typeface="Times New Roman"/>
                <a:ea typeface="Times New Roman"/>
                <a:cs typeface="Arial"/>
              </a:rPr>
              <a:t>  </a:t>
            </a:r>
            <a:r>
              <a:rPr lang="en-US" sz="2000" b="1" dirty="0">
                <a:latin typeface="Times New Roman"/>
                <a:ea typeface="Times New Roman"/>
                <a:cs typeface="Arial"/>
              </a:rPr>
              <a:t> </a:t>
            </a:r>
            <a:r>
              <a:rPr lang="ar-IQ" sz="2000" b="1" dirty="0">
                <a:latin typeface="Times New Roman"/>
                <a:ea typeface="Times New Roman"/>
              </a:rPr>
              <a:t>     أن </a:t>
            </a:r>
            <a:r>
              <a:rPr lang="ar-IQ" sz="2000" b="1" dirty="0" smtClean="0">
                <a:latin typeface="Times New Roman"/>
                <a:ea typeface="Times New Roman"/>
              </a:rPr>
              <a:t>النظريتين اللتان تم ذكرهما قبل قليل لهما نقاط </a:t>
            </a:r>
            <a:r>
              <a:rPr lang="ar-IQ" sz="2000" b="1" dirty="0">
                <a:latin typeface="Times New Roman"/>
                <a:ea typeface="Times New Roman"/>
              </a:rPr>
              <a:t>القوة خاصة </a:t>
            </a:r>
            <a:r>
              <a:rPr lang="ar-IQ" sz="2000" b="1" dirty="0" smtClean="0">
                <a:latin typeface="Times New Roman"/>
                <a:ea typeface="Times New Roman"/>
              </a:rPr>
              <a:t>بهما </a:t>
            </a:r>
            <a:r>
              <a:rPr lang="ar-IQ" sz="2000" dirty="0" smtClean="0">
                <a:latin typeface="Times New Roman"/>
                <a:ea typeface="Times New Roman"/>
              </a:rPr>
              <a:t>, </a:t>
            </a:r>
            <a:r>
              <a:rPr lang="ar-IQ" sz="2400" b="1" dirty="0">
                <a:solidFill>
                  <a:srgbClr val="FF0000"/>
                </a:solidFill>
                <a:latin typeface="Times New Roman"/>
                <a:ea typeface="Times New Roman"/>
              </a:rPr>
              <a:t>فنظرية الدائرة المغلقة تظهر امكانية تطبيقها على الحركات البطيئة بطبيعتها </a:t>
            </a:r>
            <a:r>
              <a:rPr lang="ar-IQ" sz="2000" b="1" dirty="0">
                <a:solidFill>
                  <a:srgbClr val="FF0000"/>
                </a:solidFill>
                <a:latin typeface="Times New Roman"/>
                <a:ea typeface="Times New Roman"/>
              </a:rPr>
              <a:t>, </a:t>
            </a:r>
            <a:r>
              <a:rPr lang="ar-IQ" sz="2400" b="1" dirty="0">
                <a:solidFill>
                  <a:srgbClr val="FF0000"/>
                </a:solidFill>
                <a:latin typeface="Times New Roman"/>
                <a:ea typeface="Times New Roman"/>
              </a:rPr>
              <a:t>وفي هذا النوع من الحركات تبدو التغذية الراجعة او عائد المعلومات مهما في انتاج كل جزء من أجزاء الحركة</a:t>
            </a:r>
            <a:r>
              <a:rPr lang="ar-IQ" sz="2000" b="1" dirty="0">
                <a:solidFill>
                  <a:srgbClr val="FF0000"/>
                </a:solidFill>
                <a:latin typeface="Times New Roman"/>
                <a:ea typeface="Times New Roman"/>
              </a:rPr>
              <a:t>.</a:t>
            </a:r>
            <a:r>
              <a:rPr lang="ar-IQ" sz="2000" dirty="0">
                <a:latin typeface="Times New Roman"/>
                <a:ea typeface="Times New Roman"/>
              </a:rPr>
              <a:t> </a:t>
            </a:r>
            <a:r>
              <a:rPr lang="ar-IQ" sz="2400" b="1" dirty="0">
                <a:solidFill>
                  <a:srgbClr val="0070C0"/>
                </a:solidFill>
                <a:latin typeface="Times New Roman"/>
                <a:ea typeface="Times New Roman"/>
              </a:rPr>
              <a:t>أما نظرية الدائرة المفتوحة فتبدو مناسبة جدا لشرح نتائج الاستجابة السريعة </a:t>
            </a:r>
            <a:r>
              <a:rPr lang="ar-IQ" sz="2000" b="1" dirty="0" smtClean="0">
                <a:latin typeface="Times New Roman"/>
                <a:ea typeface="Times New Roman"/>
              </a:rPr>
              <a:t>,</a:t>
            </a:r>
            <a:r>
              <a:rPr lang="ar-IQ" b="1" dirty="0" smtClean="0">
                <a:latin typeface="Times New Roman"/>
                <a:ea typeface="Times New Roman"/>
              </a:rPr>
              <a:t> </a:t>
            </a:r>
            <a:r>
              <a:rPr lang="ar-IQ" sz="2000" b="1" dirty="0">
                <a:solidFill>
                  <a:srgbClr val="00B050"/>
                </a:solidFill>
                <a:latin typeface="Times New Roman"/>
                <a:ea typeface="Times New Roman"/>
              </a:rPr>
              <a:t>ويرى (</a:t>
            </a:r>
            <a:r>
              <a:rPr lang="ar-IQ" sz="2000" b="1" dirty="0" err="1">
                <a:solidFill>
                  <a:srgbClr val="00B050"/>
                </a:solidFill>
                <a:latin typeface="Times New Roman"/>
                <a:ea typeface="Times New Roman"/>
              </a:rPr>
              <a:t>جلنكروس</a:t>
            </a:r>
            <a:r>
              <a:rPr lang="ar-IQ" sz="2000" b="1" dirty="0">
                <a:solidFill>
                  <a:srgbClr val="00B050"/>
                </a:solidFill>
                <a:latin typeface="Times New Roman"/>
                <a:ea typeface="Times New Roman"/>
              </a:rPr>
              <a:t>) ان موضوع التحكم الحركي لا يجب ان يكون مبنيا على هذه او تلك ولكن هاتين النظريتين يجب ان يندمجا معا لكي يقدما نظرية شاملة تشرح التحكم الحركي على اساس نوع الحركة </a:t>
            </a:r>
            <a:r>
              <a:rPr lang="ar-IQ" sz="2000" b="1" dirty="0" smtClean="0">
                <a:solidFill>
                  <a:srgbClr val="00B050"/>
                </a:solidFill>
                <a:latin typeface="Times New Roman"/>
                <a:ea typeface="Times New Roman"/>
              </a:rPr>
              <a:t>المؤدة</a:t>
            </a:r>
            <a:r>
              <a:rPr lang="ar-IQ" sz="2400" b="1" dirty="0" smtClean="0">
                <a:solidFill>
                  <a:srgbClr val="00B050"/>
                </a:solidFill>
                <a:latin typeface="Times New Roman"/>
                <a:ea typeface="Times New Roman"/>
              </a:rPr>
              <a:t>. </a:t>
            </a:r>
            <a:r>
              <a:rPr lang="ar-IQ" sz="2000" b="1" dirty="0">
                <a:solidFill>
                  <a:srgbClr val="FF0000"/>
                </a:solidFill>
                <a:latin typeface="Times New Roman"/>
                <a:ea typeface="Times New Roman"/>
              </a:rPr>
              <a:t>والطريقة الوحيدة التي يمكن بها ان نفكر بموقف التحكم المزدوج هو ان نربط نوع التحكم بمرحلة التعلم للمهارة المؤداه </a:t>
            </a:r>
            <a:r>
              <a:rPr lang="ar-IQ" sz="2000" b="1" dirty="0">
                <a:solidFill>
                  <a:srgbClr val="0070C0"/>
                </a:solidFill>
                <a:latin typeface="Times New Roman"/>
                <a:ea typeface="Times New Roman"/>
              </a:rPr>
              <a:t>والسبب هو ان خلال المرحلة المبكرة لاكتساب المهارة والمسماة (بمرحلة المعرفة) كما أشار اليها (فيتس وبنسر) فأن الحركات المتضمنة من هذه المرحلة من المراحل الحركية تميل الى الانتماء الى الدائرة المغلقة للتحكم , ومن الافضل ترتيب مكونات الحركة الخاصة بالمهارة المركبة الى اقسام او حدات صغيرة حيث نسمح لمعلومات التغذية الراجعة ان تحدد نتائج العمل لكل وحدة او قسم وعلى كل حال فعندما يكتسب الفرد مهارة عالية وذلك في المراحل الاخيرة لتعلم المهارة , فأن التغذية الراجعة لا تكون ضرورية للتحكم الحركي ,وذلك لان الوحدات الحركية قد اصبحت كبيرة جدا وكل وحدة تصبح مكونة من عدة وحدات حركية ثانوية </a:t>
            </a:r>
            <a:r>
              <a:rPr lang="ar-IQ" b="1" dirty="0">
                <a:solidFill>
                  <a:srgbClr val="0070C0"/>
                </a:solidFill>
                <a:latin typeface="Times New Roman"/>
                <a:ea typeface="Times New Roman"/>
              </a:rPr>
              <a:t>, </a:t>
            </a:r>
            <a:r>
              <a:rPr lang="ar-IQ" sz="2000" b="1" dirty="0">
                <a:solidFill>
                  <a:srgbClr val="FF0000"/>
                </a:solidFill>
                <a:latin typeface="Times New Roman"/>
                <a:ea typeface="Times New Roman"/>
              </a:rPr>
              <a:t>وفي هذه الحالة فأن الوحدات الحركية تعمل تحت تحكم الدائرة المفتوحة وعند الانتهاء من أداء المهارات والابتداء في اداء مهارات الوحدة التالية فأن </a:t>
            </a:r>
            <a:r>
              <a:rPr lang="ar-IQ" sz="2400" b="1" dirty="0">
                <a:solidFill>
                  <a:srgbClr val="FF0000"/>
                </a:solidFill>
                <a:latin typeface="Times New Roman"/>
                <a:ea typeface="Times New Roman"/>
              </a:rPr>
              <a:t>العمل يصبح تحت تحكم الدائرة المغلقة</a:t>
            </a:r>
            <a:r>
              <a:rPr lang="ar-IQ" sz="2000" b="1" dirty="0">
                <a:solidFill>
                  <a:srgbClr val="FF0000"/>
                </a:solidFill>
                <a:latin typeface="Times New Roman"/>
                <a:ea typeface="Times New Roman"/>
              </a:rPr>
              <a:t> , وبذلك ينتمي التحكم ليس فقط لمرحلة التعلم ولكن أيضا </a:t>
            </a:r>
            <a:r>
              <a:rPr lang="ar-IQ" sz="2000" b="1" dirty="0" smtClean="0">
                <a:solidFill>
                  <a:srgbClr val="FF0000"/>
                </a:solidFill>
                <a:latin typeface="Times New Roman"/>
                <a:ea typeface="Times New Roman"/>
              </a:rPr>
              <a:t>لترتيب المهارة الحركية المركبة.                                                                                                   </a:t>
            </a:r>
            <a:endParaRPr lang="en-US" sz="2400" b="1" dirty="0" smtClean="0">
              <a:solidFill>
                <a:srgbClr val="FF0000"/>
              </a:solidFill>
              <a:ea typeface="Times New Roman"/>
              <a:cs typeface="Times New Roman"/>
            </a:endParaRPr>
          </a:p>
        </p:txBody>
      </p:sp>
    </p:spTree>
    <p:extLst>
      <p:ext uri="{BB962C8B-B14F-4D97-AF65-F5344CB8AC3E}">
        <p14:creationId xmlns:p14="http://schemas.microsoft.com/office/powerpoint/2010/main" val="3180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blipFill>
            <a:blip r:embed="rId2"/>
            <a:tile tx="0" ty="0" sx="100000" sy="100000" flip="none" algn="tl"/>
          </a:blipFill>
        </p:spPr>
        <p:txBody>
          <a:bodyPr>
            <a:normAutofit fontScale="90000"/>
          </a:bodyPr>
          <a:lstStyle/>
          <a:p>
            <a:pPr algn="justLow"/>
            <a:r>
              <a:rPr lang="ar-IQ" sz="3600" dirty="0" smtClean="0"/>
              <a:t>	</a:t>
            </a:r>
            <a:br>
              <a:rPr lang="ar-IQ" sz="3600" dirty="0" smtClean="0"/>
            </a:br>
            <a:r>
              <a:rPr lang="ar-IQ" sz="3600" b="1" dirty="0" smtClean="0"/>
              <a:t>ثانياً:- </a:t>
            </a:r>
            <a:r>
              <a:rPr lang="ar-IQ" sz="3600" dirty="0" smtClean="0"/>
              <a:t>يرى بعض العلماء ومنهم جلين كروز (1977) أن النظريتين تندمجا معاً ليقدما نظرية شاملة للتحكم او السيطرة الحركية ( بداية التعلم على وفق السيطرة المغلقة وتنتقل بعدها على اساس نظرية السيطرة للدائرة المفتوحة , مثال: تعلم المهارات المختلفة في العاب المضرب ومن ثم الانتقال الى اللعب). كما ان المصادر الحديثة اشرت الى ان تحكم الفرد في المهارة يتزايد تدريجيا لينتقل بين النظامين انفي الذكر . من خلال ما ذكر تبين ان السيطرة على الحركات في بيئتها المفتوحة ومتطلبات السرعة العالية تحتاج الى خطة للأداء تهياً مسبقاً تلائم مثل هذا النوع من الحركات .						 </a:t>
            </a:r>
            <a:br>
              <a:rPr lang="ar-IQ" sz="3600" dirty="0" smtClean="0"/>
            </a:br>
            <a:r>
              <a:rPr lang="ar-IQ" sz="3600" dirty="0"/>
              <a:t/>
            </a:r>
            <a:br>
              <a:rPr lang="ar-IQ" sz="3600" dirty="0"/>
            </a:br>
            <a:r>
              <a:rPr lang="ar-IQ" sz="3600" dirty="0" smtClean="0"/>
              <a:t/>
            </a:r>
            <a:br>
              <a:rPr lang="ar-IQ" sz="3600" dirty="0" smtClean="0"/>
            </a:br>
            <a:r>
              <a:rPr lang="ar-IQ" sz="3600" dirty="0"/>
              <a:t/>
            </a:r>
            <a:br>
              <a:rPr lang="ar-IQ" sz="3600" dirty="0"/>
            </a:br>
            <a:r>
              <a:rPr lang="ar-IQ" sz="3600" dirty="0" smtClean="0"/>
              <a:t/>
            </a:r>
            <a:br>
              <a:rPr lang="ar-IQ" sz="3600" dirty="0" smtClean="0"/>
            </a:br>
            <a:endParaRPr lang="ar-IQ" sz="3600" dirty="0"/>
          </a:p>
        </p:txBody>
      </p:sp>
    </p:spTree>
    <p:extLst>
      <p:ext uri="{BB962C8B-B14F-4D97-AF65-F5344CB8AC3E}">
        <p14:creationId xmlns:p14="http://schemas.microsoft.com/office/powerpoint/2010/main" val="2324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solidFill>
            <a:schemeClr val="accent4">
              <a:lumMod val="40000"/>
              <a:lumOff val="60000"/>
            </a:schemeClr>
          </a:solidFill>
        </p:spPr>
        <p:txBody>
          <a:bodyPr>
            <a:normAutofit fontScale="90000"/>
          </a:bodyPr>
          <a:lstStyle/>
          <a:p>
            <a:pPr algn="justLow"/>
            <a:r>
              <a:rPr lang="ar-IQ" sz="3600" b="1" dirty="0" smtClean="0">
                <a:solidFill>
                  <a:srgbClr val="FF0000"/>
                </a:solidFill>
              </a:rPr>
              <a:t>فائدة فكرة البرنامج الحركي :</a:t>
            </a:r>
            <a:r>
              <a:rPr lang="ar-IQ" sz="3600" dirty="0" smtClean="0"/>
              <a:t>						</a:t>
            </a:r>
            <a:br>
              <a:rPr lang="ar-IQ" sz="3600" dirty="0" smtClean="0"/>
            </a:br>
            <a:r>
              <a:rPr lang="ar-IQ" sz="3600" dirty="0" smtClean="0"/>
              <a:t>يذكر ( </a:t>
            </a:r>
            <a:r>
              <a:rPr lang="en-US" sz="3600" dirty="0" smtClean="0"/>
              <a:t>Schmidt</a:t>
            </a:r>
            <a:r>
              <a:rPr lang="ar-IQ" sz="3600" dirty="0" smtClean="0"/>
              <a:t> ) ان الفائدة الرئيسية لاستخدام فكرة البرنامج الحركي هو الاستخدام القليل للشعور او الاحساس المتنوع وعمليات الانتباه في انتاج الحركة , وبهذا نستطيع ان نقول ان تهيئة خطة البرنامج الحركي تزيد من آلية الاداء وتقلل الانتباه .</a:t>
            </a:r>
            <a:br>
              <a:rPr lang="ar-IQ" sz="3600" dirty="0" smtClean="0"/>
            </a:br>
            <a:r>
              <a:rPr lang="ar-IQ" sz="3600" b="1" dirty="0" smtClean="0">
                <a:solidFill>
                  <a:srgbClr val="FF0000"/>
                </a:solidFill>
              </a:rPr>
              <a:t>تعريف </a:t>
            </a:r>
            <a:r>
              <a:rPr lang="ar-IQ" sz="3600" dirty="0" smtClean="0">
                <a:solidFill>
                  <a:srgbClr val="FF0000"/>
                </a:solidFill>
              </a:rPr>
              <a:t>(</a:t>
            </a:r>
            <a:r>
              <a:rPr lang="en-US" sz="3600" dirty="0" smtClean="0">
                <a:solidFill>
                  <a:srgbClr val="FF0000"/>
                </a:solidFill>
              </a:rPr>
              <a:t>Schmidt</a:t>
            </a:r>
            <a:r>
              <a:rPr lang="ar-IQ" sz="3600" dirty="0" smtClean="0">
                <a:solidFill>
                  <a:srgbClr val="FF0000"/>
                </a:solidFill>
              </a:rPr>
              <a:t> </a:t>
            </a:r>
            <a:r>
              <a:rPr lang="ar-IQ" sz="3600" dirty="0">
                <a:solidFill>
                  <a:srgbClr val="FF0000"/>
                </a:solidFill>
              </a:rPr>
              <a:t>) </a:t>
            </a:r>
            <a:r>
              <a:rPr lang="ar-IQ" sz="3600" b="1" dirty="0" smtClean="0">
                <a:solidFill>
                  <a:srgbClr val="FF0000"/>
                </a:solidFill>
              </a:rPr>
              <a:t>:-</a:t>
            </a:r>
            <a:r>
              <a:rPr lang="ar-IQ" sz="3600" dirty="0" smtClean="0"/>
              <a:t>								</a:t>
            </a:r>
            <a:br>
              <a:rPr lang="ar-IQ" sz="3600" dirty="0" smtClean="0"/>
            </a:br>
            <a:r>
              <a:rPr lang="ar-IQ" sz="3600" dirty="0"/>
              <a:t> </a:t>
            </a:r>
            <a:r>
              <a:rPr lang="ar-IQ" sz="3600" dirty="0" smtClean="0"/>
              <a:t>   البرنامج الحركي عبارة عن مجموعة من التكوينات المسبقة للأوامر الحركية والتي ينتج عنها حركات مواجهة الى اهداف محددة نتيجة     لإثارتها ولا تتأثر بالتغذية الراجعة الطرفية او عائد المعلومات حتى استهداف تغير الهدف .									</a:t>
            </a:r>
            <a:br>
              <a:rPr lang="ar-IQ" sz="3600" dirty="0" smtClean="0"/>
            </a:br>
            <a:endParaRPr lang="ar-IQ" sz="3600" dirty="0"/>
          </a:p>
        </p:txBody>
      </p:sp>
    </p:spTree>
    <p:extLst>
      <p:ext uri="{BB962C8B-B14F-4D97-AF65-F5344CB8AC3E}">
        <p14:creationId xmlns:p14="http://schemas.microsoft.com/office/powerpoint/2010/main" val="385696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827088" y="333375"/>
            <a:ext cx="8066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endParaRPr lang="en-US" altLang="ar-IQ">
              <a:solidFill>
                <a:prstClr val="black"/>
              </a:solidFill>
            </a:endParaRPr>
          </a:p>
        </p:txBody>
      </p:sp>
      <p:sp>
        <p:nvSpPr>
          <p:cNvPr id="15365" name="Text Box 5"/>
          <p:cNvSpPr txBox="1">
            <a:spLocks noChangeArrowheads="1"/>
          </p:cNvSpPr>
          <p:nvPr/>
        </p:nvSpPr>
        <p:spPr bwMode="auto">
          <a:xfrm>
            <a:off x="250825" y="188913"/>
            <a:ext cx="8713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IQ" altLang="ar-IQ">
                <a:solidFill>
                  <a:prstClr val="black"/>
                </a:solidFill>
                <a:cs typeface="PT Bold Heading" pitchFamily="2" charset="-78"/>
              </a:rPr>
              <a:t>البرنامج الحركي ــــــ يتكون من مجموعة من المعلومات أو المثيرات حيث يبدءا تكوين البرنامج الحركي من المثيرات ثم استقبال المثيرات ثم استجابات أولية </a:t>
            </a:r>
            <a:endParaRPr lang="en-US" altLang="ar-IQ">
              <a:solidFill>
                <a:prstClr val="black"/>
              </a:solidFill>
              <a:cs typeface="PT Bold Heading" pitchFamily="2" charset="-78"/>
            </a:endParaRPr>
          </a:p>
        </p:txBody>
      </p:sp>
      <p:sp>
        <p:nvSpPr>
          <p:cNvPr id="15366" name="Text Box 6"/>
          <p:cNvSpPr txBox="1">
            <a:spLocks noChangeArrowheads="1"/>
          </p:cNvSpPr>
          <p:nvPr/>
        </p:nvSpPr>
        <p:spPr bwMode="auto">
          <a:xfrm>
            <a:off x="250825" y="836613"/>
            <a:ext cx="8713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IQ" altLang="ar-IQ" sz="2000" b="1">
                <a:solidFill>
                  <a:srgbClr val="00FF00"/>
                </a:solidFill>
                <a:cs typeface="PT Bold Heading" pitchFamily="2" charset="-78"/>
              </a:rPr>
              <a:t>ينتقل البرنامج الحركي من الذاكرة الحسية إلى الذاكرة القصيرة المدى( ذاكرة التنفيذ ) ومن ثم ينتقل إلى الذاكرة الطويلة الأمد</a:t>
            </a:r>
            <a:r>
              <a:rPr lang="ar-IQ" altLang="ar-IQ" b="1">
                <a:solidFill>
                  <a:srgbClr val="00FF00"/>
                </a:solidFill>
              </a:rPr>
              <a:t> .</a:t>
            </a:r>
            <a:endParaRPr lang="en-US" altLang="ar-IQ" b="1">
              <a:solidFill>
                <a:srgbClr val="00FF00"/>
              </a:solidFill>
            </a:endParaRPr>
          </a:p>
        </p:txBody>
      </p:sp>
      <p:sp>
        <p:nvSpPr>
          <p:cNvPr id="15367" name="Rectangle 7"/>
          <p:cNvSpPr>
            <a:spLocks noChangeArrowheads="1"/>
          </p:cNvSpPr>
          <p:nvPr/>
        </p:nvSpPr>
        <p:spPr bwMode="auto">
          <a:xfrm>
            <a:off x="4356100" y="1341438"/>
            <a:ext cx="1257300" cy="571500"/>
          </a:xfrm>
          <a:prstGeom prst="rect">
            <a:avLst/>
          </a:prstGeom>
          <a:solidFill>
            <a:srgbClr val="00FF00"/>
          </a:solidFill>
          <a:ln w="9525">
            <a:solidFill>
              <a:srgbClr val="000000"/>
            </a:solidFill>
            <a:miter lim="800000"/>
            <a:headEnd/>
            <a:tailEnd/>
          </a:ln>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endParaRPr lang="en-US" altLang="ar-IQ" sz="1000" b="1">
              <a:solidFill>
                <a:prstClr val="black"/>
              </a:solidFill>
            </a:endParaRPr>
          </a:p>
          <a:p>
            <a:pPr eaLnBrk="1" hangingPunct="1"/>
            <a:r>
              <a:rPr lang="ar-IQ" altLang="ar-IQ" sz="1600" b="1">
                <a:solidFill>
                  <a:prstClr val="black"/>
                </a:solidFill>
                <a:cs typeface="Times New Roman" pitchFamily="18" charset="0"/>
              </a:rPr>
              <a:t>الذاكرة الحسية</a:t>
            </a:r>
            <a:endParaRPr lang="en-US" altLang="ar-IQ">
              <a:solidFill>
                <a:prstClr val="black"/>
              </a:solidFill>
            </a:endParaRPr>
          </a:p>
        </p:txBody>
      </p:sp>
      <p:sp>
        <p:nvSpPr>
          <p:cNvPr id="15368" name="Line 8"/>
          <p:cNvSpPr>
            <a:spLocks noChangeShapeType="1"/>
          </p:cNvSpPr>
          <p:nvPr/>
        </p:nvSpPr>
        <p:spPr bwMode="auto">
          <a:xfrm flipH="1">
            <a:off x="3924300" y="1628775"/>
            <a:ext cx="3429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5369" name="Rectangle 9"/>
          <p:cNvSpPr>
            <a:spLocks noChangeArrowheads="1"/>
          </p:cNvSpPr>
          <p:nvPr/>
        </p:nvSpPr>
        <p:spPr bwMode="auto">
          <a:xfrm>
            <a:off x="2124075" y="1341438"/>
            <a:ext cx="1600200" cy="571500"/>
          </a:xfrm>
          <a:prstGeom prst="rect">
            <a:avLst/>
          </a:prstGeom>
          <a:solidFill>
            <a:srgbClr val="FF6600"/>
          </a:solidFill>
          <a:ln w="9525">
            <a:solidFill>
              <a:srgbClr val="000000"/>
            </a:solidFill>
            <a:miter lim="800000"/>
            <a:headEnd/>
            <a:tailEnd/>
          </a:ln>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r-IQ" altLang="ar-IQ" sz="1600" b="1">
                <a:solidFill>
                  <a:prstClr val="black"/>
                </a:solidFill>
                <a:cs typeface="Times New Roman" pitchFamily="18" charset="0"/>
              </a:rPr>
              <a:t>الذاكرة قصيرة المدى</a:t>
            </a:r>
          </a:p>
          <a:p>
            <a:pPr algn="ctr" eaLnBrk="1" hangingPunct="1"/>
            <a:r>
              <a:rPr lang="ar-IQ" altLang="ar-IQ" sz="1600" b="1">
                <a:solidFill>
                  <a:prstClr val="black"/>
                </a:solidFill>
                <a:cs typeface="Times New Roman" pitchFamily="18" charset="0"/>
              </a:rPr>
              <a:t>ذاكرة التنفيذ</a:t>
            </a:r>
            <a:endParaRPr lang="en-US" altLang="ar-IQ">
              <a:solidFill>
                <a:prstClr val="black"/>
              </a:solidFill>
            </a:endParaRPr>
          </a:p>
        </p:txBody>
      </p:sp>
      <p:sp>
        <p:nvSpPr>
          <p:cNvPr id="15371" name="Rectangle 11"/>
          <p:cNvSpPr>
            <a:spLocks noChangeArrowheads="1"/>
          </p:cNvSpPr>
          <p:nvPr/>
        </p:nvSpPr>
        <p:spPr bwMode="auto">
          <a:xfrm>
            <a:off x="179388" y="1412875"/>
            <a:ext cx="1257300" cy="57150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r-IQ" altLang="ar-IQ" sz="1600" b="1">
                <a:solidFill>
                  <a:prstClr val="black"/>
                </a:solidFill>
                <a:cs typeface="Times New Roman" pitchFamily="18" charset="0"/>
              </a:rPr>
              <a:t>ذاكرة طويلة المدى</a:t>
            </a:r>
            <a:endParaRPr lang="en-US" altLang="ar-IQ">
              <a:solidFill>
                <a:prstClr val="black"/>
              </a:solidFill>
            </a:endParaRPr>
          </a:p>
        </p:txBody>
      </p:sp>
      <p:sp>
        <p:nvSpPr>
          <p:cNvPr id="15372" name="Line 12"/>
          <p:cNvSpPr>
            <a:spLocks noChangeShapeType="1"/>
          </p:cNvSpPr>
          <p:nvPr/>
        </p:nvSpPr>
        <p:spPr bwMode="auto">
          <a:xfrm flipH="1">
            <a:off x="1619250" y="1628775"/>
            <a:ext cx="3429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5374" name="Text Box 14"/>
          <p:cNvSpPr txBox="1">
            <a:spLocks noChangeArrowheads="1"/>
          </p:cNvSpPr>
          <p:nvPr/>
        </p:nvSpPr>
        <p:spPr bwMode="auto">
          <a:xfrm>
            <a:off x="3132138" y="234950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ar-IQ" altLang="ar-IQ">
                <a:solidFill>
                  <a:prstClr val="black"/>
                </a:solidFill>
              </a:rPr>
              <a:t> </a:t>
            </a:r>
            <a:r>
              <a:rPr lang="ar-IQ" altLang="ar-IQ" b="1">
                <a:solidFill>
                  <a:prstClr val="black"/>
                </a:solidFill>
              </a:rPr>
              <a:t>النسيان</a:t>
            </a:r>
            <a:endParaRPr lang="en-US" altLang="ar-IQ" b="1">
              <a:solidFill>
                <a:prstClr val="black"/>
              </a:solidFill>
            </a:endParaRPr>
          </a:p>
        </p:txBody>
      </p:sp>
      <p:sp>
        <p:nvSpPr>
          <p:cNvPr id="15375" name="Line 15"/>
          <p:cNvSpPr>
            <a:spLocks noChangeShapeType="1"/>
          </p:cNvSpPr>
          <p:nvPr/>
        </p:nvSpPr>
        <p:spPr bwMode="auto">
          <a:xfrm flipH="1">
            <a:off x="2195513" y="1916113"/>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5376" name="Line 16"/>
          <p:cNvSpPr>
            <a:spLocks noChangeShapeType="1"/>
          </p:cNvSpPr>
          <p:nvPr/>
        </p:nvSpPr>
        <p:spPr bwMode="auto">
          <a:xfrm flipH="1">
            <a:off x="3563938" y="1916113"/>
            <a:ext cx="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5377" name="Text Box 17"/>
          <p:cNvSpPr txBox="1">
            <a:spLocks noChangeArrowheads="1"/>
          </p:cNvSpPr>
          <p:nvPr/>
        </p:nvSpPr>
        <p:spPr bwMode="auto">
          <a:xfrm>
            <a:off x="179388" y="2781300"/>
            <a:ext cx="8785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IQ" altLang="ar-IQ" sz="2000" b="1">
                <a:solidFill>
                  <a:prstClr val="black"/>
                </a:solidFill>
                <a:cs typeface="PT Bold Heading" pitchFamily="2" charset="-78"/>
              </a:rPr>
              <a:t>مثال : عندما يقوم اللاعب بأداء مهارة جديدة لأول مره يبدءا للمرة الأولى بأدائها لتكوين </a:t>
            </a:r>
          </a:p>
          <a:p>
            <a:pPr eaLnBrk="1" hangingPunct="1"/>
            <a:r>
              <a:rPr lang="ar-IQ" altLang="ar-IQ" sz="2000" b="1">
                <a:solidFill>
                  <a:prstClr val="black"/>
                </a:solidFill>
                <a:cs typeface="PT Bold Heading" pitchFamily="2" charset="-78"/>
              </a:rPr>
              <a:t>           برنامج حركي خاص بهذه المهارة أو الحركة وبعد الأداء الأول تكون هنالك تغذية </a:t>
            </a:r>
          </a:p>
          <a:p>
            <a:pPr eaLnBrk="1" hangingPunct="1"/>
            <a:r>
              <a:rPr lang="ar-IQ" altLang="ar-IQ" sz="2000" b="1">
                <a:solidFill>
                  <a:prstClr val="black"/>
                </a:solidFill>
                <a:cs typeface="PT Bold Heading" pitchFamily="2" charset="-78"/>
              </a:rPr>
              <a:t>           راجعة لغرض تعديل البرنامج .</a:t>
            </a:r>
            <a:endParaRPr lang="en-US" altLang="ar-IQ" sz="2000" b="1">
              <a:solidFill>
                <a:prstClr val="black"/>
              </a:solidFill>
              <a:cs typeface="PT Bold Heading" pitchFamily="2" charset="-78"/>
            </a:endParaRPr>
          </a:p>
        </p:txBody>
      </p:sp>
      <p:sp>
        <p:nvSpPr>
          <p:cNvPr id="15378" name="Text Box 18"/>
          <p:cNvSpPr txBox="1">
            <a:spLocks noChangeArrowheads="1"/>
          </p:cNvSpPr>
          <p:nvPr/>
        </p:nvSpPr>
        <p:spPr bwMode="auto">
          <a:xfrm>
            <a:off x="755650" y="3860800"/>
            <a:ext cx="8137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ar-IQ" altLang="ar-IQ" b="1">
                <a:solidFill>
                  <a:srgbClr val="0033CC"/>
                </a:solidFill>
                <a:cs typeface="PT Bold Heading" pitchFamily="2" charset="-78"/>
              </a:rPr>
              <a:t>التكرار للأداء أو للمهارة يؤدي إلى تثبيت البرنامج الحركي وذلك من خلال حذف بعض الحركات الزائدة وإضافة حركات أخرى .</a:t>
            </a:r>
            <a:endParaRPr lang="en-US" altLang="ar-IQ" b="1">
              <a:solidFill>
                <a:srgbClr val="0033CC"/>
              </a:solidFill>
              <a:cs typeface="PT Bold Heading" pitchFamily="2" charset="-78"/>
            </a:endParaRPr>
          </a:p>
        </p:txBody>
      </p:sp>
      <p:sp>
        <p:nvSpPr>
          <p:cNvPr id="15379" name="Text Box 19"/>
          <p:cNvSpPr txBox="1">
            <a:spLocks noChangeArrowheads="1"/>
          </p:cNvSpPr>
          <p:nvPr/>
        </p:nvSpPr>
        <p:spPr bwMode="auto">
          <a:xfrm>
            <a:off x="827088" y="4508500"/>
            <a:ext cx="7993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ar-IQ" altLang="ar-IQ" b="1">
                <a:solidFill>
                  <a:prstClr val="black"/>
                </a:solidFill>
                <a:cs typeface="PT Bold Heading" pitchFamily="2" charset="-78"/>
              </a:rPr>
              <a:t>في المراحل الأولى يكون رد الفعل بطيء ويستغرق وقت للبحث عن البرنامج في الذاكرة </a:t>
            </a:r>
            <a:endParaRPr lang="en-US" altLang="ar-IQ" b="1">
              <a:solidFill>
                <a:prstClr val="black"/>
              </a:solidFill>
              <a:cs typeface="PT Bold Heading" pitchFamily="2" charset="-78"/>
            </a:endParaRPr>
          </a:p>
        </p:txBody>
      </p:sp>
      <p:sp>
        <p:nvSpPr>
          <p:cNvPr id="15380" name="Text Box 20"/>
          <p:cNvSpPr txBox="1">
            <a:spLocks noChangeArrowheads="1"/>
          </p:cNvSpPr>
          <p:nvPr/>
        </p:nvSpPr>
        <p:spPr bwMode="auto">
          <a:xfrm>
            <a:off x="971550" y="5229225"/>
            <a:ext cx="7921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ar-IQ" altLang="ar-IQ" b="1" dirty="0">
                <a:solidFill>
                  <a:prstClr val="black"/>
                </a:solidFill>
                <a:cs typeface="PT Bold Heading" pitchFamily="2" charset="-78"/>
              </a:rPr>
              <a:t>البرنامج الحركي يتطور من خلال التكرار .</a:t>
            </a:r>
          </a:p>
          <a:p>
            <a:pPr eaLnBrk="1" hangingPunct="1"/>
            <a:endParaRPr lang="ar-IQ" altLang="ar-IQ" b="1" dirty="0">
              <a:solidFill>
                <a:prstClr val="black"/>
              </a:solidFill>
              <a:cs typeface="PT Bold Heading" pitchFamily="2" charset="-78"/>
            </a:endParaRPr>
          </a:p>
          <a:p>
            <a:pPr eaLnBrk="1" hangingPunct="1"/>
            <a:r>
              <a:rPr lang="ar-IQ" altLang="ar-IQ" b="1" dirty="0">
                <a:solidFill>
                  <a:prstClr val="black"/>
                </a:solidFill>
                <a:cs typeface="PT Bold Heading" pitchFamily="2" charset="-78"/>
              </a:rPr>
              <a:t> التمارين المركبة تخلق البرامج الحركية</a:t>
            </a:r>
            <a:r>
              <a:rPr lang="ar-IQ" altLang="ar-IQ" b="1" dirty="0">
                <a:solidFill>
                  <a:prstClr val="black"/>
                </a:solidFill>
              </a:rPr>
              <a:t>  </a:t>
            </a:r>
            <a:r>
              <a:rPr lang="ar-IQ" altLang="ar-IQ" b="1" dirty="0" smtClean="0">
                <a:solidFill>
                  <a:prstClr val="black"/>
                </a:solidFill>
              </a:rPr>
              <a:t>.</a:t>
            </a:r>
            <a:r>
              <a:rPr lang="en-US" altLang="ar-IQ" b="1" dirty="0">
                <a:solidFill>
                  <a:prstClr val="black"/>
                </a:solidFill>
              </a:rPr>
              <a:t/>
            </a:r>
            <a:br>
              <a:rPr lang="en-US" altLang="ar-IQ" b="1" dirty="0">
                <a:solidFill>
                  <a:prstClr val="black"/>
                </a:solidFill>
              </a:rPr>
            </a:br>
            <a:endParaRPr lang="en-US" altLang="ar-IQ" b="1" dirty="0">
              <a:solidFill>
                <a:srgbClr val="FF0066"/>
              </a:solidFill>
            </a:endParaRPr>
          </a:p>
        </p:txBody>
      </p:sp>
      <p:sp>
        <p:nvSpPr>
          <p:cNvPr id="15381" name="Text Box 21"/>
          <p:cNvSpPr txBox="1">
            <a:spLocks noChangeArrowheads="1"/>
          </p:cNvSpPr>
          <p:nvPr/>
        </p:nvSpPr>
        <p:spPr bwMode="auto">
          <a:xfrm>
            <a:off x="1187450" y="234950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ar-IQ" altLang="ar-IQ">
                <a:solidFill>
                  <a:prstClr val="black"/>
                </a:solidFill>
              </a:rPr>
              <a:t>الاداء –التكرار الاول</a:t>
            </a:r>
            <a:endParaRPr lang="en-US" altLang="ar-IQ" b="1">
              <a:solidFill>
                <a:prstClr val="black"/>
              </a:solidFill>
            </a:endParaRPr>
          </a:p>
        </p:txBody>
      </p:sp>
    </p:spTree>
    <p:extLst>
      <p:ext uri="{BB962C8B-B14F-4D97-AF65-F5344CB8AC3E}">
        <p14:creationId xmlns:p14="http://schemas.microsoft.com/office/powerpoint/2010/main" val="158516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1000" fill="hold"/>
                                        <p:tgtEl>
                                          <p:spTgt spid="15365"/>
                                        </p:tgtEl>
                                        <p:attrNameLst>
                                          <p:attrName>ppt_x</p:attrName>
                                        </p:attrNameLst>
                                      </p:cBhvr>
                                      <p:tavLst>
                                        <p:tav tm="0">
                                          <p:val>
                                            <p:strVal val="#ppt_x"/>
                                          </p:val>
                                        </p:tav>
                                        <p:tav tm="100000">
                                          <p:val>
                                            <p:strVal val="#ppt_x"/>
                                          </p:val>
                                        </p:tav>
                                      </p:tavLst>
                                    </p:anim>
                                    <p:anim calcmode="lin" valueType="num">
                                      <p:cBhvr additive="base">
                                        <p:cTn id="8" dur="10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5366"/>
                                        </p:tgtEl>
                                        <p:attrNameLst>
                                          <p:attrName>style.visibility</p:attrName>
                                        </p:attrNameLst>
                                      </p:cBhvr>
                                      <p:to>
                                        <p:strVal val="visible"/>
                                      </p:to>
                                    </p:set>
                                    <p:anim by="(-#ppt_w*2)" calcmode="lin" valueType="num">
                                      <p:cBhvr rctx="PPT">
                                        <p:cTn id="13" dur="250" autoRev="1" fill="hold">
                                          <p:stCondLst>
                                            <p:cond delay="0"/>
                                          </p:stCondLst>
                                        </p:cTn>
                                        <p:tgtEl>
                                          <p:spTgt spid="15366"/>
                                        </p:tgtEl>
                                        <p:attrNameLst>
                                          <p:attrName>ppt_w</p:attrName>
                                        </p:attrNameLst>
                                      </p:cBhvr>
                                    </p:anim>
                                    <p:anim by="(#ppt_w*0.50)" calcmode="lin" valueType="num">
                                      <p:cBhvr>
                                        <p:cTn id="14" dur="250" decel="50000" autoRev="1" fill="hold">
                                          <p:stCondLst>
                                            <p:cond delay="0"/>
                                          </p:stCondLst>
                                        </p:cTn>
                                        <p:tgtEl>
                                          <p:spTgt spid="15366"/>
                                        </p:tgtEl>
                                        <p:attrNameLst>
                                          <p:attrName>ppt_x</p:attrName>
                                        </p:attrNameLst>
                                      </p:cBhvr>
                                    </p:anim>
                                    <p:anim from="(-#ppt_h/2)" to="(#ppt_y)" calcmode="lin" valueType="num">
                                      <p:cBhvr>
                                        <p:cTn id="15" dur="500" fill="hold">
                                          <p:stCondLst>
                                            <p:cond delay="0"/>
                                          </p:stCondLst>
                                        </p:cTn>
                                        <p:tgtEl>
                                          <p:spTgt spid="15366"/>
                                        </p:tgtEl>
                                        <p:attrNameLst>
                                          <p:attrName>ppt_y</p:attrName>
                                        </p:attrNameLst>
                                      </p:cBhvr>
                                    </p:anim>
                                    <p:animRot by="21600000">
                                      <p:cBhvr>
                                        <p:cTn id="16" dur="500" fill="hold">
                                          <p:stCondLst>
                                            <p:cond delay="0"/>
                                          </p:stCondLst>
                                        </p:cTn>
                                        <p:tgtEl>
                                          <p:spTgt spid="15366"/>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additive="base">
                                        <p:cTn id="21" dur="500" fill="hold"/>
                                        <p:tgtEl>
                                          <p:spTgt spid="15367"/>
                                        </p:tgtEl>
                                        <p:attrNameLst>
                                          <p:attrName>ppt_x</p:attrName>
                                        </p:attrNameLst>
                                      </p:cBhvr>
                                      <p:tavLst>
                                        <p:tav tm="0">
                                          <p:val>
                                            <p:strVal val="#ppt_x"/>
                                          </p:val>
                                        </p:tav>
                                        <p:tav tm="100000">
                                          <p:val>
                                            <p:strVal val="#ppt_x"/>
                                          </p:val>
                                        </p:tav>
                                      </p:tavLst>
                                    </p:anim>
                                    <p:anim calcmode="lin" valueType="num">
                                      <p:cBhvr additive="base">
                                        <p:cTn id="22"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68"/>
                                        </p:tgtEl>
                                        <p:attrNameLst>
                                          <p:attrName>style.visibility</p:attrName>
                                        </p:attrNameLst>
                                      </p:cBhvr>
                                      <p:to>
                                        <p:strVal val="visible"/>
                                      </p:to>
                                    </p:set>
                                    <p:anim calcmode="lin" valueType="num">
                                      <p:cBhvr additive="base">
                                        <p:cTn id="27" dur="500" fill="hold"/>
                                        <p:tgtEl>
                                          <p:spTgt spid="15368"/>
                                        </p:tgtEl>
                                        <p:attrNameLst>
                                          <p:attrName>ppt_x</p:attrName>
                                        </p:attrNameLst>
                                      </p:cBhvr>
                                      <p:tavLst>
                                        <p:tav tm="0">
                                          <p:val>
                                            <p:strVal val="#ppt_x"/>
                                          </p:val>
                                        </p:tav>
                                        <p:tav tm="100000">
                                          <p:val>
                                            <p:strVal val="#ppt_x"/>
                                          </p:val>
                                        </p:tav>
                                      </p:tavLst>
                                    </p:anim>
                                    <p:anim calcmode="lin" valueType="num">
                                      <p:cBhvr additive="base">
                                        <p:cTn id="28"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369"/>
                                        </p:tgtEl>
                                        <p:attrNameLst>
                                          <p:attrName>style.visibility</p:attrName>
                                        </p:attrNameLst>
                                      </p:cBhvr>
                                      <p:to>
                                        <p:strVal val="visible"/>
                                      </p:to>
                                    </p:set>
                                    <p:anim calcmode="lin" valueType="num">
                                      <p:cBhvr additive="base">
                                        <p:cTn id="33" dur="500" fill="hold"/>
                                        <p:tgtEl>
                                          <p:spTgt spid="15369"/>
                                        </p:tgtEl>
                                        <p:attrNameLst>
                                          <p:attrName>ppt_x</p:attrName>
                                        </p:attrNameLst>
                                      </p:cBhvr>
                                      <p:tavLst>
                                        <p:tav tm="0">
                                          <p:val>
                                            <p:strVal val="#ppt_x"/>
                                          </p:val>
                                        </p:tav>
                                        <p:tav tm="100000">
                                          <p:val>
                                            <p:strVal val="#ppt_x"/>
                                          </p:val>
                                        </p:tav>
                                      </p:tavLst>
                                    </p:anim>
                                    <p:anim calcmode="lin" valueType="num">
                                      <p:cBhvr additive="base">
                                        <p:cTn id="34"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376"/>
                                        </p:tgtEl>
                                        <p:attrNameLst>
                                          <p:attrName>style.visibility</p:attrName>
                                        </p:attrNameLst>
                                      </p:cBhvr>
                                      <p:to>
                                        <p:strVal val="visible"/>
                                      </p:to>
                                    </p:set>
                                    <p:anim calcmode="lin" valueType="num">
                                      <p:cBhvr additive="base">
                                        <p:cTn id="39" dur="500" fill="hold"/>
                                        <p:tgtEl>
                                          <p:spTgt spid="15376"/>
                                        </p:tgtEl>
                                        <p:attrNameLst>
                                          <p:attrName>ppt_x</p:attrName>
                                        </p:attrNameLst>
                                      </p:cBhvr>
                                      <p:tavLst>
                                        <p:tav tm="0">
                                          <p:val>
                                            <p:strVal val="#ppt_x"/>
                                          </p:val>
                                        </p:tav>
                                        <p:tav tm="100000">
                                          <p:val>
                                            <p:strVal val="#ppt_x"/>
                                          </p:val>
                                        </p:tav>
                                      </p:tavLst>
                                    </p:anim>
                                    <p:anim calcmode="lin" valueType="num">
                                      <p:cBhvr additive="base">
                                        <p:cTn id="40" dur="500" fill="hold"/>
                                        <p:tgtEl>
                                          <p:spTgt spid="1537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374"/>
                                        </p:tgtEl>
                                        <p:attrNameLst>
                                          <p:attrName>style.visibility</p:attrName>
                                        </p:attrNameLst>
                                      </p:cBhvr>
                                      <p:to>
                                        <p:strVal val="visible"/>
                                      </p:to>
                                    </p:set>
                                    <p:anim calcmode="lin" valueType="num">
                                      <p:cBhvr additive="base">
                                        <p:cTn id="45" dur="500" fill="hold"/>
                                        <p:tgtEl>
                                          <p:spTgt spid="15374"/>
                                        </p:tgtEl>
                                        <p:attrNameLst>
                                          <p:attrName>ppt_x</p:attrName>
                                        </p:attrNameLst>
                                      </p:cBhvr>
                                      <p:tavLst>
                                        <p:tav tm="0">
                                          <p:val>
                                            <p:strVal val="#ppt_x"/>
                                          </p:val>
                                        </p:tav>
                                        <p:tav tm="100000">
                                          <p:val>
                                            <p:strVal val="#ppt_x"/>
                                          </p:val>
                                        </p:tav>
                                      </p:tavLst>
                                    </p:anim>
                                    <p:anim calcmode="lin" valueType="num">
                                      <p:cBhvr additive="base">
                                        <p:cTn id="46"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375"/>
                                        </p:tgtEl>
                                        <p:attrNameLst>
                                          <p:attrName>style.visibility</p:attrName>
                                        </p:attrNameLst>
                                      </p:cBhvr>
                                      <p:to>
                                        <p:strVal val="visible"/>
                                      </p:to>
                                    </p:set>
                                    <p:anim calcmode="lin" valueType="num">
                                      <p:cBhvr additive="base">
                                        <p:cTn id="51" dur="500" fill="hold"/>
                                        <p:tgtEl>
                                          <p:spTgt spid="15375"/>
                                        </p:tgtEl>
                                        <p:attrNameLst>
                                          <p:attrName>ppt_x</p:attrName>
                                        </p:attrNameLst>
                                      </p:cBhvr>
                                      <p:tavLst>
                                        <p:tav tm="0">
                                          <p:val>
                                            <p:strVal val="#ppt_x"/>
                                          </p:val>
                                        </p:tav>
                                        <p:tav tm="100000">
                                          <p:val>
                                            <p:strVal val="#ppt_x"/>
                                          </p:val>
                                        </p:tav>
                                      </p:tavLst>
                                    </p:anim>
                                    <p:anim calcmode="lin" valueType="num">
                                      <p:cBhvr additive="base">
                                        <p:cTn id="52" dur="500" fill="hold"/>
                                        <p:tgtEl>
                                          <p:spTgt spid="15375"/>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381"/>
                                        </p:tgtEl>
                                        <p:attrNameLst>
                                          <p:attrName>style.visibility</p:attrName>
                                        </p:attrNameLst>
                                      </p:cBhvr>
                                      <p:to>
                                        <p:strVal val="visible"/>
                                      </p:to>
                                    </p:set>
                                    <p:anim calcmode="lin" valueType="num">
                                      <p:cBhvr additive="base">
                                        <p:cTn id="57" dur="500" fill="hold"/>
                                        <p:tgtEl>
                                          <p:spTgt spid="15381"/>
                                        </p:tgtEl>
                                        <p:attrNameLst>
                                          <p:attrName>ppt_x</p:attrName>
                                        </p:attrNameLst>
                                      </p:cBhvr>
                                      <p:tavLst>
                                        <p:tav tm="0">
                                          <p:val>
                                            <p:strVal val="#ppt_x"/>
                                          </p:val>
                                        </p:tav>
                                        <p:tav tm="100000">
                                          <p:val>
                                            <p:strVal val="#ppt_x"/>
                                          </p:val>
                                        </p:tav>
                                      </p:tavLst>
                                    </p:anim>
                                    <p:anim calcmode="lin" valueType="num">
                                      <p:cBhvr additive="base">
                                        <p:cTn id="58" dur="500" fill="hold"/>
                                        <p:tgtEl>
                                          <p:spTgt spid="15381"/>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372"/>
                                        </p:tgtEl>
                                        <p:attrNameLst>
                                          <p:attrName>style.visibility</p:attrName>
                                        </p:attrNameLst>
                                      </p:cBhvr>
                                      <p:to>
                                        <p:strVal val="visible"/>
                                      </p:to>
                                    </p:set>
                                    <p:anim calcmode="lin" valueType="num">
                                      <p:cBhvr additive="base">
                                        <p:cTn id="63" dur="500" fill="hold"/>
                                        <p:tgtEl>
                                          <p:spTgt spid="15372"/>
                                        </p:tgtEl>
                                        <p:attrNameLst>
                                          <p:attrName>ppt_x</p:attrName>
                                        </p:attrNameLst>
                                      </p:cBhvr>
                                      <p:tavLst>
                                        <p:tav tm="0">
                                          <p:val>
                                            <p:strVal val="#ppt_x"/>
                                          </p:val>
                                        </p:tav>
                                        <p:tav tm="100000">
                                          <p:val>
                                            <p:strVal val="#ppt_x"/>
                                          </p:val>
                                        </p:tav>
                                      </p:tavLst>
                                    </p:anim>
                                    <p:anim calcmode="lin" valueType="num">
                                      <p:cBhvr additive="base">
                                        <p:cTn id="64"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371"/>
                                        </p:tgtEl>
                                        <p:attrNameLst>
                                          <p:attrName>style.visibility</p:attrName>
                                        </p:attrNameLst>
                                      </p:cBhvr>
                                      <p:to>
                                        <p:strVal val="visible"/>
                                      </p:to>
                                    </p:set>
                                    <p:anim calcmode="lin" valueType="num">
                                      <p:cBhvr additive="base">
                                        <p:cTn id="69" dur="500" fill="hold"/>
                                        <p:tgtEl>
                                          <p:spTgt spid="15371"/>
                                        </p:tgtEl>
                                        <p:attrNameLst>
                                          <p:attrName>ppt_x</p:attrName>
                                        </p:attrNameLst>
                                      </p:cBhvr>
                                      <p:tavLst>
                                        <p:tav tm="0">
                                          <p:val>
                                            <p:strVal val="#ppt_x"/>
                                          </p:val>
                                        </p:tav>
                                        <p:tav tm="100000">
                                          <p:val>
                                            <p:strVal val="#ppt_x"/>
                                          </p:val>
                                        </p:tav>
                                      </p:tavLst>
                                    </p:anim>
                                    <p:anim calcmode="lin" valueType="num">
                                      <p:cBhvr additive="base">
                                        <p:cTn id="70"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9" presetClass="entr" presetSubtype="0" accel="100000" fill="hold" grpId="0" nodeType="clickEffect">
                                  <p:stCondLst>
                                    <p:cond delay="0"/>
                                  </p:stCondLst>
                                  <p:childTnLst>
                                    <p:set>
                                      <p:cBhvr>
                                        <p:cTn id="74" dur="1" fill="hold">
                                          <p:stCondLst>
                                            <p:cond delay="0"/>
                                          </p:stCondLst>
                                        </p:cTn>
                                        <p:tgtEl>
                                          <p:spTgt spid="15377"/>
                                        </p:tgtEl>
                                        <p:attrNameLst>
                                          <p:attrName>style.visibility</p:attrName>
                                        </p:attrNameLst>
                                      </p:cBhvr>
                                      <p:to>
                                        <p:strVal val="visible"/>
                                      </p:to>
                                    </p:set>
                                    <p:anim calcmode="lin" valueType="num">
                                      <p:cBhvr>
                                        <p:cTn id="75" dur="500" fill="hold"/>
                                        <p:tgtEl>
                                          <p:spTgt spid="15377"/>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15377"/>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15377"/>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15377"/>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15378"/>
                                        </p:tgtEl>
                                        <p:attrNameLst>
                                          <p:attrName>style.visibility</p:attrName>
                                        </p:attrNameLst>
                                      </p:cBhvr>
                                      <p:to>
                                        <p:strVal val="visible"/>
                                      </p:to>
                                    </p:set>
                                    <p:animEffect transition="in" filter="checkerboard(across)">
                                      <p:cBhvr>
                                        <p:cTn id="83" dur="500"/>
                                        <p:tgtEl>
                                          <p:spTgt spid="1537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5379"/>
                                        </p:tgtEl>
                                        <p:attrNameLst>
                                          <p:attrName>style.visibility</p:attrName>
                                        </p:attrNameLst>
                                      </p:cBhvr>
                                      <p:to>
                                        <p:strVal val="visible"/>
                                      </p:to>
                                    </p:set>
                                    <p:anim calcmode="discrete" valueType="clr">
                                      <p:cBhvr override="childStyle">
                                        <p:cTn id="88" dur="80"/>
                                        <p:tgtEl>
                                          <p:spTgt spid="15379"/>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5379"/>
                                        </p:tgtEl>
                                        <p:attrNameLst>
                                          <p:attrName>fillcolor</p:attrName>
                                        </p:attrNameLst>
                                      </p:cBhvr>
                                      <p:tavLst>
                                        <p:tav tm="0">
                                          <p:val>
                                            <p:clrVal>
                                              <a:schemeClr val="accent2"/>
                                            </p:clrVal>
                                          </p:val>
                                        </p:tav>
                                        <p:tav tm="50000">
                                          <p:val>
                                            <p:clrVal>
                                              <a:schemeClr val="hlink"/>
                                            </p:clrVal>
                                          </p:val>
                                        </p:tav>
                                      </p:tavLst>
                                    </p:anim>
                                    <p:set>
                                      <p:cBhvr>
                                        <p:cTn id="90" dur="80"/>
                                        <p:tgtEl>
                                          <p:spTgt spid="15379"/>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1" presetClass="entr" presetSubtype="4" fill="hold" grpId="0" nodeType="clickEffect">
                                  <p:stCondLst>
                                    <p:cond delay="0"/>
                                  </p:stCondLst>
                                  <p:childTnLst>
                                    <p:set>
                                      <p:cBhvr>
                                        <p:cTn id="94" dur="1" fill="hold">
                                          <p:stCondLst>
                                            <p:cond delay="0"/>
                                          </p:stCondLst>
                                        </p:cTn>
                                        <p:tgtEl>
                                          <p:spTgt spid="15380"/>
                                        </p:tgtEl>
                                        <p:attrNameLst>
                                          <p:attrName>style.visibility</p:attrName>
                                        </p:attrNameLst>
                                      </p:cBhvr>
                                      <p:to>
                                        <p:strVal val="visible"/>
                                      </p:to>
                                    </p:set>
                                    <p:animEffect transition="in" filter="wheel(4)">
                                      <p:cBhvr>
                                        <p:cTn id="95" dur="20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animBg="1"/>
      <p:bldP spid="15368" grpId="0" animBg="1"/>
      <p:bldP spid="15369" grpId="0" animBg="1"/>
      <p:bldP spid="15371" grpId="0" animBg="1"/>
      <p:bldP spid="15372" grpId="0" animBg="1"/>
      <p:bldP spid="15374" grpId="0"/>
      <p:bldP spid="15375" grpId="0" animBg="1"/>
      <p:bldP spid="15376" grpId="0" animBg="1"/>
      <p:bldP spid="15377" grpId="0"/>
      <p:bldP spid="15378" grpId="0"/>
      <p:bldP spid="15379" grpId="0"/>
      <p:bldP spid="15380" grpId="0"/>
      <p:bldP spid="1538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611188" y="549275"/>
            <a:ext cx="8208962" cy="5616575"/>
          </a:xfrm>
          <a:prstGeom prst="rect">
            <a:avLst/>
          </a:prstGeom>
          <a:solidFill>
            <a:srgbClr val="FF6600"/>
          </a:soli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r>
              <a:rPr lang="ar-IQ" altLang="ar-IQ">
                <a:solidFill>
                  <a:prstClr val="black"/>
                </a:solidFill>
              </a:rPr>
              <a:t> </a:t>
            </a:r>
            <a:endParaRPr lang="en-US" altLang="ar-IQ" b="1">
              <a:solidFill>
                <a:prstClr val="black"/>
              </a:solidFill>
            </a:endParaRPr>
          </a:p>
        </p:txBody>
      </p:sp>
      <p:sp>
        <p:nvSpPr>
          <p:cNvPr id="16390" name="AutoShape 6"/>
          <p:cNvSpPr>
            <a:spLocks noChangeArrowheads="1"/>
          </p:cNvSpPr>
          <p:nvPr/>
        </p:nvSpPr>
        <p:spPr bwMode="auto">
          <a:xfrm>
            <a:off x="2195513" y="2133600"/>
            <a:ext cx="5184775" cy="1800225"/>
          </a:xfrm>
          <a:prstGeom prst="flowChartProcess">
            <a:avLst/>
          </a:prstGeom>
          <a:solidFill>
            <a:schemeClr val="accent1"/>
          </a:solidFill>
          <a:ln w="38100">
            <a:solidFill>
              <a:srgbClr val="0000FF"/>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endParaRPr lang="ar-IQ" altLang="ar-IQ">
              <a:solidFill>
                <a:prstClr val="black"/>
              </a:solidFill>
            </a:endParaRPr>
          </a:p>
        </p:txBody>
      </p:sp>
      <p:sp>
        <p:nvSpPr>
          <p:cNvPr id="16391" name="Line 7"/>
          <p:cNvSpPr>
            <a:spLocks noChangeShapeType="1"/>
          </p:cNvSpPr>
          <p:nvPr/>
        </p:nvSpPr>
        <p:spPr bwMode="auto">
          <a:xfrm>
            <a:off x="277177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2" name="Line 8"/>
          <p:cNvSpPr>
            <a:spLocks noChangeShapeType="1"/>
          </p:cNvSpPr>
          <p:nvPr/>
        </p:nvSpPr>
        <p:spPr bwMode="auto">
          <a:xfrm>
            <a:off x="298767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3" name="Line 9"/>
          <p:cNvSpPr>
            <a:spLocks noChangeShapeType="1"/>
          </p:cNvSpPr>
          <p:nvPr/>
        </p:nvSpPr>
        <p:spPr bwMode="auto">
          <a:xfrm>
            <a:off x="320357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4" name="Line 10"/>
          <p:cNvSpPr>
            <a:spLocks noChangeShapeType="1"/>
          </p:cNvSpPr>
          <p:nvPr/>
        </p:nvSpPr>
        <p:spPr bwMode="auto">
          <a:xfrm>
            <a:off x="341947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5" name="Line 11"/>
          <p:cNvSpPr>
            <a:spLocks noChangeShapeType="1"/>
          </p:cNvSpPr>
          <p:nvPr/>
        </p:nvSpPr>
        <p:spPr bwMode="auto">
          <a:xfrm>
            <a:off x="363537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6" name="Line 12"/>
          <p:cNvSpPr>
            <a:spLocks noChangeShapeType="1"/>
          </p:cNvSpPr>
          <p:nvPr/>
        </p:nvSpPr>
        <p:spPr bwMode="auto">
          <a:xfrm>
            <a:off x="3779838"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7" name="Line 13"/>
          <p:cNvSpPr>
            <a:spLocks noChangeShapeType="1"/>
          </p:cNvSpPr>
          <p:nvPr/>
        </p:nvSpPr>
        <p:spPr bwMode="auto">
          <a:xfrm>
            <a:off x="406717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8" name="Line 14"/>
          <p:cNvSpPr>
            <a:spLocks noChangeShapeType="1"/>
          </p:cNvSpPr>
          <p:nvPr/>
        </p:nvSpPr>
        <p:spPr bwMode="auto">
          <a:xfrm>
            <a:off x="3924300"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399" name="Line 15"/>
          <p:cNvSpPr>
            <a:spLocks noChangeShapeType="1"/>
          </p:cNvSpPr>
          <p:nvPr/>
        </p:nvSpPr>
        <p:spPr bwMode="auto">
          <a:xfrm>
            <a:off x="4211638"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0" name="Line 16"/>
          <p:cNvSpPr>
            <a:spLocks noChangeShapeType="1"/>
          </p:cNvSpPr>
          <p:nvPr/>
        </p:nvSpPr>
        <p:spPr bwMode="auto">
          <a:xfrm>
            <a:off x="2627313"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1" name="Line 17"/>
          <p:cNvSpPr>
            <a:spLocks noChangeShapeType="1"/>
          </p:cNvSpPr>
          <p:nvPr/>
        </p:nvSpPr>
        <p:spPr bwMode="auto">
          <a:xfrm>
            <a:off x="2484438"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2" name="Line 18"/>
          <p:cNvSpPr>
            <a:spLocks noChangeShapeType="1"/>
          </p:cNvSpPr>
          <p:nvPr/>
        </p:nvSpPr>
        <p:spPr bwMode="auto">
          <a:xfrm>
            <a:off x="233997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3" name="Line 19"/>
          <p:cNvSpPr>
            <a:spLocks noChangeShapeType="1"/>
          </p:cNvSpPr>
          <p:nvPr/>
        </p:nvSpPr>
        <p:spPr bwMode="auto">
          <a:xfrm>
            <a:off x="4356100"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4" name="Line 20"/>
          <p:cNvSpPr>
            <a:spLocks noChangeShapeType="1"/>
          </p:cNvSpPr>
          <p:nvPr/>
        </p:nvSpPr>
        <p:spPr bwMode="auto">
          <a:xfrm>
            <a:off x="4500563"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5" name="Line 21"/>
          <p:cNvSpPr>
            <a:spLocks noChangeShapeType="1"/>
          </p:cNvSpPr>
          <p:nvPr/>
        </p:nvSpPr>
        <p:spPr bwMode="auto">
          <a:xfrm>
            <a:off x="4716463"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6" name="Line 22"/>
          <p:cNvSpPr>
            <a:spLocks noChangeShapeType="1"/>
          </p:cNvSpPr>
          <p:nvPr/>
        </p:nvSpPr>
        <p:spPr bwMode="auto">
          <a:xfrm>
            <a:off x="4932363"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7" name="Line 23"/>
          <p:cNvSpPr>
            <a:spLocks noChangeShapeType="1"/>
          </p:cNvSpPr>
          <p:nvPr/>
        </p:nvSpPr>
        <p:spPr bwMode="auto">
          <a:xfrm>
            <a:off x="5148263"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08" name="Line 24"/>
          <p:cNvSpPr>
            <a:spLocks noChangeShapeType="1"/>
          </p:cNvSpPr>
          <p:nvPr/>
        </p:nvSpPr>
        <p:spPr bwMode="auto">
          <a:xfrm>
            <a:off x="52927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2" name="Line 28"/>
          <p:cNvSpPr>
            <a:spLocks noChangeShapeType="1"/>
          </p:cNvSpPr>
          <p:nvPr/>
        </p:nvSpPr>
        <p:spPr bwMode="auto">
          <a:xfrm>
            <a:off x="55086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3" name="Line 29"/>
          <p:cNvSpPr>
            <a:spLocks noChangeShapeType="1"/>
          </p:cNvSpPr>
          <p:nvPr/>
        </p:nvSpPr>
        <p:spPr bwMode="auto">
          <a:xfrm>
            <a:off x="57245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4" name="Line 30"/>
          <p:cNvSpPr>
            <a:spLocks noChangeShapeType="1"/>
          </p:cNvSpPr>
          <p:nvPr/>
        </p:nvSpPr>
        <p:spPr bwMode="auto">
          <a:xfrm>
            <a:off x="59404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5" name="Line 31"/>
          <p:cNvSpPr>
            <a:spLocks noChangeShapeType="1"/>
          </p:cNvSpPr>
          <p:nvPr/>
        </p:nvSpPr>
        <p:spPr bwMode="auto">
          <a:xfrm>
            <a:off x="61563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6" name="Line 32"/>
          <p:cNvSpPr>
            <a:spLocks noChangeShapeType="1"/>
          </p:cNvSpPr>
          <p:nvPr/>
        </p:nvSpPr>
        <p:spPr bwMode="auto">
          <a:xfrm>
            <a:off x="63722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7" name="Line 33"/>
          <p:cNvSpPr>
            <a:spLocks noChangeShapeType="1"/>
          </p:cNvSpPr>
          <p:nvPr/>
        </p:nvSpPr>
        <p:spPr bwMode="auto">
          <a:xfrm>
            <a:off x="65881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8" name="Line 34"/>
          <p:cNvSpPr>
            <a:spLocks noChangeShapeType="1"/>
          </p:cNvSpPr>
          <p:nvPr/>
        </p:nvSpPr>
        <p:spPr bwMode="auto">
          <a:xfrm>
            <a:off x="6948488"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19" name="Line 35"/>
          <p:cNvSpPr>
            <a:spLocks noChangeShapeType="1"/>
          </p:cNvSpPr>
          <p:nvPr/>
        </p:nvSpPr>
        <p:spPr bwMode="auto">
          <a:xfrm>
            <a:off x="68040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0" name="Line 36"/>
          <p:cNvSpPr>
            <a:spLocks noChangeShapeType="1"/>
          </p:cNvSpPr>
          <p:nvPr/>
        </p:nvSpPr>
        <p:spPr bwMode="auto">
          <a:xfrm>
            <a:off x="7092950"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1" name="Line 37"/>
          <p:cNvSpPr>
            <a:spLocks noChangeShapeType="1"/>
          </p:cNvSpPr>
          <p:nvPr/>
        </p:nvSpPr>
        <p:spPr bwMode="auto">
          <a:xfrm>
            <a:off x="7235825"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2" name="Line 38"/>
          <p:cNvSpPr>
            <a:spLocks noChangeShapeType="1"/>
          </p:cNvSpPr>
          <p:nvPr/>
        </p:nvSpPr>
        <p:spPr bwMode="auto">
          <a:xfrm>
            <a:off x="3059113"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3" name="Line 39"/>
          <p:cNvSpPr>
            <a:spLocks noChangeShapeType="1"/>
          </p:cNvSpPr>
          <p:nvPr/>
        </p:nvSpPr>
        <p:spPr bwMode="auto">
          <a:xfrm>
            <a:off x="4932363" y="1412875"/>
            <a:ext cx="0" cy="6477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4" name="Text Box 40"/>
          <p:cNvSpPr txBox="1">
            <a:spLocks noChangeArrowheads="1"/>
          </p:cNvSpPr>
          <p:nvPr/>
        </p:nvSpPr>
        <p:spPr bwMode="auto">
          <a:xfrm>
            <a:off x="3779838" y="836613"/>
            <a:ext cx="2232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spcBef>
                <a:spcPct val="50000"/>
              </a:spcBef>
            </a:pPr>
            <a:r>
              <a:rPr lang="ar-IQ" altLang="ar-IQ" sz="2800" b="1">
                <a:solidFill>
                  <a:srgbClr val="0033CC"/>
                </a:solidFill>
                <a:cs typeface="PT Bold Heading" pitchFamily="2" charset="-78"/>
              </a:rPr>
              <a:t>الذاكرة</a:t>
            </a:r>
            <a:endParaRPr lang="en-US" altLang="ar-IQ" sz="2800" b="1">
              <a:solidFill>
                <a:srgbClr val="0033CC"/>
              </a:solidFill>
              <a:cs typeface="PT Bold Heading" pitchFamily="2" charset="-78"/>
            </a:endParaRPr>
          </a:p>
        </p:txBody>
      </p:sp>
      <p:sp>
        <p:nvSpPr>
          <p:cNvPr id="16425" name="Line 41"/>
          <p:cNvSpPr>
            <a:spLocks noChangeShapeType="1"/>
          </p:cNvSpPr>
          <p:nvPr/>
        </p:nvSpPr>
        <p:spPr bwMode="auto">
          <a:xfrm>
            <a:off x="3276600"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6" name="Line 42"/>
          <p:cNvSpPr>
            <a:spLocks noChangeShapeType="1"/>
          </p:cNvSpPr>
          <p:nvPr/>
        </p:nvSpPr>
        <p:spPr bwMode="auto">
          <a:xfrm>
            <a:off x="5364163"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7" name="Line 43"/>
          <p:cNvSpPr>
            <a:spLocks noChangeShapeType="1"/>
          </p:cNvSpPr>
          <p:nvPr/>
        </p:nvSpPr>
        <p:spPr bwMode="auto">
          <a:xfrm>
            <a:off x="4859338"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8" name="Line 44"/>
          <p:cNvSpPr>
            <a:spLocks noChangeShapeType="1"/>
          </p:cNvSpPr>
          <p:nvPr/>
        </p:nvSpPr>
        <p:spPr bwMode="auto">
          <a:xfrm>
            <a:off x="6084888" y="2133600"/>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29" name="Line 45"/>
          <p:cNvSpPr>
            <a:spLocks noChangeShapeType="1"/>
          </p:cNvSpPr>
          <p:nvPr/>
        </p:nvSpPr>
        <p:spPr bwMode="auto">
          <a:xfrm flipH="1">
            <a:off x="4859338" y="2924175"/>
            <a:ext cx="29527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30" name="Line 46"/>
          <p:cNvSpPr>
            <a:spLocks noChangeShapeType="1"/>
          </p:cNvSpPr>
          <p:nvPr/>
        </p:nvSpPr>
        <p:spPr bwMode="auto">
          <a:xfrm>
            <a:off x="7812088" y="2924175"/>
            <a:ext cx="0" cy="15128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IQ">
              <a:solidFill>
                <a:prstClr val="black"/>
              </a:solidFill>
            </a:endParaRPr>
          </a:p>
        </p:txBody>
      </p:sp>
      <p:sp>
        <p:nvSpPr>
          <p:cNvPr id="16431" name="Text Box 47"/>
          <p:cNvSpPr txBox="1">
            <a:spLocks noChangeArrowheads="1"/>
          </p:cNvSpPr>
          <p:nvPr/>
        </p:nvSpPr>
        <p:spPr bwMode="auto">
          <a:xfrm>
            <a:off x="4284663" y="4581525"/>
            <a:ext cx="424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ar-IQ" altLang="ar-IQ" sz="2400" b="1">
                <a:solidFill>
                  <a:prstClr val="black"/>
                </a:solidFill>
                <a:cs typeface="PT Bold Heading" pitchFamily="2" charset="-78"/>
              </a:rPr>
              <a:t>البرامج الحركية</a:t>
            </a:r>
            <a:endParaRPr lang="en-US" altLang="ar-IQ" sz="2400" b="1">
              <a:solidFill>
                <a:prstClr val="black"/>
              </a:solidFill>
              <a:cs typeface="PT Bold Heading" pitchFamily="2" charset="-78"/>
            </a:endParaRPr>
          </a:p>
        </p:txBody>
      </p:sp>
    </p:spTree>
    <p:extLst>
      <p:ext uri="{BB962C8B-B14F-4D97-AF65-F5344CB8AC3E}">
        <p14:creationId xmlns:p14="http://schemas.microsoft.com/office/powerpoint/2010/main" val="1485923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4)">
                                      <p:cBhvr>
                                        <p:cTn id="7" dur="3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additive="base">
                                        <p:cTn id="12" dur="500" fill="hold"/>
                                        <p:tgtEl>
                                          <p:spTgt spid="16390"/>
                                        </p:tgtEl>
                                        <p:attrNameLst>
                                          <p:attrName>ppt_x</p:attrName>
                                        </p:attrNameLst>
                                      </p:cBhvr>
                                      <p:tavLst>
                                        <p:tav tm="0">
                                          <p:val>
                                            <p:strVal val="#ppt_x"/>
                                          </p:val>
                                        </p:tav>
                                        <p:tav tm="100000">
                                          <p:val>
                                            <p:strVal val="#ppt_x"/>
                                          </p:val>
                                        </p:tav>
                                      </p:tavLst>
                                    </p:anim>
                                    <p:anim calcmode="lin" valueType="num">
                                      <p:cBhvr additive="base">
                                        <p:cTn id="13"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423"/>
                                        </p:tgtEl>
                                        <p:attrNameLst>
                                          <p:attrName>style.visibility</p:attrName>
                                        </p:attrNameLst>
                                      </p:cBhvr>
                                      <p:to>
                                        <p:strVal val="visible"/>
                                      </p:to>
                                    </p:set>
                                    <p:anim calcmode="lin" valueType="num">
                                      <p:cBhvr additive="base">
                                        <p:cTn id="18" dur="500" fill="hold"/>
                                        <p:tgtEl>
                                          <p:spTgt spid="16423"/>
                                        </p:tgtEl>
                                        <p:attrNameLst>
                                          <p:attrName>ppt_x</p:attrName>
                                        </p:attrNameLst>
                                      </p:cBhvr>
                                      <p:tavLst>
                                        <p:tav tm="0">
                                          <p:val>
                                            <p:strVal val="#ppt_x"/>
                                          </p:val>
                                        </p:tav>
                                        <p:tav tm="100000">
                                          <p:val>
                                            <p:strVal val="#ppt_x"/>
                                          </p:val>
                                        </p:tav>
                                      </p:tavLst>
                                    </p:anim>
                                    <p:anim calcmode="lin" valueType="num">
                                      <p:cBhvr additive="base">
                                        <p:cTn id="19" dur="500" fill="hold"/>
                                        <p:tgtEl>
                                          <p:spTgt spid="1642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424"/>
                                        </p:tgtEl>
                                        <p:attrNameLst>
                                          <p:attrName>style.visibility</p:attrName>
                                        </p:attrNameLst>
                                      </p:cBhvr>
                                      <p:to>
                                        <p:strVal val="visible"/>
                                      </p:to>
                                    </p:set>
                                    <p:anim calcmode="lin" valueType="num">
                                      <p:cBhvr additive="base">
                                        <p:cTn id="22" dur="500" fill="hold"/>
                                        <p:tgtEl>
                                          <p:spTgt spid="16424"/>
                                        </p:tgtEl>
                                        <p:attrNameLst>
                                          <p:attrName>ppt_x</p:attrName>
                                        </p:attrNameLst>
                                      </p:cBhvr>
                                      <p:tavLst>
                                        <p:tav tm="0">
                                          <p:val>
                                            <p:strVal val="#ppt_x"/>
                                          </p:val>
                                        </p:tav>
                                        <p:tav tm="100000">
                                          <p:val>
                                            <p:strVal val="#ppt_x"/>
                                          </p:val>
                                        </p:tav>
                                      </p:tavLst>
                                    </p:anim>
                                    <p:anim calcmode="lin" valueType="num">
                                      <p:cBhvr additive="base">
                                        <p:cTn id="23" dur="500" fill="hold"/>
                                        <p:tgtEl>
                                          <p:spTgt spid="1642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402"/>
                                        </p:tgtEl>
                                        <p:attrNameLst>
                                          <p:attrName>style.visibility</p:attrName>
                                        </p:attrNameLst>
                                      </p:cBhvr>
                                      <p:to>
                                        <p:strVal val="visible"/>
                                      </p:to>
                                    </p:set>
                                    <p:anim calcmode="lin" valueType="num">
                                      <p:cBhvr additive="base">
                                        <p:cTn id="28" dur="5000" fill="hold"/>
                                        <p:tgtEl>
                                          <p:spTgt spid="16402"/>
                                        </p:tgtEl>
                                        <p:attrNameLst>
                                          <p:attrName>ppt_x</p:attrName>
                                        </p:attrNameLst>
                                      </p:cBhvr>
                                      <p:tavLst>
                                        <p:tav tm="0">
                                          <p:val>
                                            <p:strVal val="#ppt_x"/>
                                          </p:val>
                                        </p:tav>
                                        <p:tav tm="100000">
                                          <p:val>
                                            <p:strVal val="#ppt_x"/>
                                          </p:val>
                                        </p:tav>
                                      </p:tavLst>
                                    </p:anim>
                                    <p:anim calcmode="lin" valueType="num">
                                      <p:cBhvr additive="base">
                                        <p:cTn id="29" dur="5000" fill="hold"/>
                                        <p:tgtEl>
                                          <p:spTgt spid="1640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401"/>
                                        </p:tgtEl>
                                        <p:attrNameLst>
                                          <p:attrName>style.visibility</p:attrName>
                                        </p:attrNameLst>
                                      </p:cBhvr>
                                      <p:to>
                                        <p:strVal val="visible"/>
                                      </p:to>
                                    </p:set>
                                    <p:anim calcmode="lin" valueType="num">
                                      <p:cBhvr additive="base">
                                        <p:cTn id="32" dur="5000" fill="hold"/>
                                        <p:tgtEl>
                                          <p:spTgt spid="16401"/>
                                        </p:tgtEl>
                                        <p:attrNameLst>
                                          <p:attrName>ppt_x</p:attrName>
                                        </p:attrNameLst>
                                      </p:cBhvr>
                                      <p:tavLst>
                                        <p:tav tm="0">
                                          <p:val>
                                            <p:strVal val="#ppt_x"/>
                                          </p:val>
                                        </p:tav>
                                        <p:tav tm="100000">
                                          <p:val>
                                            <p:strVal val="#ppt_x"/>
                                          </p:val>
                                        </p:tav>
                                      </p:tavLst>
                                    </p:anim>
                                    <p:anim calcmode="lin" valueType="num">
                                      <p:cBhvr additive="base">
                                        <p:cTn id="33" dur="5000" fill="hold"/>
                                        <p:tgtEl>
                                          <p:spTgt spid="1640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400"/>
                                        </p:tgtEl>
                                        <p:attrNameLst>
                                          <p:attrName>style.visibility</p:attrName>
                                        </p:attrNameLst>
                                      </p:cBhvr>
                                      <p:to>
                                        <p:strVal val="visible"/>
                                      </p:to>
                                    </p:set>
                                    <p:anim calcmode="lin" valueType="num">
                                      <p:cBhvr additive="base">
                                        <p:cTn id="36" dur="5000" fill="hold"/>
                                        <p:tgtEl>
                                          <p:spTgt spid="16400"/>
                                        </p:tgtEl>
                                        <p:attrNameLst>
                                          <p:attrName>ppt_x</p:attrName>
                                        </p:attrNameLst>
                                      </p:cBhvr>
                                      <p:tavLst>
                                        <p:tav tm="0">
                                          <p:val>
                                            <p:strVal val="#ppt_x"/>
                                          </p:val>
                                        </p:tav>
                                        <p:tav tm="100000">
                                          <p:val>
                                            <p:strVal val="#ppt_x"/>
                                          </p:val>
                                        </p:tav>
                                      </p:tavLst>
                                    </p:anim>
                                    <p:anim calcmode="lin" valueType="num">
                                      <p:cBhvr additive="base">
                                        <p:cTn id="37" dur="5000" fill="hold"/>
                                        <p:tgtEl>
                                          <p:spTgt spid="1640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6391"/>
                                        </p:tgtEl>
                                        <p:attrNameLst>
                                          <p:attrName>style.visibility</p:attrName>
                                        </p:attrNameLst>
                                      </p:cBhvr>
                                      <p:to>
                                        <p:strVal val="visible"/>
                                      </p:to>
                                    </p:set>
                                    <p:anim calcmode="lin" valueType="num">
                                      <p:cBhvr additive="base">
                                        <p:cTn id="40" dur="5000" fill="hold"/>
                                        <p:tgtEl>
                                          <p:spTgt spid="16391"/>
                                        </p:tgtEl>
                                        <p:attrNameLst>
                                          <p:attrName>ppt_x</p:attrName>
                                        </p:attrNameLst>
                                      </p:cBhvr>
                                      <p:tavLst>
                                        <p:tav tm="0">
                                          <p:val>
                                            <p:strVal val="#ppt_x"/>
                                          </p:val>
                                        </p:tav>
                                        <p:tav tm="100000">
                                          <p:val>
                                            <p:strVal val="#ppt_x"/>
                                          </p:val>
                                        </p:tav>
                                      </p:tavLst>
                                    </p:anim>
                                    <p:anim calcmode="lin" valueType="num">
                                      <p:cBhvr additive="base">
                                        <p:cTn id="41" dur="5000" fill="hold"/>
                                        <p:tgtEl>
                                          <p:spTgt spid="1639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422"/>
                                        </p:tgtEl>
                                        <p:attrNameLst>
                                          <p:attrName>style.visibility</p:attrName>
                                        </p:attrNameLst>
                                      </p:cBhvr>
                                      <p:to>
                                        <p:strVal val="visible"/>
                                      </p:to>
                                    </p:set>
                                    <p:anim calcmode="lin" valueType="num">
                                      <p:cBhvr additive="base">
                                        <p:cTn id="44" dur="5000" fill="hold"/>
                                        <p:tgtEl>
                                          <p:spTgt spid="16422"/>
                                        </p:tgtEl>
                                        <p:attrNameLst>
                                          <p:attrName>ppt_x</p:attrName>
                                        </p:attrNameLst>
                                      </p:cBhvr>
                                      <p:tavLst>
                                        <p:tav tm="0">
                                          <p:val>
                                            <p:strVal val="#ppt_x"/>
                                          </p:val>
                                        </p:tav>
                                        <p:tav tm="100000">
                                          <p:val>
                                            <p:strVal val="#ppt_x"/>
                                          </p:val>
                                        </p:tav>
                                      </p:tavLst>
                                    </p:anim>
                                    <p:anim calcmode="lin" valueType="num">
                                      <p:cBhvr additive="base">
                                        <p:cTn id="45" dur="5000" fill="hold"/>
                                        <p:tgtEl>
                                          <p:spTgt spid="1642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392"/>
                                        </p:tgtEl>
                                        <p:attrNameLst>
                                          <p:attrName>style.visibility</p:attrName>
                                        </p:attrNameLst>
                                      </p:cBhvr>
                                      <p:to>
                                        <p:strVal val="visible"/>
                                      </p:to>
                                    </p:set>
                                    <p:anim calcmode="lin" valueType="num">
                                      <p:cBhvr additive="base">
                                        <p:cTn id="48" dur="5000" fill="hold"/>
                                        <p:tgtEl>
                                          <p:spTgt spid="16392"/>
                                        </p:tgtEl>
                                        <p:attrNameLst>
                                          <p:attrName>ppt_x</p:attrName>
                                        </p:attrNameLst>
                                      </p:cBhvr>
                                      <p:tavLst>
                                        <p:tav tm="0">
                                          <p:val>
                                            <p:strVal val="#ppt_x"/>
                                          </p:val>
                                        </p:tav>
                                        <p:tav tm="100000">
                                          <p:val>
                                            <p:strVal val="#ppt_x"/>
                                          </p:val>
                                        </p:tav>
                                      </p:tavLst>
                                    </p:anim>
                                    <p:anim calcmode="lin" valueType="num">
                                      <p:cBhvr additive="base">
                                        <p:cTn id="49" dur="5000" fill="hold"/>
                                        <p:tgtEl>
                                          <p:spTgt spid="1639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393"/>
                                        </p:tgtEl>
                                        <p:attrNameLst>
                                          <p:attrName>style.visibility</p:attrName>
                                        </p:attrNameLst>
                                      </p:cBhvr>
                                      <p:to>
                                        <p:strVal val="visible"/>
                                      </p:to>
                                    </p:set>
                                    <p:anim calcmode="lin" valueType="num">
                                      <p:cBhvr additive="base">
                                        <p:cTn id="52" dur="5000" fill="hold"/>
                                        <p:tgtEl>
                                          <p:spTgt spid="16393"/>
                                        </p:tgtEl>
                                        <p:attrNameLst>
                                          <p:attrName>ppt_x</p:attrName>
                                        </p:attrNameLst>
                                      </p:cBhvr>
                                      <p:tavLst>
                                        <p:tav tm="0">
                                          <p:val>
                                            <p:strVal val="#ppt_x"/>
                                          </p:val>
                                        </p:tav>
                                        <p:tav tm="100000">
                                          <p:val>
                                            <p:strVal val="#ppt_x"/>
                                          </p:val>
                                        </p:tav>
                                      </p:tavLst>
                                    </p:anim>
                                    <p:anim calcmode="lin" valueType="num">
                                      <p:cBhvr additive="base">
                                        <p:cTn id="53" dur="5000" fill="hold"/>
                                        <p:tgtEl>
                                          <p:spTgt spid="1639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425"/>
                                        </p:tgtEl>
                                        <p:attrNameLst>
                                          <p:attrName>style.visibility</p:attrName>
                                        </p:attrNameLst>
                                      </p:cBhvr>
                                      <p:to>
                                        <p:strVal val="visible"/>
                                      </p:to>
                                    </p:set>
                                    <p:anim calcmode="lin" valueType="num">
                                      <p:cBhvr additive="base">
                                        <p:cTn id="56" dur="5000" fill="hold"/>
                                        <p:tgtEl>
                                          <p:spTgt spid="16425"/>
                                        </p:tgtEl>
                                        <p:attrNameLst>
                                          <p:attrName>ppt_x</p:attrName>
                                        </p:attrNameLst>
                                      </p:cBhvr>
                                      <p:tavLst>
                                        <p:tav tm="0">
                                          <p:val>
                                            <p:strVal val="#ppt_x"/>
                                          </p:val>
                                        </p:tav>
                                        <p:tav tm="100000">
                                          <p:val>
                                            <p:strVal val="#ppt_x"/>
                                          </p:val>
                                        </p:tav>
                                      </p:tavLst>
                                    </p:anim>
                                    <p:anim calcmode="lin" valueType="num">
                                      <p:cBhvr additive="base">
                                        <p:cTn id="57" dur="5000" fill="hold"/>
                                        <p:tgtEl>
                                          <p:spTgt spid="1642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394"/>
                                        </p:tgtEl>
                                        <p:attrNameLst>
                                          <p:attrName>style.visibility</p:attrName>
                                        </p:attrNameLst>
                                      </p:cBhvr>
                                      <p:to>
                                        <p:strVal val="visible"/>
                                      </p:to>
                                    </p:set>
                                    <p:anim calcmode="lin" valueType="num">
                                      <p:cBhvr additive="base">
                                        <p:cTn id="60" dur="5000" fill="hold"/>
                                        <p:tgtEl>
                                          <p:spTgt spid="16394"/>
                                        </p:tgtEl>
                                        <p:attrNameLst>
                                          <p:attrName>ppt_x</p:attrName>
                                        </p:attrNameLst>
                                      </p:cBhvr>
                                      <p:tavLst>
                                        <p:tav tm="0">
                                          <p:val>
                                            <p:strVal val="#ppt_x"/>
                                          </p:val>
                                        </p:tav>
                                        <p:tav tm="100000">
                                          <p:val>
                                            <p:strVal val="#ppt_x"/>
                                          </p:val>
                                        </p:tav>
                                      </p:tavLst>
                                    </p:anim>
                                    <p:anim calcmode="lin" valueType="num">
                                      <p:cBhvr additive="base">
                                        <p:cTn id="61" dur="5000" fill="hold"/>
                                        <p:tgtEl>
                                          <p:spTgt spid="1639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6395"/>
                                        </p:tgtEl>
                                        <p:attrNameLst>
                                          <p:attrName>style.visibility</p:attrName>
                                        </p:attrNameLst>
                                      </p:cBhvr>
                                      <p:to>
                                        <p:strVal val="visible"/>
                                      </p:to>
                                    </p:set>
                                    <p:anim calcmode="lin" valueType="num">
                                      <p:cBhvr additive="base">
                                        <p:cTn id="64" dur="5000" fill="hold"/>
                                        <p:tgtEl>
                                          <p:spTgt spid="16395"/>
                                        </p:tgtEl>
                                        <p:attrNameLst>
                                          <p:attrName>ppt_x</p:attrName>
                                        </p:attrNameLst>
                                      </p:cBhvr>
                                      <p:tavLst>
                                        <p:tav tm="0">
                                          <p:val>
                                            <p:strVal val="#ppt_x"/>
                                          </p:val>
                                        </p:tav>
                                        <p:tav tm="100000">
                                          <p:val>
                                            <p:strVal val="#ppt_x"/>
                                          </p:val>
                                        </p:tav>
                                      </p:tavLst>
                                    </p:anim>
                                    <p:anim calcmode="lin" valueType="num">
                                      <p:cBhvr additive="base">
                                        <p:cTn id="65" dur="5000" fill="hold"/>
                                        <p:tgtEl>
                                          <p:spTgt spid="1639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6396"/>
                                        </p:tgtEl>
                                        <p:attrNameLst>
                                          <p:attrName>style.visibility</p:attrName>
                                        </p:attrNameLst>
                                      </p:cBhvr>
                                      <p:to>
                                        <p:strVal val="visible"/>
                                      </p:to>
                                    </p:set>
                                    <p:anim calcmode="lin" valueType="num">
                                      <p:cBhvr additive="base">
                                        <p:cTn id="68" dur="5000" fill="hold"/>
                                        <p:tgtEl>
                                          <p:spTgt spid="16396"/>
                                        </p:tgtEl>
                                        <p:attrNameLst>
                                          <p:attrName>ppt_x</p:attrName>
                                        </p:attrNameLst>
                                      </p:cBhvr>
                                      <p:tavLst>
                                        <p:tav tm="0">
                                          <p:val>
                                            <p:strVal val="#ppt_x"/>
                                          </p:val>
                                        </p:tav>
                                        <p:tav tm="100000">
                                          <p:val>
                                            <p:strVal val="#ppt_x"/>
                                          </p:val>
                                        </p:tav>
                                      </p:tavLst>
                                    </p:anim>
                                    <p:anim calcmode="lin" valueType="num">
                                      <p:cBhvr additive="base">
                                        <p:cTn id="69" dur="5000" fill="hold"/>
                                        <p:tgtEl>
                                          <p:spTgt spid="1639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6398"/>
                                        </p:tgtEl>
                                        <p:attrNameLst>
                                          <p:attrName>style.visibility</p:attrName>
                                        </p:attrNameLst>
                                      </p:cBhvr>
                                      <p:to>
                                        <p:strVal val="visible"/>
                                      </p:to>
                                    </p:set>
                                    <p:anim calcmode="lin" valueType="num">
                                      <p:cBhvr additive="base">
                                        <p:cTn id="72" dur="5000" fill="hold"/>
                                        <p:tgtEl>
                                          <p:spTgt spid="16398"/>
                                        </p:tgtEl>
                                        <p:attrNameLst>
                                          <p:attrName>ppt_x</p:attrName>
                                        </p:attrNameLst>
                                      </p:cBhvr>
                                      <p:tavLst>
                                        <p:tav tm="0">
                                          <p:val>
                                            <p:strVal val="#ppt_x"/>
                                          </p:val>
                                        </p:tav>
                                        <p:tav tm="100000">
                                          <p:val>
                                            <p:strVal val="#ppt_x"/>
                                          </p:val>
                                        </p:tav>
                                      </p:tavLst>
                                    </p:anim>
                                    <p:anim calcmode="lin" valueType="num">
                                      <p:cBhvr additive="base">
                                        <p:cTn id="73" dur="5000" fill="hold"/>
                                        <p:tgtEl>
                                          <p:spTgt spid="16398"/>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6397"/>
                                        </p:tgtEl>
                                        <p:attrNameLst>
                                          <p:attrName>style.visibility</p:attrName>
                                        </p:attrNameLst>
                                      </p:cBhvr>
                                      <p:to>
                                        <p:strVal val="visible"/>
                                      </p:to>
                                    </p:set>
                                    <p:anim calcmode="lin" valueType="num">
                                      <p:cBhvr additive="base">
                                        <p:cTn id="76" dur="5000" fill="hold"/>
                                        <p:tgtEl>
                                          <p:spTgt spid="16397"/>
                                        </p:tgtEl>
                                        <p:attrNameLst>
                                          <p:attrName>ppt_x</p:attrName>
                                        </p:attrNameLst>
                                      </p:cBhvr>
                                      <p:tavLst>
                                        <p:tav tm="0">
                                          <p:val>
                                            <p:strVal val="#ppt_x"/>
                                          </p:val>
                                        </p:tav>
                                        <p:tav tm="100000">
                                          <p:val>
                                            <p:strVal val="#ppt_x"/>
                                          </p:val>
                                        </p:tav>
                                      </p:tavLst>
                                    </p:anim>
                                    <p:anim calcmode="lin" valueType="num">
                                      <p:cBhvr additive="base">
                                        <p:cTn id="77" dur="5000" fill="hold"/>
                                        <p:tgtEl>
                                          <p:spTgt spid="16397"/>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6399"/>
                                        </p:tgtEl>
                                        <p:attrNameLst>
                                          <p:attrName>style.visibility</p:attrName>
                                        </p:attrNameLst>
                                      </p:cBhvr>
                                      <p:to>
                                        <p:strVal val="visible"/>
                                      </p:to>
                                    </p:set>
                                    <p:anim calcmode="lin" valueType="num">
                                      <p:cBhvr additive="base">
                                        <p:cTn id="80" dur="5000" fill="hold"/>
                                        <p:tgtEl>
                                          <p:spTgt spid="16399"/>
                                        </p:tgtEl>
                                        <p:attrNameLst>
                                          <p:attrName>ppt_x</p:attrName>
                                        </p:attrNameLst>
                                      </p:cBhvr>
                                      <p:tavLst>
                                        <p:tav tm="0">
                                          <p:val>
                                            <p:strVal val="#ppt_x"/>
                                          </p:val>
                                        </p:tav>
                                        <p:tav tm="100000">
                                          <p:val>
                                            <p:strVal val="#ppt_x"/>
                                          </p:val>
                                        </p:tav>
                                      </p:tavLst>
                                    </p:anim>
                                    <p:anim calcmode="lin" valueType="num">
                                      <p:cBhvr additive="base">
                                        <p:cTn id="81" dur="5000" fill="hold"/>
                                        <p:tgtEl>
                                          <p:spTgt spid="16399"/>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6403"/>
                                        </p:tgtEl>
                                        <p:attrNameLst>
                                          <p:attrName>style.visibility</p:attrName>
                                        </p:attrNameLst>
                                      </p:cBhvr>
                                      <p:to>
                                        <p:strVal val="visible"/>
                                      </p:to>
                                    </p:set>
                                    <p:anim calcmode="lin" valueType="num">
                                      <p:cBhvr additive="base">
                                        <p:cTn id="84" dur="5000" fill="hold"/>
                                        <p:tgtEl>
                                          <p:spTgt spid="16403"/>
                                        </p:tgtEl>
                                        <p:attrNameLst>
                                          <p:attrName>ppt_x</p:attrName>
                                        </p:attrNameLst>
                                      </p:cBhvr>
                                      <p:tavLst>
                                        <p:tav tm="0">
                                          <p:val>
                                            <p:strVal val="#ppt_x"/>
                                          </p:val>
                                        </p:tav>
                                        <p:tav tm="100000">
                                          <p:val>
                                            <p:strVal val="#ppt_x"/>
                                          </p:val>
                                        </p:tav>
                                      </p:tavLst>
                                    </p:anim>
                                    <p:anim calcmode="lin" valueType="num">
                                      <p:cBhvr additive="base">
                                        <p:cTn id="85" dur="5000" fill="hold"/>
                                        <p:tgtEl>
                                          <p:spTgt spid="1640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6404"/>
                                        </p:tgtEl>
                                        <p:attrNameLst>
                                          <p:attrName>style.visibility</p:attrName>
                                        </p:attrNameLst>
                                      </p:cBhvr>
                                      <p:to>
                                        <p:strVal val="visible"/>
                                      </p:to>
                                    </p:set>
                                    <p:anim calcmode="lin" valueType="num">
                                      <p:cBhvr additive="base">
                                        <p:cTn id="88" dur="5000" fill="hold"/>
                                        <p:tgtEl>
                                          <p:spTgt spid="16404"/>
                                        </p:tgtEl>
                                        <p:attrNameLst>
                                          <p:attrName>ppt_x</p:attrName>
                                        </p:attrNameLst>
                                      </p:cBhvr>
                                      <p:tavLst>
                                        <p:tav tm="0">
                                          <p:val>
                                            <p:strVal val="#ppt_x"/>
                                          </p:val>
                                        </p:tav>
                                        <p:tav tm="100000">
                                          <p:val>
                                            <p:strVal val="#ppt_x"/>
                                          </p:val>
                                        </p:tav>
                                      </p:tavLst>
                                    </p:anim>
                                    <p:anim calcmode="lin" valueType="num">
                                      <p:cBhvr additive="base">
                                        <p:cTn id="89" dur="5000" fill="hold"/>
                                        <p:tgtEl>
                                          <p:spTgt spid="1640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16405"/>
                                        </p:tgtEl>
                                        <p:attrNameLst>
                                          <p:attrName>style.visibility</p:attrName>
                                        </p:attrNameLst>
                                      </p:cBhvr>
                                      <p:to>
                                        <p:strVal val="visible"/>
                                      </p:to>
                                    </p:set>
                                    <p:anim calcmode="lin" valueType="num">
                                      <p:cBhvr additive="base">
                                        <p:cTn id="92" dur="5000" fill="hold"/>
                                        <p:tgtEl>
                                          <p:spTgt spid="16405"/>
                                        </p:tgtEl>
                                        <p:attrNameLst>
                                          <p:attrName>ppt_x</p:attrName>
                                        </p:attrNameLst>
                                      </p:cBhvr>
                                      <p:tavLst>
                                        <p:tav tm="0">
                                          <p:val>
                                            <p:strVal val="#ppt_x"/>
                                          </p:val>
                                        </p:tav>
                                        <p:tav tm="100000">
                                          <p:val>
                                            <p:strVal val="#ppt_x"/>
                                          </p:val>
                                        </p:tav>
                                      </p:tavLst>
                                    </p:anim>
                                    <p:anim calcmode="lin" valueType="num">
                                      <p:cBhvr additive="base">
                                        <p:cTn id="93" dur="5000" fill="hold"/>
                                        <p:tgtEl>
                                          <p:spTgt spid="1640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6427"/>
                                        </p:tgtEl>
                                        <p:attrNameLst>
                                          <p:attrName>style.visibility</p:attrName>
                                        </p:attrNameLst>
                                      </p:cBhvr>
                                      <p:to>
                                        <p:strVal val="visible"/>
                                      </p:to>
                                    </p:set>
                                    <p:anim calcmode="lin" valueType="num">
                                      <p:cBhvr additive="base">
                                        <p:cTn id="96" dur="5000" fill="hold"/>
                                        <p:tgtEl>
                                          <p:spTgt spid="16427"/>
                                        </p:tgtEl>
                                        <p:attrNameLst>
                                          <p:attrName>ppt_x</p:attrName>
                                        </p:attrNameLst>
                                      </p:cBhvr>
                                      <p:tavLst>
                                        <p:tav tm="0">
                                          <p:val>
                                            <p:strVal val="#ppt_x"/>
                                          </p:val>
                                        </p:tav>
                                        <p:tav tm="100000">
                                          <p:val>
                                            <p:strVal val="#ppt_x"/>
                                          </p:val>
                                        </p:tav>
                                      </p:tavLst>
                                    </p:anim>
                                    <p:anim calcmode="lin" valueType="num">
                                      <p:cBhvr additive="base">
                                        <p:cTn id="97" dur="5000" fill="hold"/>
                                        <p:tgtEl>
                                          <p:spTgt spid="16427"/>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6406"/>
                                        </p:tgtEl>
                                        <p:attrNameLst>
                                          <p:attrName>style.visibility</p:attrName>
                                        </p:attrNameLst>
                                      </p:cBhvr>
                                      <p:to>
                                        <p:strVal val="visible"/>
                                      </p:to>
                                    </p:set>
                                    <p:anim calcmode="lin" valueType="num">
                                      <p:cBhvr additive="base">
                                        <p:cTn id="100" dur="5000" fill="hold"/>
                                        <p:tgtEl>
                                          <p:spTgt spid="16406"/>
                                        </p:tgtEl>
                                        <p:attrNameLst>
                                          <p:attrName>ppt_x</p:attrName>
                                        </p:attrNameLst>
                                      </p:cBhvr>
                                      <p:tavLst>
                                        <p:tav tm="0">
                                          <p:val>
                                            <p:strVal val="#ppt_x"/>
                                          </p:val>
                                        </p:tav>
                                        <p:tav tm="100000">
                                          <p:val>
                                            <p:strVal val="#ppt_x"/>
                                          </p:val>
                                        </p:tav>
                                      </p:tavLst>
                                    </p:anim>
                                    <p:anim calcmode="lin" valueType="num">
                                      <p:cBhvr additive="base">
                                        <p:cTn id="101" dur="5000" fill="hold"/>
                                        <p:tgtEl>
                                          <p:spTgt spid="1640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6407"/>
                                        </p:tgtEl>
                                        <p:attrNameLst>
                                          <p:attrName>style.visibility</p:attrName>
                                        </p:attrNameLst>
                                      </p:cBhvr>
                                      <p:to>
                                        <p:strVal val="visible"/>
                                      </p:to>
                                    </p:set>
                                    <p:anim calcmode="lin" valueType="num">
                                      <p:cBhvr additive="base">
                                        <p:cTn id="104" dur="5000" fill="hold"/>
                                        <p:tgtEl>
                                          <p:spTgt spid="16407"/>
                                        </p:tgtEl>
                                        <p:attrNameLst>
                                          <p:attrName>ppt_x</p:attrName>
                                        </p:attrNameLst>
                                      </p:cBhvr>
                                      <p:tavLst>
                                        <p:tav tm="0">
                                          <p:val>
                                            <p:strVal val="#ppt_x"/>
                                          </p:val>
                                        </p:tav>
                                        <p:tav tm="100000">
                                          <p:val>
                                            <p:strVal val="#ppt_x"/>
                                          </p:val>
                                        </p:tav>
                                      </p:tavLst>
                                    </p:anim>
                                    <p:anim calcmode="lin" valueType="num">
                                      <p:cBhvr additive="base">
                                        <p:cTn id="105" dur="5000" fill="hold"/>
                                        <p:tgtEl>
                                          <p:spTgt spid="16407"/>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16408"/>
                                        </p:tgtEl>
                                        <p:attrNameLst>
                                          <p:attrName>style.visibility</p:attrName>
                                        </p:attrNameLst>
                                      </p:cBhvr>
                                      <p:to>
                                        <p:strVal val="visible"/>
                                      </p:to>
                                    </p:set>
                                    <p:anim calcmode="lin" valueType="num">
                                      <p:cBhvr additive="base">
                                        <p:cTn id="108" dur="5000" fill="hold"/>
                                        <p:tgtEl>
                                          <p:spTgt spid="16408"/>
                                        </p:tgtEl>
                                        <p:attrNameLst>
                                          <p:attrName>ppt_x</p:attrName>
                                        </p:attrNameLst>
                                      </p:cBhvr>
                                      <p:tavLst>
                                        <p:tav tm="0">
                                          <p:val>
                                            <p:strVal val="#ppt_x"/>
                                          </p:val>
                                        </p:tav>
                                        <p:tav tm="100000">
                                          <p:val>
                                            <p:strVal val="#ppt_x"/>
                                          </p:val>
                                        </p:tav>
                                      </p:tavLst>
                                    </p:anim>
                                    <p:anim calcmode="lin" valueType="num">
                                      <p:cBhvr additive="base">
                                        <p:cTn id="109" dur="5000" fill="hold"/>
                                        <p:tgtEl>
                                          <p:spTgt spid="16408"/>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16426"/>
                                        </p:tgtEl>
                                        <p:attrNameLst>
                                          <p:attrName>style.visibility</p:attrName>
                                        </p:attrNameLst>
                                      </p:cBhvr>
                                      <p:to>
                                        <p:strVal val="visible"/>
                                      </p:to>
                                    </p:set>
                                    <p:anim calcmode="lin" valueType="num">
                                      <p:cBhvr additive="base">
                                        <p:cTn id="112" dur="5000" fill="hold"/>
                                        <p:tgtEl>
                                          <p:spTgt spid="16426"/>
                                        </p:tgtEl>
                                        <p:attrNameLst>
                                          <p:attrName>ppt_x</p:attrName>
                                        </p:attrNameLst>
                                      </p:cBhvr>
                                      <p:tavLst>
                                        <p:tav tm="0">
                                          <p:val>
                                            <p:strVal val="#ppt_x"/>
                                          </p:val>
                                        </p:tav>
                                        <p:tav tm="100000">
                                          <p:val>
                                            <p:strVal val="#ppt_x"/>
                                          </p:val>
                                        </p:tav>
                                      </p:tavLst>
                                    </p:anim>
                                    <p:anim calcmode="lin" valueType="num">
                                      <p:cBhvr additive="base">
                                        <p:cTn id="113" dur="5000" fill="hold"/>
                                        <p:tgtEl>
                                          <p:spTgt spid="16426"/>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16412"/>
                                        </p:tgtEl>
                                        <p:attrNameLst>
                                          <p:attrName>style.visibility</p:attrName>
                                        </p:attrNameLst>
                                      </p:cBhvr>
                                      <p:to>
                                        <p:strVal val="visible"/>
                                      </p:to>
                                    </p:set>
                                    <p:anim calcmode="lin" valueType="num">
                                      <p:cBhvr additive="base">
                                        <p:cTn id="116" dur="5000" fill="hold"/>
                                        <p:tgtEl>
                                          <p:spTgt spid="16412"/>
                                        </p:tgtEl>
                                        <p:attrNameLst>
                                          <p:attrName>ppt_x</p:attrName>
                                        </p:attrNameLst>
                                      </p:cBhvr>
                                      <p:tavLst>
                                        <p:tav tm="0">
                                          <p:val>
                                            <p:strVal val="#ppt_x"/>
                                          </p:val>
                                        </p:tav>
                                        <p:tav tm="100000">
                                          <p:val>
                                            <p:strVal val="#ppt_x"/>
                                          </p:val>
                                        </p:tav>
                                      </p:tavLst>
                                    </p:anim>
                                    <p:anim calcmode="lin" valueType="num">
                                      <p:cBhvr additive="base">
                                        <p:cTn id="117" dur="5000" fill="hold"/>
                                        <p:tgtEl>
                                          <p:spTgt spid="16412"/>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16413"/>
                                        </p:tgtEl>
                                        <p:attrNameLst>
                                          <p:attrName>style.visibility</p:attrName>
                                        </p:attrNameLst>
                                      </p:cBhvr>
                                      <p:to>
                                        <p:strVal val="visible"/>
                                      </p:to>
                                    </p:set>
                                    <p:anim calcmode="lin" valueType="num">
                                      <p:cBhvr additive="base">
                                        <p:cTn id="120" dur="5000" fill="hold"/>
                                        <p:tgtEl>
                                          <p:spTgt spid="16413"/>
                                        </p:tgtEl>
                                        <p:attrNameLst>
                                          <p:attrName>ppt_x</p:attrName>
                                        </p:attrNameLst>
                                      </p:cBhvr>
                                      <p:tavLst>
                                        <p:tav tm="0">
                                          <p:val>
                                            <p:strVal val="#ppt_x"/>
                                          </p:val>
                                        </p:tav>
                                        <p:tav tm="100000">
                                          <p:val>
                                            <p:strVal val="#ppt_x"/>
                                          </p:val>
                                        </p:tav>
                                      </p:tavLst>
                                    </p:anim>
                                    <p:anim calcmode="lin" valueType="num">
                                      <p:cBhvr additive="base">
                                        <p:cTn id="121" dur="5000" fill="hold"/>
                                        <p:tgtEl>
                                          <p:spTgt spid="16413"/>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16414"/>
                                        </p:tgtEl>
                                        <p:attrNameLst>
                                          <p:attrName>style.visibility</p:attrName>
                                        </p:attrNameLst>
                                      </p:cBhvr>
                                      <p:to>
                                        <p:strVal val="visible"/>
                                      </p:to>
                                    </p:set>
                                    <p:anim calcmode="lin" valueType="num">
                                      <p:cBhvr additive="base">
                                        <p:cTn id="124" dur="5000" fill="hold"/>
                                        <p:tgtEl>
                                          <p:spTgt spid="16414"/>
                                        </p:tgtEl>
                                        <p:attrNameLst>
                                          <p:attrName>ppt_x</p:attrName>
                                        </p:attrNameLst>
                                      </p:cBhvr>
                                      <p:tavLst>
                                        <p:tav tm="0">
                                          <p:val>
                                            <p:strVal val="#ppt_x"/>
                                          </p:val>
                                        </p:tav>
                                        <p:tav tm="100000">
                                          <p:val>
                                            <p:strVal val="#ppt_x"/>
                                          </p:val>
                                        </p:tav>
                                      </p:tavLst>
                                    </p:anim>
                                    <p:anim calcmode="lin" valueType="num">
                                      <p:cBhvr additive="base">
                                        <p:cTn id="125" dur="5000" fill="hold"/>
                                        <p:tgtEl>
                                          <p:spTgt spid="16414"/>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16428"/>
                                        </p:tgtEl>
                                        <p:attrNameLst>
                                          <p:attrName>style.visibility</p:attrName>
                                        </p:attrNameLst>
                                      </p:cBhvr>
                                      <p:to>
                                        <p:strVal val="visible"/>
                                      </p:to>
                                    </p:set>
                                    <p:anim calcmode="lin" valueType="num">
                                      <p:cBhvr additive="base">
                                        <p:cTn id="128" dur="5000" fill="hold"/>
                                        <p:tgtEl>
                                          <p:spTgt spid="16428"/>
                                        </p:tgtEl>
                                        <p:attrNameLst>
                                          <p:attrName>ppt_x</p:attrName>
                                        </p:attrNameLst>
                                      </p:cBhvr>
                                      <p:tavLst>
                                        <p:tav tm="0">
                                          <p:val>
                                            <p:strVal val="#ppt_x"/>
                                          </p:val>
                                        </p:tav>
                                        <p:tav tm="100000">
                                          <p:val>
                                            <p:strVal val="#ppt_x"/>
                                          </p:val>
                                        </p:tav>
                                      </p:tavLst>
                                    </p:anim>
                                    <p:anim calcmode="lin" valueType="num">
                                      <p:cBhvr additive="base">
                                        <p:cTn id="129" dur="5000" fill="hold"/>
                                        <p:tgtEl>
                                          <p:spTgt spid="16428"/>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16415"/>
                                        </p:tgtEl>
                                        <p:attrNameLst>
                                          <p:attrName>style.visibility</p:attrName>
                                        </p:attrNameLst>
                                      </p:cBhvr>
                                      <p:to>
                                        <p:strVal val="visible"/>
                                      </p:to>
                                    </p:set>
                                    <p:anim calcmode="lin" valueType="num">
                                      <p:cBhvr additive="base">
                                        <p:cTn id="132" dur="5000" fill="hold"/>
                                        <p:tgtEl>
                                          <p:spTgt spid="16415"/>
                                        </p:tgtEl>
                                        <p:attrNameLst>
                                          <p:attrName>ppt_x</p:attrName>
                                        </p:attrNameLst>
                                      </p:cBhvr>
                                      <p:tavLst>
                                        <p:tav tm="0">
                                          <p:val>
                                            <p:strVal val="#ppt_x"/>
                                          </p:val>
                                        </p:tav>
                                        <p:tav tm="100000">
                                          <p:val>
                                            <p:strVal val="#ppt_x"/>
                                          </p:val>
                                        </p:tav>
                                      </p:tavLst>
                                    </p:anim>
                                    <p:anim calcmode="lin" valueType="num">
                                      <p:cBhvr additive="base">
                                        <p:cTn id="133" dur="5000" fill="hold"/>
                                        <p:tgtEl>
                                          <p:spTgt spid="16415"/>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16416"/>
                                        </p:tgtEl>
                                        <p:attrNameLst>
                                          <p:attrName>style.visibility</p:attrName>
                                        </p:attrNameLst>
                                      </p:cBhvr>
                                      <p:to>
                                        <p:strVal val="visible"/>
                                      </p:to>
                                    </p:set>
                                    <p:anim calcmode="lin" valueType="num">
                                      <p:cBhvr additive="base">
                                        <p:cTn id="136" dur="5000" fill="hold"/>
                                        <p:tgtEl>
                                          <p:spTgt spid="16416"/>
                                        </p:tgtEl>
                                        <p:attrNameLst>
                                          <p:attrName>ppt_x</p:attrName>
                                        </p:attrNameLst>
                                      </p:cBhvr>
                                      <p:tavLst>
                                        <p:tav tm="0">
                                          <p:val>
                                            <p:strVal val="#ppt_x"/>
                                          </p:val>
                                        </p:tav>
                                        <p:tav tm="100000">
                                          <p:val>
                                            <p:strVal val="#ppt_x"/>
                                          </p:val>
                                        </p:tav>
                                      </p:tavLst>
                                    </p:anim>
                                    <p:anim calcmode="lin" valueType="num">
                                      <p:cBhvr additive="base">
                                        <p:cTn id="137" dur="5000" fill="hold"/>
                                        <p:tgtEl>
                                          <p:spTgt spid="16416"/>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16417"/>
                                        </p:tgtEl>
                                        <p:attrNameLst>
                                          <p:attrName>style.visibility</p:attrName>
                                        </p:attrNameLst>
                                      </p:cBhvr>
                                      <p:to>
                                        <p:strVal val="visible"/>
                                      </p:to>
                                    </p:set>
                                    <p:anim calcmode="lin" valueType="num">
                                      <p:cBhvr additive="base">
                                        <p:cTn id="140" dur="5000" fill="hold"/>
                                        <p:tgtEl>
                                          <p:spTgt spid="16417"/>
                                        </p:tgtEl>
                                        <p:attrNameLst>
                                          <p:attrName>ppt_x</p:attrName>
                                        </p:attrNameLst>
                                      </p:cBhvr>
                                      <p:tavLst>
                                        <p:tav tm="0">
                                          <p:val>
                                            <p:strVal val="#ppt_x"/>
                                          </p:val>
                                        </p:tav>
                                        <p:tav tm="100000">
                                          <p:val>
                                            <p:strVal val="#ppt_x"/>
                                          </p:val>
                                        </p:tav>
                                      </p:tavLst>
                                    </p:anim>
                                    <p:anim calcmode="lin" valueType="num">
                                      <p:cBhvr additive="base">
                                        <p:cTn id="141" dur="5000" fill="hold"/>
                                        <p:tgtEl>
                                          <p:spTgt spid="16417"/>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16419"/>
                                        </p:tgtEl>
                                        <p:attrNameLst>
                                          <p:attrName>style.visibility</p:attrName>
                                        </p:attrNameLst>
                                      </p:cBhvr>
                                      <p:to>
                                        <p:strVal val="visible"/>
                                      </p:to>
                                    </p:set>
                                    <p:anim calcmode="lin" valueType="num">
                                      <p:cBhvr additive="base">
                                        <p:cTn id="144" dur="5000" fill="hold"/>
                                        <p:tgtEl>
                                          <p:spTgt spid="16419"/>
                                        </p:tgtEl>
                                        <p:attrNameLst>
                                          <p:attrName>ppt_x</p:attrName>
                                        </p:attrNameLst>
                                      </p:cBhvr>
                                      <p:tavLst>
                                        <p:tav tm="0">
                                          <p:val>
                                            <p:strVal val="#ppt_x"/>
                                          </p:val>
                                        </p:tav>
                                        <p:tav tm="100000">
                                          <p:val>
                                            <p:strVal val="#ppt_x"/>
                                          </p:val>
                                        </p:tav>
                                      </p:tavLst>
                                    </p:anim>
                                    <p:anim calcmode="lin" valueType="num">
                                      <p:cBhvr additive="base">
                                        <p:cTn id="145" dur="5000" fill="hold"/>
                                        <p:tgtEl>
                                          <p:spTgt spid="16419"/>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16418"/>
                                        </p:tgtEl>
                                        <p:attrNameLst>
                                          <p:attrName>style.visibility</p:attrName>
                                        </p:attrNameLst>
                                      </p:cBhvr>
                                      <p:to>
                                        <p:strVal val="visible"/>
                                      </p:to>
                                    </p:set>
                                    <p:anim calcmode="lin" valueType="num">
                                      <p:cBhvr additive="base">
                                        <p:cTn id="148" dur="5000" fill="hold"/>
                                        <p:tgtEl>
                                          <p:spTgt spid="16418"/>
                                        </p:tgtEl>
                                        <p:attrNameLst>
                                          <p:attrName>ppt_x</p:attrName>
                                        </p:attrNameLst>
                                      </p:cBhvr>
                                      <p:tavLst>
                                        <p:tav tm="0">
                                          <p:val>
                                            <p:strVal val="#ppt_x"/>
                                          </p:val>
                                        </p:tav>
                                        <p:tav tm="100000">
                                          <p:val>
                                            <p:strVal val="#ppt_x"/>
                                          </p:val>
                                        </p:tav>
                                      </p:tavLst>
                                    </p:anim>
                                    <p:anim calcmode="lin" valueType="num">
                                      <p:cBhvr additive="base">
                                        <p:cTn id="149" dur="5000" fill="hold"/>
                                        <p:tgtEl>
                                          <p:spTgt spid="16418"/>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16420"/>
                                        </p:tgtEl>
                                        <p:attrNameLst>
                                          <p:attrName>style.visibility</p:attrName>
                                        </p:attrNameLst>
                                      </p:cBhvr>
                                      <p:to>
                                        <p:strVal val="visible"/>
                                      </p:to>
                                    </p:set>
                                    <p:anim calcmode="lin" valueType="num">
                                      <p:cBhvr additive="base">
                                        <p:cTn id="152" dur="5000" fill="hold"/>
                                        <p:tgtEl>
                                          <p:spTgt spid="16420"/>
                                        </p:tgtEl>
                                        <p:attrNameLst>
                                          <p:attrName>ppt_x</p:attrName>
                                        </p:attrNameLst>
                                      </p:cBhvr>
                                      <p:tavLst>
                                        <p:tav tm="0">
                                          <p:val>
                                            <p:strVal val="#ppt_x"/>
                                          </p:val>
                                        </p:tav>
                                        <p:tav tm="100000">
                                          <p:val>
                                            <p:strVal val="#ppt_x"/>
                                          </p:val>
                                        </p:tav>
                                      </p:tavLst>
                                    </p:anim>
                                    <p:anim calcmode="lin" valueType="num">
                                      <p:cBhvr additive="base">
                                        <p:cTn id="153" dur="5000" fill="hold"/>
                                        <p:tgtEl>
                                          <p:spTgt spid="16420"/>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16421"/>
                                        </p:tgtEl>
                                        <p:attrNameLst>
                                          <p:attrName>style.visibility</p:attrName>
                                        </p:attrNameLst>
                                      </p:cBhvr>
                                      <p:to>
                                        <p:strVal val="visible"/>
                                      </p:to>
                                    </p:set>
                                    <p:anim calcmode="lin" valueType="num">
                                      <p:cBhvr additive="base">
                                        <p:cTn id="156" dur="5000" fill="hold"/>
                                        <p:tgtEl>
                                          <p:spTgt spid="16421"/>
                                        </p:tgtEl>
                                        <p:attrNameLst>
                                          <p:attrName>ppt_x</p:attrName>
                                        </p:attrNameLst>
                                      </p:cBhvr>
                                      <p:tavLst>
                                        <p:tav tm="0">
                                          <p:val>
                                            <p:strVal val="#ppt_x"/>
                                          </p:val>
                                        </p:tav>
                                        <p:tav tm="100000">
                                          <p:val>
                                            <p:strVal val="#ppt_x"/>
                                          </p:val>
                                        </p:tav>
                                      </p:tavLst>
                                    </p:anim>
                                    <p:anim calcmode="lin" valueType="num">
                                      <p:cBhvr additive="base">
                                        <p:cTn id="157" dur="5000" fill="hold"/>
                                        <p:tgtEl>
                                          <p:spTgt spid="16421"/>
                                        </p:tgtEl>
                                        <p:attrNameLst>
                                          <p:attrName>ppt_y</p:attrName>
                                        </p:attrNameLst>
                                      </p:cBhvr>
                                      <p:tavLst>
                                        <p:tav tm="0">
                                          <p:val>
                                            <p:strVal val="1+#ppt_h/2"/>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16429"/>
                                        </p:tgtEl>
                                        <p:attrNameLst>
                                          <p:attrName>style.visibility</p:attrName>
                                        </p:attrNameLst>
                                      </p:cBhvr>
                                      <p:to>
                                        <p:strVal val="visible"/>
                                      </p:to>
                                    </p:set>
                                    <p:anim calcmode="lin" valueType="num">
                                      <p:cBhvr additive="base">
                                        <p:cTn id="162" dur="500" fill="hold"/>
                                        <p:tgtEl>
                                          <p:spTgt spid="16429"/>
                                        </p:tgtEl>
                                        <p:attrNameLst>
                                          <p:attrName>ppt_x</p:attrName>
                                        </p:attrNameLst>
                                      </p:cBhvr>
                                      <p:tavLst>
                                        <p:tav tm="0">
                                          <p:val>
                                            <p:strVal val="#ppt_x"/>
                                          </p:val>
                                        </p:tav>
                                        <p:tav tm="100000">
                                          <p:val>
                                            <p:strVal val="#ppt_x"/>
                                          </p:val>
                                        </p:tav>
                                      </p:tavLst>
                                    </p:anim>
                                    <p:anim calcmode="lin" valueType="num">
                                      <p:cBhvr additive="base">
                                        <p:cTn id="163" dur="500" fill="hold"/>
                                        <p:tgtEl>
                                          <p:spTgt spid="1642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16430"/>
                                        </p:tgtEl>
                                        <p:attrNameLst>
                                          <p:attrName>style.visibility</p:attrName>
                                        </p:attrNameLst>
                                      </p:cBhvr>
                                      <p:to>
                                        <p:strVal val="visible"/>
                                      </p:to>
                                    </p:set>
                                    <p:anim calcmode="lin" valueType="num">
                                      <p:cBhvr additive="base">
                                        <p:cTn id="166" dur="500" fill="hold"/>
                                        <p:tgtEl>
                                          <p:spTgt spid="16430"/>
                                        </p:tgtEl>
                                        <p:attrNameLst>
                                          <p:attrName>ppt_x</p:attrName>
                                        </p:attrNameLst>
                                      </p:cBhvr>
                                      <p:tavLst>
                                        <p:tav tm="0">
                                          <p:val>
                                            <p:strVal val="#ppt_x"/>
                                          </p:val>
                                        </p:tav>
                                        <p:tav tm="100000">
                                          <p:val>
                                            <p:strVal val="#ppt_x"/>
                                          </p:val>
                                        </p:tav>
                                      </p:tavLst>
                                    </p:anim>
                                    <p:anim calcmode="lin" valueType="num">
                                      <p:cBhvr additive="base">
                                        <p:cTn id="167" dur="500" fill="hold"/>
                                        <p:tgtEl>
                                          <p:spTgt spid="16430"/>
                                        </p:tgtEl>
                                        <p:attrNameLst>
                                          <p:attrName>ppt_y</p:attrName>
                                        </p:attrNameLst>
                                      </p:cBhvr>
                                      <p:tavLst>
                                        <p:tav tm="0">
                                          <p:val>
                                            <p:strVal val="1+#ppt_h/2"/>
                                          </p:val>
                                        </p:tav>
                                        <p:tav tm="100000">
                                          <p:val>
                                            <p:strVal val="#ppt_y"/>
                                          </p:val>
                                        </p:tav>
                                      </p:tavLst>
                                    </p:anim>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6431"/>
                                        </p:tgtEl>
                                        <p:attrNameLst>
                                          <p:attrName>style.visibility</p:attrName>
                                        </p:attrNameLst>
                                      </p:cBhvr>
                                      <p:to>
                                        <p:strVal val="visible"/>
                                      </p:to>
                                    </p:set>
                                    <p:anim calcmode="lin" valueType="num">
                                      <p:cBhvr additive="base">
                                        <p:cTn id="172" dur="500" fill="hold"/>
                                        <p:tgtEl>
                                          <p:spTgt spid="16431"/>
                                        </p:tgtEl>
                                        <p:attrNameLst>
                                          <p:attrName>ppt_x</p:attrName>
                                        </p:attrNameLst>
                                      </p:cBhvr>
                                      <p:tavLst>
                                        <p:tav tm="0">
                                          <p:val>
                                            <p:strVal val="#ppt_x"/>
                                          </p:val>
                                        </p:tav>
                                        <p:tav tm="100000">
                                          <p:val>
                                            <p:strVal val="#ppt_x"/>
                                          </p:val>
                                        </p:tav>
                                      </p:tavLst>
                                    </p:anim>
                                    <p:anim calcmode="lin" valueType="num">
                                      <p:cBhvr additive="base">
                                        <p:cTn id="173"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90" grpId="0" animBg="1"/>
      <p:bldP spid="16391" grpId="0" animBg="1"/>
      <p:bldP spid="16392" grpId="0" animBg="1"/>
      <p:bldP spid="16393" grpId="0" animBg="1"/>
      <p:bldP spid="16394" grpId="0" animBg="1"/>
      <p:bldP spid="16395" grpId="0" animBg="1"/>
      <p:bldP spid="16396" grpId="0" animBg="1"/>
      <p:bldP spid="16397" grpId="0" animBg="1"/>
      <p:bldP spid="16398" grpId="0" animBg="1"/>
      <p:bldP spid="16399" grpId="0" animBg="1"/>
      <p:bldP spid="16400" grpId="0" animBg="1"/>
      <p:bldP spid="16401" grpId="0" animBg="1"/>
      <p:bldP spid="16402" grpId="0" animBg="1"/>
      <p:bldP spid="16403" grpId="0" animBg="1"/>
      <p:bldP spid="16404" grpId="0" animBg="1"/>
      <p:bldP spid="16405" grpId="0" animBg="1"/>
      <p:bldP spid="16406" grpId="0" animBg="1"/>
      <p:bldP spid="16407" grpId="0" animBg="1"/>
      <p:bldP spid="16408" grpId="0" animBg="1"/>
      <p:bldP spid="16412" grpId="0" animBg="1"/>
      <p:bldP spid="16413" grpId="0" animBg="1"/>
      <p:bldP spid="16414" grpId="0" animBg="1"/>
      <p:bldP spid="16415" grpId="0" animBg="1"/>
      <p:bldP spid="16416" grpId="0" animBg="1"/>
      <p:bldP spid="16417" grpId="0" animBg="1"/>
      <p:bldP spid="16418" grpId="0" animBg="1"/>
      <p:bldP spid="16419" grpId="0" animBg="1"/>
      <p:bldP spid="16420" grpId="0" animBg="1"/>
      <p:bldP spid="16421" grpId="0" animBg="1"/>
      <p:bldP spid="16422" grpId="0" animBg="1"/>
      <p:bldP spid="16423" grpId="0" animBg="1"/>
      <p:bldP spid="16424" grpId="0"/>
      <p:bldP spid="16425" grpId="0" animBg="1"/>
      <p:bldP spid="16426" grpId="0" animBg="1"/>
      <p:bldP spid="16427" grpId="0" animBg="1"/>
      <p:bldP spid="16428" grpId="0" animBg="1"/>
      <p:bldP spid="16429" grpId="0" animBg="1"/>
      <p:bldP spid="16430" grpId="0" animBg="1"/>
      <p:bldP spid="164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42"/>
          <p:cNvSpPr>
            <a:spLocks noChangeArrowheads="1"/>
          </p:cNvSpPr>
          <p:nvPr/>
        </p:nvSpPr>
        <p:spPr bwMode="auto">
          <a:xfrm>
            <a:off x="3619500" y="991344"/>
            <a:ext cx="2084388" cy="997495"/>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حجم التوجيه المنهج الحركي</a:t>
            </a:r>
            <a:endParaRPr kumimoji="0" lang="ar-IQ" altLang="ar-IQ"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سهم للأسفل 2"/>
          <p:cNvSpPr/>
          <p:nvPr/>
        </p:nvSpPr>
        <p:spPr>
          <a:xfrm>
            <a:off x="4374407" y="2038350"/>
            <a:ext cx="484505" cy="1905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4" name="مستطيل مستدير الزوايا 44"/>
          <p:cNvSpPr>
            <a:spLocks noChangeArrowheads="1"/>
          </p:cNvSpPr>
          <p:nvPr/>
        </p:nvSpPr>
        <p:spPr bwMode="auto">
          <a:xfrm>
            <a:off x="3619500" y="2228850"/>
            <a:ext cx="2084388" cy="733425"/>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الموجه الجهاز العصبي المركزي</a:t>
            </a:r>
            <a:endParaRPr kumimoji="0" lang="ar-IQ" altLang="ar-IQ"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خطط انسيابي: محطة طرفية 45"/>
          <p:cNvSpPr>
            <a:spLocks noChangeArrowheads="1"/>
          </p:cNvSpPr>
          <p:nvPr/>
        </p:nvSpPr>
        <p:spPr bwMode="auto">
          <a:xfrm>
            <a:off x="15330" y="3310084"/>
            <a:ext cx="3009810" cy="698922"/>
          </a:xfrm>
          <a:prstGeom prst="flowChartTerminator">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حجم الايعازات</a:t>
            </a:r>
            <a:endParaRPr kumimoji="0" lang="ar-IQ" altLang="ar-IQ"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سهم للأسفل 5"/>
          <p:cNvSpPr/>
          <p:nvPr/>
        </p:nvSpPr>
        <p:spPr>
          <a:xfrm rot="16200000">
            <a:off x="6415404" y="4576590"/>
            <a:ext cx="391160" cy="62157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7" name="سهم لأعلى 6"/>
          <p:cNvSpPr/>
          <p:nvPr/>
        </p:nvSpPr>
        <p:spPr>
          <a:xfrm>
            <a:off x="7559414" y="3724918"/>
            <a:ext cx="484505" cy="56817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8" name="سهم إلى اليسار 7"/>
          <p:cNvSpPr/>
          <p:nvPr/>
        </p:nvSpPr>
        <p:spPr>
          <a:xfrm rot="10800000">
            <a:off x="3047597" y="4978978"/>
            <a:ext cx="1092355" cy="2667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9" name="سهم منحني إلى الأعلى 8"/>
          <p:cNvSpPr/>
          <p:nvPr/>
        </p:nvSpPr>
        <p:spPr>
          <a:xfrm rot="10800000">
            <a:off x="2087244" y="2562870"/>
            <a:ext cx="1504315" cy="779145"/>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مخطط انسيابي: محطة طرفية 51"/>
          <p:cNvSpPr>
            <a:spLocks noChangeArrowheads="1"/>
          </p:cNvSpPr>
          <p:nvPr/>
        </p:nvSpPr>
        <p:spPr bwMode="auto">
          <a:xfrm>
            <a:off x="4139953" y="4293095"/>
            <a:ext cx="2160242" cy="1164491"/>
          </a:xfrm>
          <a:prstGeom prst="flowChartTerminator">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مجال التوجيه </a:t>
            </a:r>
            <a:endParaRPr kumimoji="0" lang="ar-IQ" altLang="ar-IQ"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للأجهزة الحركية</a:t>
            </a:r>
            <a:endParaRPr kumimoji="0" lang="ar-IQ"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سهم منحني إلى الأعلى 10"/>
          <p:cNvSpPr/>
          <p:nvPr/>
        </p:nvSpPr>
        <p:spPr>
          <a:xfrm rot="5400000">
            <a:off x="2888843" y="3440689"/>
            <a:ext cx="640246" cy="1861974"/>
          </a:xfrm>
          <a:prstGeom prst="bentUp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مخطط انسيابي: محطة طرفية 53"/>
          <p:cNvSpPr>
            <a:spLocks noChangeArrowheads="1"/>
          </p:cNvSpPr>
          <p:nvPr/>
        </p:nvSpPr>
        <p:spPr bwMode="auto">
          <a:xfrm>
            <a:off x="-1794" y="4691799"/>
            <a:ext cx="3026934" cy="897441"/>
          </a:xfrm>
          <a:prstGeom prst="flowChartTerminator">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3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حجم التأثيرات</a:t>
            </a:r>
            <a:endParaRPr kumimoji="0" lang="ar-IQ" altLang="ar-IQ"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مخطط انسيابي: محطة طرفية 54"/>
          <p:cNvSpPr>
            <a:spLocks noChangeArrowheads="1"/>
          </p:cNvSpPr>
          <p:nvPr/>
        </p:nvSpPr>
        <p:spPr bwMode="auto">
          <a:xfrm>
            <a:off x="6921772" y="4348741"/>
            <a:ext cx="1781175" cy="1030287"/>
          </a:xfrm>
          <a:prstGeom prst="flowChartTerminator">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حجم التوجيه </a:t>
            </a:r>
            <a:endParaRPr kumimoji="0" lang="ar-IQ" altLang="ar-IQ"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مسار الحركة</a:t>
            </a:r>
            <a:endParaRPr kumimoji="0" lang="ar-IQ" altLang="ar-IQ"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مستطيل مستدير الزوايا 55"/>
          <p:cNvSpPr>
            <a:spLocks noChangeArrowheads="1"/>
          </p:cNvSpPr>
          <p:nvPr/>
        </p:nvSpPr>
        <p:spPr bwMode="auto">
          <a:xfrm>
            <a:off x="6818109" y="2962276"/>
            <a:ext cx="1646238" cy="729201"/>
          </a:xfrm>
          <a:prstGeom prst="roundRect">
            <a:avLst>
              <a:gd name="adj" fmla="val 16667"/>
            </a:avLst>
          </a:prstGeom>
          <a:solidFill>
            <a:srgbClr val="F79646"/>
          </a:solidFill>
          <a:ln w="25400">
            <a:solidFill>
              <a:srgbClr val="97470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40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الاجابة</a:t>
            </a:r>
            <a:endParaRPr kumimoji="0" lang="ar-IQ" altLang="ar-IQ"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سهم منحني إلى الأعلى 14"/>
          <p:cNvSpPr/>
          <p:nvPr/>
        </p:nvSpPr>
        <p:spPr>
          <a:xfrm rot="16200000">
            <a:off x="6492346" y="1632429"/>
            <a:ext cx="531555" cy="2108472"/>
          </a:xfrm>
          <a:prstGeom prst="bentUp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7" name="Rectangle 17"/>
          <p:cNvSpPr>
            <a:spLocks noChangeArrowheads="1"/>
          </p:cNvSpPr>
          <p:nvPr/>
        </p:nvSpPr>
        <p:spPr bwMode="auto">
          <a:xfrm>
            <a:off x="2515565" y="68015"/>
            <a:ext cx="4202187" cy="769441"/>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IQ" altLang="ar-IQ" sz="20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يوضح التصرف الحركي كدائرة توجيه      </a:t>
            </a:r>
            <a:r>
              <a:rPr kumimoji="0" lang="en-US" altLang="ar-IQ" sz="2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t>
            </a:r>
            <a:r>
              <a:rPr kumimoji="0" lang="ar-IQ" altLang="ar-IQ" sz="24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(نظرية البرنامج</a:t>
            </a:r>
            <a:r>
              <a:rPr kumimoji="0" lang="ar-IQ" altLang="ar-IQ" sz="2400" b="1" i="0" u="none" strike="noStrike" cap="none" normalizeH="0" dirty="0" smtClean="0">
                <a:ln>
                  <a:noFill/>
                </a:ln>
                <a:solidFill>
                  <a:srgbClr val="FF0000"/>
                </a:solidFill>
                <a:effectLst/>
                <a:latin typeface="Calibri" pitchFamily="34" charset="0"/>
                <a:ea typeface="Times New Roman" pitchFamily="18" charset="0"/>
                <a:cs typeface="Arial" pitchFamily="34" charset="0"/>
              </a:rPr>
              <a:t> الحركي</a:t>
            </a:r>
            <a:endParaRPr kumimoji="0" lang="en-US" altLang="ar-IQ" sz="900" b="0" i="0" u="none" strike="noStrike" cap="none" normalizeH="0" baseline="0" dirty="0" smtClean="0">
              <a:ln>
                <a:noFill/>
              </a:ln>
              <a:solidFill>
                <a:srgbClr val="FF0000"/>
              </a:solidFill>
              <a:effectLst/>
              <a:latin typeface="Arial" pitchFamily="34" charset="0"/>
              <a:cs typeface="Arial" pitchFamily="34" charset="0"/>
            </a:endParaRPr>
          </a:p>
        </p:txBody>
      </p:sp>
      <p:sp>
        <p:nvSpPr>
          <p:cNvPr id="18" name="Rectangle 24"/>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47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anim calcmode="lin" valueType="num">
                                      <p:cBhvr>
                                        <p:cTn id="28" dur="2000" fill="hold"/>
                                        <p:tgtEl>
                                          <p:spTgt spid="15"/>
                                        </p:tgtEl>
                                        <p:attrNameLst>
                                          <p:attrName>ppt_w</p:attrName>
                                        </p:attrNameLst>
                                      </p:cBhvr>
                                      <p:tavLst>
                                        <p:tav tm="0" fmla="#ppt_w*sin(2.5*pi*$)">
                                          <p:val>
                                            <p:fltVal val="0"/>
                                          </p:val>
                                        </p:tav>
                                        <p:tav tm="100000">
                                          <p:val>
                                            <p:fltVal val="1"/>
                                          </p:val>
                                        </p:tav>
                                      </p:tavLst>
                                    </p:anim>
                                    <p:anim calcmode="lin" valueType="num">
                                      <p:cBhvr>
                                        <p:cTn id="29" dur="2000" fill="hold"/>
                                        <p:tgtEl>
                                          <p:spTgt spid="1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anim calcmode="lin" valueType="num">
                                      <p:cBhvr>
                                        <p:cTn id="43" dur="2000" fill="hold"/>
                                        <p:tgtEl>
                                          <p:spTgt spid="11"/>
                                        </p:tgtEl>
                                        <p:attrNameLst>
                                          <p:attrName>ppt_w</p:attrName>
                                        </p:attrNameLst>
                                      </p:cBhvr>
                                      <p:tavLst>
                                        <p:tav tm="0" fmla="#ppt_w*sin(2.5*pi*$)">
                                          <p:val>
                                            <p:fltVal val="0"/>
                                          </p:val>
                                        </p:tav>
                                        <p:tav tm="100000">
                                          <p:val>
                                            <p:fltVal val="1"/>
                                          </p:val>
                                        </p:tav>
                                      </p:tavLst>
                                    </p:anim>
                                    <p:anim calcmode="lin" valueType="num">
                                      <p:cBhvr>
                                        <p:cTn id="44" dur="2000" fill="hold"/>
                                        <p:tgtEl>
                                          <p:spTgt spid="11"/>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anim calcmode="lin" valueType="num">
                                      <p:cBhvr>
                                        <p:cTn id="48" dur="2000" fill="hold"/>
                                        <p:tgtEl>
                                          <p:spTgt spid="12"/>
                                        </p:tgtEl>
                                        <p:attrNameLst>
                                          <p:attrName>ppt_w</p:attrName>
                                        </p:attrNameLst>
                                      </p:cBhvr>
                                      <p:tavLst>
                                        <p:tav tm="0" fmla="#ppt_w*sin(2.5*pi*$)">
                                          <p:val>
                                            <p:fltVal val="0"/>
                                          </p:val>
                                        </p:tav>
                                        <p:tav tm="100000">
                                          <p:val>
                                            <p:fltVal val="1"/>
                                          </p:val>
                                        </p:tav>
                                      </p:tavLst>
                                    </p:anim>
                                    <p:anim calcmode="lin" valueType="num">
                                      <p:cBhvr>
                                        <p:cTn id="49" dur="2000" fill="hold"/>
                                        <p:tgtEl>
                                          <p:spTgt spid="12"/>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anim calcmode="lin" valueType="num">
                                      <p:cBhvr>
                                        <p:cTn id="53" dur="2000" fill="hold"/>
                                        <p:tgtEl>
                                          <p:spTgt spid="8"/>
                                        </p:tgtEl>
                                        <p:attrNameLst>
                                          <p:attrName>ppt_w</p:attrName>
                                        </p:attrNameLst>
                                      </p:cBhvr>
                                      <p:tavLst>
                                        <p:tav tm="0" fmla="#ppt_w*sin(2.5*pi*$)">
                                          <p:val>
                                            <p:fltVal val="0"/>
                                          </p:val>
                                        </p:tav>
                                        <p:tav tm="100000">
                                          <p:val>
                                            <p:fltVal val="1"/>
                                          </p:val>
                                        </p:tav>
                                      </p:tavLst>
                                    </p:anim>
                                    <p:anim calcmode="lin" valueType="num">
                                      <p:cBhvr>
                                        <p:cTn id="54" dur="2000" fill="hold"/>
                                        <p:tgtEl>
                                          <p:spTgt spid="8"/>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anim calcmode="lin" valueType="num">
                                      <p:cBhvr>
                                        <p:cTn id="58" dur="2000" fill="hold"/>
                                        <p:tgtEl>
                                          <p:spTgt spid="10"/>
                                        </p:tgtEl>
                                        <p:attrNameLst>
                                          <p:attrName>ppt_w</p:attrName>
                                        </p:attrNameLst>
                                      </p:cBhvr>
                                      <p:tavLst>
                                        <p:tav tm="0" fmla="#ppt_w*sin(2.5*pi*$)">
                                          <p:val>
                                            <p:fltVal val="0"/>
                                          </p:val>
                                        </p:tav>
                                        <p:tav tm="100000">
                                          <p:val>
                                            <p:fltVal val="1"/>
                                          </p:val>
                                        </p:tav>
                                      </p:tavLst>
                                    </p:anim>
                                    <p:anim calcmode="lin" valueType="num">
                                      <p:cBhvr>
                                        <p:cTn id="59" dur="2000" fill="hold"/>
                                        <p:tgtEl>
                                          <p:spTgt spid="10"/>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000"/>
                                        <p:tgtEl>
                                          <p:spTgt spid="6"/>
                                        </p:tgtEl>
                                      </p:cBhvr>
                                    </p:animEffect>
                                    <p:anim calcmode="lin" valueType="num">
                                      <p:cBhvr>
                                        <p:cTn id="63" dur="2000" fill="hold"/>
                                        <p:tgtEl>
                                          <p:spTgt spid="6"/>
                                        </p:tgtEl>
                                        <p:attrNameLst>
                                          <p:attrName>ppt_w</p:attrName>
                                        </p:attrNameLst>
                                      </p:cBhvr>
                                      <p:tavLst>
                                        <p:tav tm="0" fmla="#ppt_w*sin(2.5*pi*$)">
                                          <p:val>
                                            <p:fltVal val="0"/>
                                          </p:val>
                                        </p:tav>
                                        <p:tav tm="100000">
                                          <p:val>
                                            <p:fltVal val="1"/>
                                          </p:val>
                                        </p:tav>
                                      </p:tavLst>
                                    </p:anim>
                                    <p:anim calcmode="lin" valueType="num">
                                      <p:cBhvr>
                                        <p:cTn id="64" dur="2000" fill="hold"/>
                                        <p:tgtEl>
                                          <p:spTgt spid="6"/>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000"/>
                                        <p:tgtEl>
                                          <p:spTgt spid="13"/>
                                        </p:tgtEl>
                                      </p:cBhvr>
                                    </p:animEffect>
                                    <p:anim calcmode="lin" valueType="num">
                                      <p:cBhvr>
                                        <p:cTn id="68" dur="2000" fill="hold"/>
                                        <p:tgtEl>
                                          <p:spTgt spid="13"/>
                                        </p:tgtEl>
                                        <p:attrNameLst>
                                          <p:attrName>ppt_w</p:attrName>
                                        </p:attrNameLst>
                                      </p:cBhvr>
                                      <p:tavLst>
                                        <p:tav tm="0" fmla="#ppt_w*sin(2.5*pi*$)">
                                          <p:val>
                                            <p:fltVal val="0"/>
                                          </p:val>
                                        </p:tav>
                                        <p:tav tm="100000">
                                          <p:val>
                                            <p:fltVal val="1"/>
                                          </p:val>
                                        </p:tav>
                                      </p:tavLst>
                                    </p:anim>
                                    <p:anim calcmode="lin" valueType="num">
                                      <p:cBhvr>
                                        <p:cTn id="69" dur="2000" fill="hold"/>
                                        <p:tgtEl>
                                          <p:spTgt spid="13"/>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2000"/>
                                        <p:tgtEl>
                                          <p:spTgt spid="7"/>
                                        </p:tgtEl>
                                      </p:cBhvr>
                                    </p:animEffect>
                                    <p:anim calcmode="lin" valueType="num">
                                      <p:cBhvr>
                                        <p:cTn id="73" dur="2000" fill="hold"/>
                                        <p:tgtEl>
                                          <p:spTgt spid="7"/>
                                        </p:tgtEl>
                                        <p:attrNameLst>
                                          <p:attrName>ppt_w</p:attrName>
                                        </p:attrNameLst>
                                      </p:cBhvr>
                                      <p:tavLst>
                                        <p:tav tm="0" fmla="#ppt_w*sin(2.5*pi*$)">
                                          <p:val>
                                            <p:fltVal val="0"/>
                                          </p:val>
                                        </p:tav>
                                        <p:tav tm="100000">
                                          <p:val>
                                            <p:fltVal val="1"/>
                                          </p:val>
                                        </p:tav>
                                      </p:tavLst>
                                    </p:anim>
                                    <p:anim calcmode="lin" valueType="num">
                                      <p:cBhvr>
                                        <p:cTn id="74" dur="2000" fill="hold"/>
                                        <p:tgtEl>
                                          <p:spTgt spid="7"/>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000"/>
                                        <p:tgtEl>
                                          <p:spTgt spid="14"/>
                                        </p:tgtEl>
                                      </p:cBhvr>
                                    </p:animEffect>
                                    <p:anim calcmode="lin" valueType="num">
                                      <p:cBhvr>
                                        <p:cTn id="78" dur="2000" fill="hold"/>
                                        <p:tgtEl>
                                          <p:spTgt spid="14"/>
                                        </p:tgtEl>
                                        <p:attrNameLst>
                                          <p:attrName>ppt_w</p:attrName>
                                        </p:attrNameLst>
                                      </p:cBhvr>
                                      <p:tavLst>
                                        <p:tav tm="0" fmla="#ppt_w*sin(2.5*pi*$)">
                                          <p:val>
                                            <p:fltVal val="0"/>
                                          </p:val>
                                        </p:tav>
                                        <p:tav tm="100000">
                                          <p:val>
                                            <p:fltVal val="1"/>
                                          </p:val>
                                        </p:tav>
                                      </p:tavLst>
                                    </p:anim>
                                    <p:anim calcmode="lin" valueType="num">
                                      <p:cBhvr>
                                        <p:cTn id="7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2800" dirty="0">
                <a:solidFill>
                  <a:prstClr val="black"/>
                </a:solidFill>
              </a:rPr>
              <a:t>الجوانب </a:t>
            </a:r>
            <a:r>
              <a:rPr lang="ar-SA" sz="2800" dirty="0">
                <a:solidFill>
                  <a:prstClr val="black"/>
                </a:solidFill>
              </a:rPr>
              <a:t>الرئيسية لأهمية معالجة المعلومات في التدريس والتعلم</a:t>
            </a:r>
            <a:r>
              <a:rPr lang="ar-SA" dirty="0">
                <a:solidFill>
                  <a:prstClr val="black"/>
                </a:solidFill>
              </a:rPr>
              <a:t>:</a:t>
            </a:r>
            <a:endParaRPr lang="ar-SA" dirty="0"/>
          </a:p>
        </p:txBody>
      </p:sp>
      <p:sp>
        <p:nvSpPr>
          <p:cNvPr id="3" name="عنصر نائب للمحتوى 2"/>
          <p:cNvSpPr>
            <a:spLocks noGrp="1"/>
          </p:cNvSpPr>
          <p:nvPr>
            <p:ph idx="1"/>
          </p:nvPr>
        </p:nvSpPr>
        <p:spPr/>
        <p:txBody>
          <a:bodyPr>
            <a:normAutofit lnSpcReduction="10000"/>
          </a:bodyPr>
          <a:lstStyle/>
          <a:p>
            <a:pPr lvl="0" algn="justLow"/>
            <a:r>
              <a:rPr lang="ar-SA" sz="2200" dirty="0">
                <a:solidFill>
                  <a:prstClr val="black"/>
                </a:solidFill>
              </a:rPr>
              <a:t>فهم العمليات المعرفية:</a:t>
            </a:r>
            <a:r>
              <a:rPr lang="ar-IQ" sz="2200" dirty="0">
                <a:solidFill>
                  <a:prstClr val="black"/>
                </a:solidFill>
              </a:rPr>
              <a:t> اذ</a:t>
            </a:r>
            <a:r>
              <a:rPr lang="ar-SA" sz="2200" dirty="0">
                <a:solidFill>
                  <a:prstClr val="black"/>
                </a:solidFill>
              </a:rPr>
              <a:t> تساعد هذه النظرية المعلمين على فهم العمليات المعرفية المختلفة المشاركة في التعلم، مثل الانتباه والإدراك والذاكرة وحل المشكلات. هذا الفهم يمكّن المعلمين من تصميم الدروس التي تتوافق مع كيفية معالجة الطلاب للمعلومات.</a:t>
            </a:r>
          </a:p>
          <a:p>
            <a:pPr lvl="0" algn="justLow"/>
            <a:endParaRPr lang="ar-SA" sz="2200" dirty="0">
              <a:solidFill>
                <a:prstClr val="black"/>
              </a:solidFill>
            </a:endParaRPr>
          </a:p>
          <a:p>
            <a:pPr lvl="0" algn="justLow"/>
            <a:r>
              <a:rPr lang="ar-SA" sz="2200" dirty="0">
                <a:solidFill>
                  <a:prstClr val="black"/>
                </a:solidFill>
              </a:rPr>
              <a:t>تصميم التدريس الفعال: من خلال فهم كيفية معالجة الطلاب للمعلومات، يمكن للمدرسين تصميم استراتيجيات تدريس فعالة. على سبيل المثال، يمكنهم تقسيم المعلومات المعقدة إلى أجزاء أصغر يسهل التحكم فيها، أو استخدام الوسائل البصرية لتعزيز الذاكرة والفهم.</a:t>
            </a:r>
          </a:p>
          <a:p>
            <a:pPr lvl="0" algn="justLow"/>
            <a:endParaRPr lang="ar-SA" sz="2200" dirty="0">
              <a:solidFill>
                <a:prstClr val="black"/>
              </a:solidFill>
            </a:endParaRPr>
          </a:p>
          <a:p>
            <a:pPr lvl="0" algn="justLow"/>
            <a:r>
              <a:rPr lang="ar-SA" sz="2200" dirty="0">
                <a:solidFill>
                  <a:prstClr val="black"/>
                </a:solidFill>
              </a:rPr>
              <a:t>تحسين الذاكرة والاحتفاظ بالمعلومات:</a:t>
            </a:r>
            <a:r>
              <a:rPr lang="ar-IQ" sz="2200" dirty="0">
                <a:solidFill>
                  <a:prstClr val="black"/>
                </a:solidFill>
              </a:rPr>
              <a:t> اذ</a:t>
            </a:r>
            <a:r>
              <a:rPr lang="ar-SA" sz="2200" dirty="0">
                <a:solidFill>
                  <a:prstClr val="black"/>
                </a:solidFill>
              </a:rPr>
              <a:t> تركز نظرية معالجة المعلومات على استراتيجيات لتحسين الذاكرة والاحتفاظ بالمعلومات. يمكن للمدرسين استخدام هذه الاستراتيجيات لمساعدة الطلاب على تذكر المعلومات بشكل أكثر فعالية. على سبيل المثال، يمكنهم تشجيع الطلاب على استخدام تقنيات التكرار، أو الربط، أو التصور لترميز المعلومات وتخزينها في الذاكرة طويلة الأجل.</a:t>
            </a:r>
          </a:p>
          <a:p>
            <a:pPr marL="0" indent="0">
              <a:buNone/>
            </a:pPr>
            <a:endParaRPr lang="ar-SA" dirty="0"/>
          </a:p>
        </p:txBody>
      </p:sp>
    </p:spTree>
    <p:extLst>
      <p:ext uri="{BB962C8B-B14F-4D97-AF65-F5344CB8AC3E}">
        <p14:creationId xmlns:p14="http://schemas.microsoft.com/office/powerpoint/2010/main" val="696127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blipFill>
            <a:blip r:embed="rId2"/>
            <a:tile tx="0" ty="0" sx="100000" sy="100000" flip="none" algn="tl"/>
          </a:blipFill>
        </p:spPr>
        <p:txBody>
          <a:bodyPr>
            <a:normAutofit/>
          </a:bodyPr>
          <a:lstStyle/>
          <a:p>
            <a:endParaRPr lang="ar-IQ" sz="3600" dirty="0"/>
          </a:p>
        </p:txBody>
      </p:sp>
      <p:sp>
        <p:nvSpPr>
          <p:cNvPr id="3" name="سهم إلى اليمين 2"/>
          <p:cNvSpPr/>
          <p:nvPr/>
        </p:nvSpPr>
        <p:spPr>
          <a:xfrm rot="10800000">
            <a:off x="4139952" y="620689"/>
            <a:ext cx="2232248" cy="288032"/>
          </a:xfrm>
          <a:prstGeom prst="right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IQ">
              <a:solidFill>
                <a:prstClr val="white"/>
              </a:solidFill>
            </a:endParaRPr>
          </a:p>
        </p:txBody>
      </p:sp>
      <p:sp>
        <p:nvSpPr>
          <p:cNvPr id="4" name="سهم منحني إلى الأعلى 3"/>
          <p:cNvSpPr/>
          <p:nvPr/>
        </p:nvSpPr>
        <p:spPr>
          <a:xfrm rot="10800000">
            <a:off x="4139952" y="1484784"/>
            <a:ext cx="2232248" cy="576064"/>
          </a:xfrm>
          <a:prstGeom prst="bentUpArrow">
            <a:avLst/>
          </a:prstGeom>
        </p:spPr>
        <p:style>
          <a:lnRef idx="1">
            <a:schemeClr val="accent5"/>
          </a:lnRef>
          <a:fillRef idx="3">
            <a:schemeClr val="accent5"/>
          </a:fillRef>
          <a:effectRef idx="2">
            <a:schemeClr val="accent5"/>
          </a:effectRef>
          <a:fontRef idx="minor">
            <a:schemeClr val="lt1"/>
          </a:fontRef>
        </p:style>
        <p:txBody>
          <a:bodyPr rtlCol="1" anchor="ctr"/>
          <a:lstStyle/>
          <a:p>
            <a:pPr algn="ctr"/>
            <a:endParaRPr lang="ar-IQ">
              <a:solidFill>
                <a:prstClr val="white"/>
              </a:solidFill>
            </a:endParaRPr>
          </a:p>
        </p:txBody>
      </p:sp>
      <p:sp>
        <p:nvSpPr>
          <p:cNvPr id="5" name="مربع نص 4"/>
          <p:cNvSpPr txBox="1"/>
          <p:nvPr/>
        </p:nvSpPr>
        <p:spPr>
          <a:xfrm>
            <a:off x="6228184" y="548680"/>
            <a:ext cx="1656184" cy="461665"/>
          </a:xfrm>
          <a:prstGeom prst="rect">
            <a:avLst/>
          </a:prstGeom>
          <a:noFill/>
        </p:spPr>
        <p:txBody>
          <a:bodyPr wrap="square" rtlCol="1">
            <a:spAutoFit/>
          </a:bodyPr>
          <a:lstStyle/>
          <a:p>
            <a:r>
              <a:rPr lang="ar-IQ" sz="2400" b="1" dirty="0" smtClean="0">
                <a:solidFill>
                  <a:srgbClr val="FF0000"/>
                </a:solidFill>
              </a:rPr>
              <a:t>برنامج حركي</a:t>
            </a:r>
            <a:endParaRPr lang="ar-IQ" sz="2400" b="1" dirty="0">
              <a:solidFill>
                <a:srgbClr val="FF0000"/>
              </a:solidFill>
            </a:endParaRPr>
          </a:p>
        </p:txBody>
      </p:sp>
      <p:sp>
        <p:nvSpPr>
          <p:cNvPr id="6" name="مربع نص 5"/>
          <p:cNvSpPr txBox="1"/>
          <p:nvPr/>
        </p:nvSpPr>
        <p:spPr>
          <a:xfrm>
            <a:off x="1979712" y="548680"/>
            <a:ext cx="2016224" cy="461665"/>
          </a:xfrm>
          <a:prstGeom prst="rect">
            <a:avLst/>
          </a:prstGeom>
          <a:noFill/>
        </p:spPr>
        <p:txBody>
          <a:bodyPr wrap="square" rtlCol="1">
            <a:spAutoFit/>
          </a:bodyPr>
          <a:lstStyle/>
          <a:p>
            <a:r>
              <a:rPr lang="ar-IQ" sz="2400" b="1" dirty="0" smtClean="0">
                <a:solidFill>
                  <a:srgbClr val="FF0000"/>
                </a:solidFill>
              </a:rPr>
              <a:t>ضرب الكرة بالقدم</a:t>
            </a:r>
            <a:endParaRPr lang="ar-IQ" sz="2400" b="1" dirty="0">
              <a:solidFill>
                <a:srgbClr val="FF0000"/>
              </a:solidFill>
            </a:endParaRPr>
          </a:p>
        </p:txBody>
      </p:sp>
      <p:sp>
        <p:nvSpPr>
          <p:cNvPr id="8" name="مربع نص 7"/>
          <p:cNvSpPr txBox="1"/>
          <p:nvPr/>
        </p:nvSpPr>
        <p:spPr>
          <a:xfrm>
            <a:off x="6228184" y="1340768"/>
            <a:ext cx="1656184" cy="461665"/>
          </a:xfrm>
          <a:prstGeom prst="rect">
            <a:avLst/>
          </a:prstGeom>
          <a:noFill/>
        </p:spPr>
        <p:txBody>
          <a:bodyPr wrap="square" rtlCol="1">
            <a:spAutoFit/>
          </a:bodyPr>
          <a:lstStyle/>
          <a:p>
            <a:r>
              <a:rPr lang="ar-IQ" sz="2400" b="1" dirty="0" smtClean="0">
                <a:solidFill>
                  <a:srgbClr val="FF0000"/>
                </a:solidFill>
              </a:rPr>
              <a:t>برنامج فرعي</a:t>
            </a:r>
            <a:endParaRPr lang="ar-IQ" sz="2400" b="1" dirty="0">
              <a:solidFill>
                <a:srgbClr val="FF0000"/>
              </a:solidFill>
            </a:endParaRPr>
          </a:p>
        </p:txBody>
      </p:sp>
      <p:sp>
        <p:nvSpPr>
          <p:cNvPr id="9" name="مستطيل مستدير الزوايا 8"/>
          <p:cNvSpPr/>
          <p:nvPr/>
        </p:nvSpPr>
        <p:spPr>
          <a:xfrm>
            <a:off x="3275856" y="2276872"/>
            <a:ext cx="208823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prstClr val="black"/>
                </a:solidFill>
              </a:rPr>
              <a:t>ضرب الكرة بالقدم</a:t>
            </a:r>
            <a:endParaRPr lang="ar-IQ" sz="2400" b="1" dirty="0">
              <a:solidFill>
                <a:prstClr val="black"/>
              </a:solidFill>
            </a:endParaRPr>
          </a:p>
        </p:txBody>
      </p:sp>
      <p:sp>
        <p:nvSpPr>
          <p:cNvPr id="10" name="شكل بيضاوي 9"/>
          <p:cNvSpPr/>
          <p:nvPr/>
        </p:nvSpPr>
        <p:spPr>
          <a:xfrm>
            <a:off x="7056276" y="4437112"/>
            <a:ext cx="154817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prstClr val="black"/>
                </a:solidFill>
              </a:rPr>
              <a:t>ضرب الكرة بداخل القدم</a:t>
            </a:r>
            <a:endParaRPr lang="ar-IQ" b="1" dirty="0">
              <a:solidFill>
                <a:prstClr val="black"/>
              </a:solidFill>
            </a:endParaRPr>
          </a:p>
        </p:txBody>
      </p:sp>
      <p:sp>
        <p:nvSpPr>
          <p:cNvPr id="11" name="شكل بيضاوي 10"/>
          <p:cNvSpPr/>
          <p:nvPr/>
        </p:nvSpPr>
        <p:spPr>
          <a:xfrm>
            <a:off x="4860032" y="4437112"/>
            <a:ext cx="154817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prstClr val="black"/>
                </a:solidFill>
              </a:rPr>
              <a:t>ضرب الكرة بخارج القدم</a:t>
            </a:r>
            <a:endParaRPr lang="ar-IQ" b="1" dirty="0">
              <a:solidFill>
                <a:prstClr val="black"/>
              </a:solidFill>
            </a:endParaRPr>
          </a:p>
        </p:txBody>
      </p:sp>
      <p:sp>
        <p:nvSpPr>
          <p:cNvPr id="12" name="شكل بيضاوي 11"/>
          <p:cNvSpPr/>
          <p:nvPr/>
        </p:nvSpPr>
        <p:spPr>
          <a:xfrm>
            <a:off x="2627784" y="4437112"/>
            <a:ext cx="154817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prstClr val="black"/>
                </a:solidFill>
              </a:rPr>
              <a:t>ضرب الكرة بباطن القدم</a:t>
            </a:r>
            <a:endParaRPr lang="ar-IQ" b="1" dirty="0">
              <a:solidFill>
                <a:prstClr val="black"/>
              </a:solidFill>
            </a:endParaRPr>
          </a:p>
        </p:txBody>
      </p:sp>
      <p:sp>
        <p:nvSpPr>
          <p:cNvPr id="13" name="شكل بيضاوي 12"/>
          <p:cNvSpPr/>
          <p:nvPr/>
        </p:nvSpPr>
        <p:spPr>
          <a:xfrm>
            <a:off x="395536" y="4437112"/>
            <a:ext cx="154817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prstClr val="black"/>
                </a:solidFill>
              </a:rPr>
              <a:t>ضرب الكرة بمقدمة القدم</a:t>
            </a:r>
            <a:endParaRPr lang="ar-IQ" b="1" dirty="0">
              <a:solidFill>
                <a:prstClr val="black"/>
              </a:solidFill>
            </a:endParaRPr>
          </a:p>
        </p:txBody>
      </p:sp>
      <p:cxnSp>
        <p:nvCxnSpPr>
          <p:cNvPr id="19" name="رابط كسهم مستقيم 18"/>
          <p:cNvCxnSpPr/>
          <p:nvPr/>
        </p:nvCxnSpPr>
        <p:spPr>
          <a:xfrm>
            <a:off x="4427984" y="2996952"/>
            <a:ext cx="2952328" cy="15121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رابط كسهم مستقيم 20"/>
          <p:cNvCxnSpPr/>
          <p:nvPr/>
        </p:nvCxnSpPr>
        <p:spPr>
          <a:xfrm flipH="1">
            <a:off x="1547664" y="2996952"/>
            <a:ext cx="2880320" cy="15121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رابط كسهم مستقيم 22"/>
          <p:cNvCxnSpPr/>
          <p:nvPr/>
        </p:nvCxnSpPr>
        <p:spPr>
          <a:xfrm>
            <a:off x="4427984" y="2996952"/>
            <a:ext cx="828092" cy="14401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رابط كسهم مستقيم 24"/>
          <p:cNvCxnSpPr/>
          <p:nvPr/>
        </p:nvCxnSpPr>
        <p:spPr>
          <a:xfrm flipH="1">
            <a:off x="3563888" y="2996952"/>
            <a:ext cx="864096" cy="13681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7" name="مستطيل مستدير الزوايا 26"/>
          <p:cNvSpPr/>
          <p:nvPr/>
        </p:nvSpPr>
        <p:spPr>
          <a:xfrm>
            <a:off x="1979712" y="6381328"/>
            <a:ext cx="4392488"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b="1" dirty="0" smtClean="0">
                <a:solidFill>
                  <a:srgbClr val="FF0000"/>
                </a:solidFill>
              </a:rPr>
              <a:t>البرنامج الحركي والبرنامج الفرعي</a:t>
            </a:r>
            <a:endParaRPr lang="ar-IQ" sz="2800" b="1" dirty="0">
              <a:solidFill>
                <a:srgbClr val="FF0000"/>
              </a:solidFill>
            </a:endParaRPr>
          </a:p>
        </p:txBody>
      </p:sp>
    </p:spTree>
    <p:extLst>
      <p:ext uri="{BB962C8B-B14F-4D97-AF65-F5344CB8AC3E}">
        <p14:creationId xmlns:p14="http://schemas.microsoft.com/office/powerpoint/2010/main" val="9990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0" y="0"/>
            <a:ext cx="4572000" cy="6843412"/>
          </a:xfrm>
          <a:prstGeom prst="rect">
            <a:avLst/>
          </a:prstGeom>
          <a:solidFill>
            <a:schemeClr val="bg1">
              <a:lumMod val="95000"/>
            </a:schemeClr>
          </a:solidFill>
        </p:spPr>
        <p:txBody>
          <a:bodyPr>
            <a:spAutoFit/>
          </a:bodyPr>
          <a:lstStyle/>
          <a:p>
            <a:pPr rtl="0">
              <a:lnSpc>
                <a:spcPct val="115000"/>
              </a:lnSpc>
              <a:spcAft>
                <a:spcPts val="1000"/>
              </a:spcAft>
            </a:pPr>
            <a:r>
              <a:rPr lang="ar-IQ" sz="2000" b="1" u="sng" dirty="0">
                <a:solidFill>
                  <a:srgbClr val="FF0000"/>
                </a:solidFill>
                <a:ea typeface="Times New Roman"/>
                <a:cs typeface="Times New Roman"/>
              </a:rPr>
              <a:t>هناك عدة عوامل تؤثر في البرنامج الحركي وهي</a:t>
            </a:r>
            <a:r>
              <a:rPr lang="ar-IQ" sz="2000" b="1" dirty="0">
                <a:ea typeface="Times New Roman"/>
                <a:cs typeface="Times New Roman"/>
              </a:rPr>
              <a:t>:</a:t>
            </a:r>
            <a:endParaRPr lang="en-US" sz="1400" b="1" dirty="0">
              <a:ea typeface="Calibri"/>
              <a:cs typeface="Arial"/>
            </a:endParaRPr>
          </a:p>
          <a:p>
            <a:pPr rtl="0">
              <a:lnSpc>
                <a:spcPct val="115000"/>
              </a:lnSpc>
              <a:spcAft>
                <a:spcPts val="1000"/>
              </a:spcAft>
            </a:pPr>
            <a:r>
              <a:rPr lang="ar-IQ" sz="2400" b="1" dirty="0">
                <a:ea typeface="Times New Roman"/>
                <a:cs typeface="Times New Roman"/>
              </a:rPr>
              <a:t>1- </a:t>
            </a:r>
            <a:r>
              <a:rPr lang="ar-IQ" sz="2400" b="1" dirty="0" smtClean="0">
                <a:ea typeface="Times New Roman"/>
                <a:cs typeface="Times New Roman"/>
              </a:rPr>
              <a:t>استقبال </a:t>
            </a:r>
            <a:r>
              <a:rPr lang="ar-IQ" sz="2400" b="1" dirty="0">
                <a:ea typeface="Times New Roman"/>
                <a:cs typeface="Times New Roman"/>
              </a:rPr>
              <a:t>واستيعاب المعلومات :</a:t>
            </a:r>
            <a:r>
              <a:rPr lang="ar-IQ" b="1" dirty="0">
                <a:ea typeface="Times New Roman"/>
                <a:cs typeface="Times New Roman"/>
              </a:rPr>
              <a:t> </a:t>
            </a:r>
            <a:endParaRPr lang="en-US" sz="1200" dirty="0">
              <a:ea typeface="Calibri"/>
              <a:cs typeface="Arial"/>
            </a:endParaRPr>
          </a:p>
          <a:p>
            <a:pPr algn="just" rtl="0">
              <a:lnSpc>
                <a:spcPct val="115000"/>
              </a:lnSpc>
              <a:spcAft>
                <a:spcPts val="1000"/>
              </a:spcAft>
            </a:pPr>
            <a:r>
              <a:rPr lang="ar-IQ" sz="2000" dirty="0">
                <a:ea typeface="Times New Roman"/>
                <a:cs typeface="Times New Roman"/>
              </a:rPr>
              <a:t> </a:t>
            </a:r>
            <a:r>
              <a:rPr lang="ar-IQ" dirty="0">
                <a:ea typeface="Times New Roman"/>
                <a:cs typeface="Times New Roman"/>
              </a:rPr>
              <a:t>  </a:t>
            </a:r>
            <a:r>
              <a:rPr lang="ar-IQ" b="1" dirty="0">
                <a:solidFill>
                  <a:srgbClr val="00B050"/>
                </a:solidFill>
                <a:ea typeface="Times New Roman"/>
                <a:cs typeface="Times New Roman"/>
              </a:rPr>
              <a:t>تعتمد عملية </a:t>
            </a:r>
            <a:r>
              <a:rPr lang="ar-IQ" b="1" dirty="0">
                <a:solidFill>
                  <a:srgbClr val="0070C0"/>
                </a:solidFill>
                <a:ea typeface="Times New Roman"/>
                <a:cs typeface="Times New Roman"/>
              </a:rPr>
              <a:t>الاستقبال</a:t>
            </a:r>
            <a:r>
              <a:rPr lang="ar-IQ" b="1" dirty="0">
                <a:solidFill>
                  <a:srgbClr val="00B050"/>
                </a:solidFill>
                <a:ea typeface="Times New Roman"/>
                <a:cs typeface="Times New Roman"/>
              </a:rPr>
              <a:t> على الحواس وبشكل رئيسي النظر عن طريق العين والسمع وعن طريق الاذن لذلك فأن صحتها تؤثر في عملية الاستقبال هذه وكذلك بالنسبة الى حاسة اللمس</a:t>
            </a:r>
            <a:r>
              <a:rPr lang="ar-IQ" b="1" dirty="0" smtClean="0">
                <a:solidFill>
                  <a:srgbClr val="00B050"/>
                </a:solidFill>
                <a:ea typeface="Times New Roman"/>
                <a:cs typeface="Times New Roman"/>
              </a:rPr>
              <a:t>.                                                                   </a:t>
            </a:r>
            <a:endParaRPr lang="en-US" sz="1200" b="1" dirty="0">
              <a:solidFill>
                <a:srgbClr val="00B050"/>
              </a:solidFill>
              <a:ea typeface="Calibri"/>
              <a:cs typeface="Arial"/>
            </a:endParaRPr>
          </a:p>
          <a:p>
            <a:pPr rtl="0">
              <a:lnSpc>
                <a:spcPct val="115000"/>
              </a:lnSpc>
              <a:spcAft>
                <a:spcPts val="1000"/>
              </a:spcAft>
            </a:pPr>
            <a:r>
              <a:rPr lang="ar-IQ" sz="2400" b="1" dirty="0">
                <a:ea typeface="Times New Roman"/>
                <a:cs typeface="Times New Roman"/>
              </a:rPr>
              <a:t>2- الخبرة:</a:t>
            </a:r>
            <a:endParaRPr lang="en-US" sz="1600" dirty="0">
              <a:ea typeface="Calibri"/>
              <a:cs typeface="Arial"/>
            </a:endParaRPr>
          </a:p>
          <a:p>
            <a:pPr algn="just" rtl="0">
              <a:lnSpc>
                <a:spcPct val="115000"/>
              </a:lnSpc>
              <a:spcAft>
                <a:spcPts val="1000"/>
              </a:spcAft>
            </a:pPr>
            <a:r>
              <a:rPr lang="ar-IQ" sz="2000" b="1" dirty="0">
                <a:ea typeface="Times New Roman"/>
                <a:cs typeface="Times New Roman"/>
              </a:rPr>
              <a:t>   </a:t>
            </a:r>
            <a:r>
              <a:rPr lang="ar-IQ" b="1" dirty="0">
                <a:ea typeface="Times New Roman"/>
                <a:cs typeface="Times New Roman"/>
              </a:rPr>
              <a:t> </a:t>
            </a:r>
            <a:r>
              <a:rPr lang="ar-IQ" b="1" dirty="0">
                <a:solidFill>
                  <a:srgbClr val="00B050"/>
                </a:solidFill>
                <a:ea typeface="Times New Roman"/>
                <a:cs typeface="Times New Roman"/>
              </a:rPr>
              <a:t>تأتي الخبرة او ترام المعلومات عن طريق الاداء المتكرر للحركات المتعلمة أو الحركات الاخرى وخاصة الحركات القريبة في شكلها الى الجديدة المتعلمة لذلك فأن الخبرة السابقة </a:t>
            </a:r>
            <a:r>
              <a:rPr lang="ar-IQ" b="1" dirty="0" smtClean="0">
                <a:solidFill>
                  <a:srgbClr val="00B050"/>
                </a:solidFill>
                <a:ea typeface="Times New Roman"/>
                <a:cs typeface="Times New Roman"/>
              </a:rPr>
              <a:t>تسهم في استرجاع الصورة الحركية المناسبة للاستجابة                                                               </a:t>
            </a:r>
            <a:r>
              <a:rPr lang="ar-IQ" b="1" dirty="0" smtClean="0">
                <a:ea typeface="Times New Roman"/>
                <a:cs typeface="Times New Roman"/>
              </a:rPr>
              <a:t>.</a:t>
            </a:r>
            <a:endParaRPr lang="en-US" sz="1200" b="1" dirty="0">
              <a:ea typeface="Calibri"/>
              <a:cs typeface="Arial"/>
            </a:endParaRPr>
          </a:p>
          <a:p>
            <a:pPr rtl="0">
              <a:lnSpc>
                <a:spcPct val="115000"/>
              </a:lnSpc>
              <a:spcAft>
                <a:spcPts val="1000"/>
              </a:spcAft>
            </a:pPr>
            <a:r>
              <a:rPr lang="ar-IQ" sz="2400" b="1" dirty="0">
                <a:ea typeface="Times New Roman"/>
                <a:cs typeface="Times New Roman"/>
              </a:rPr>
              <a:t>3- الذاكرة الحركية:</a:t>
            </a:r>
            <a:endParaRPr lang="en-US" sz="1600" dirty="0">
              <a:ea typeface="Calibri"/>
              <a:cs typeface="Arial"/>
            </a:endParaRPr>
          </a:p>
          <a:p>
            <a:pPr algn="just"/>
            <a:r>
              <a:rPr lang="ar-IQ" sz="2000" dirty="0">
                <a:ea typeface="Times New Roman"/>
                <a:cs typeface="Times New Roman"/>
              </a:rPr>
              <a:t> </a:t>
            </a:r>
            <a:r>
              <a:rPr lang="ar-IQ" dirty="0">
                <a:ea typeface="Times New Roman"/>
                <a:cs typeface="Times New Roman"/>
              </a:rPr>
              <a:t>  </a:t>
            </a:r>
            <a:r>
              <a:rPr lang="ar-IQ" b="1" dirty="0">
                <a:solidFill>
                  <a:srgbClr val="00B050"/>
                </a:solidFill>
                <a:ea typeface="Times New Roman"/>
                <a:cs typeface="Times New Roman"/>
              </a:rPr>
              <a:t>وهي الاساس في التغذية الراجعة لأنها تخزن المعلومات التي يتم استدعائها عند وضع البرنامج الحركي فالرياضي الجيد هو الذي لديه القدرة على خزن المعلومات وهي أم ان تكون في الذاكرة القصيرة أو</a:t>
            </a:r>
            <a:r>
              <a:rPr lang="ar-IQ" sz="1600" b="1" dirty="0">
                <a:solidFill>
                  <a:srgbClr val="00B050"/>
                </a:solidFill>
                <a:ea typeface="Times New Roman"/>
                <a:cs typeface="Times New Roman"/>
              </a:rPr>
              <a:t> </a:t>
            </a:r>
            <a:r>
              <a:rPr lang="ar-IQ" b="1" dirty="0">
                <a:solidFill>
                  <a:srgbClr val="00B050"/>
                </a:solidFill>
                <a:ea typeface="Times New Roman"/>
                <a:cs typeface="Times New Roman"/>
              </a:rPr>
              <a:t>الطويلة الامد وكلما تحولت المعلومات الى الذاكرة الطويلة كلما كان استدعاؤها سهلا</a:t>
            </a:r>
            <a:endParaRPr lang="ar-IQ" b="1" dirty="0">
              <a:solidFill>
                <a:srgbClr val="00B050"/>
              </a:solidFill>
            </a:endParaRPr>
          </a:p>
        </p:txBody>
      </p:sp>
      <p:sp>
        <p:nvSpPr>
          <p:cNvPr id="3" name="مستطيل 2"/>
          <p:cNvSpPr/>
          <p:nvPr/>
        </p:nvSpPr>
        <p:spPr>
          <a:xfrm>
            <a:off x="0" y="3394"/>
            <a:ext cx="4572000" cy="6733125"/>
          </a:xfrm>
          <a:prstGeom prst="rect">
            <a:avLst/>
          </a:prstGeom>
          <a:solidFill>
            <a:srgbClr val="FFFF00"/>
          </a:solidFill>
        </p:spPr>
        <p:txBody>
          <a:bodyPr>
            <a:spAutoFit/>
          </a:bodyPr>
          <a:lstStyle/>
          <a:p>
            <a:pPr>
              <a:lnSpc>
                <a:spcPct val="115000"/>
              </a:lnSpc>
              <a:spcAft>
                <a:spcPts val="1000"/>
              </a:spcAft>
            </a:pPr>
            <a:r>
              <a:rPr lang="ar-IQ" sz="2800" u="sng" dirty="0">
                <a:ln w="15773" cap="flat" cmpd="sng" algn="ctr">
                  <a:gradFill>
                    <a:gsLst>
                      <a:gs pos="70000">
                        <a:srgbClr val="F16700"/>
                      </a:gs>
                      <a:gs pos="0">
                        <a:srgbClr val="FFAA65"/>
                      </a:gs>
                    </a:gsLst>
                    <a:lin ang="5400000" scaled="0"/>
                  </a:gradFill>
                  <a:prstDash val="solid"/>
                  <a:round/>
                </a:ln>
                <a:effectLst>
                  <a:outerShdw blurRad="50800" dist="40005" dir="5400000" algn="tl">
                    <a:srgbClr val="000000">
                      <a:alpha val="33000"/>
                    </a:srgbClr>
                  </a:outerShdw>
                </a:effectLst>
                <a:ea typeface="Times New Roman"/>
                <a:cs typeface="Times New Roman"/>
              </a:rPr>
              <a:t>4- نظرية المعلومات :</a:t>
            </a:r>
            <a:endParaRPr lang="en-US" sz="1400" dirty="0">
              <a:ea typeface="Calibri"/>
              <a:cs typeface="Arial"/>
            </a:endParaRPr>
          </a:p>
          <a:p>
            <a:pPr algn="just" rtl="0">
              <a:lnSpc>
                <a:spcPct val="115000"/>
              </a:lnSpc>
              <a:spcAft>
                <a:spcPts val="1000"/>
              </a:spcAft>
            </a:pPr>
            <a:r>
              <a:rPr lang="en-US" sz="2400" b="1" dirty="0">
                <a:latin typeface="Times New Roman"/>
                <a:ea typeface="Times New Roman"/>
                <a:cs typeface="Arial"/>
              </a:rPr>
              <a:t>    </a:t>
            </a:r>
            <a:r>
              <a:rPr lang="ar-IQ" sz="2000" dirty="0">
                <a:ea typeface="Times New Roman"/>
                <a:cs typeface="Times New Roman"/>
              </a:rPr>
              <a:t> </a:t>
            </a:r>
            <a:r>
              <a:rPr lang="ar-IQ" sz="2400" b="1" dirty="0">
                <a:ea typeface="Times New Roman"/>
                <a:cs typeface="Times New Roman"/>
              </a:rPr>
              <a:t>تمثل نظرية المعلومات المدخل المتطور لتفسير عمل الجهاز العصبي المركزي ودوره في تعلم المهارة حيث يشهد معتنقو هذه النظرية بأن الجهاز العصبي يعمل الى حد ما كقناة اتصال منفردة</a:t>
            </a:r>
            <a:r>
              <a:rPr lang="ar-IQ" sz="2000" b="1" dirty="0">
                <a:ea typeface="Times New Roman"/>
                <a:cs typeface="Times New Roman"/>
              </a:rPr>
              <a:t> ذات سعة محدودة بما يفسر تأخر الاستجابة للمثير التالي عند تعرض الفرد لمثيرين في الوقت نفسه </a:t>
            </a:r>
            <a:r>
              <a:rPr lang="ar-IQ" sz="2000" b="1" dirty="0">
                <a:solidFill>
                  <a:srgbClr val="0070C0"/>
                </a:solidFill>
                <a:ea typeface="Times New Roman"/>
                <a:cs typeface="Times New Roman"/>
              </a:rPr>
              <a:t>والحجة في ذلك ان سعة الجهاز الحس حركي لدى الانسان محدد وان الجهاز يتضمن جزئيين متميزين من وظيفتين ويمكن تسمية </a:t>
            </a:r>
            <a:r>
              <a:rPr lang="ar-IQ" sz="2000" b="1" dirty="0">
                <a:solidFill>
                  <a:srgbClr val="FF0000"/>
                </a:solidFill>
                <a:ea typeface="Times New Roman"/>
                <a:cs typeface="Times New Roman"/>
              </a:rPr>
              <a:t>الاول بنظام اتخاذ القرار ويختص بترجمة المثيرات وتفسيرها واصدار الاوامر التي يقوم بتنفيذها</a:t>
            </a:r>
            <a:r>
              <a:rPr lang="ar-IQ" sz="2000" b="1" dirty="0">
                <a:ea typeface="Times New Roman"/>
                <a:cs typeface="Times New Roman"/>
              </a:rPr>
              <a:t> . </a:t>
            </a:r>
            <a:r>
              <a:rPr lang="ar-IQ" sz="2000" b="1" dirty="0">
                <a:solidFill>
                  <a:srgbClr val="0070C0"/>
                </a:solidFill>
                <a:ea typeface="Times New Roman"/>
                <a:cs typeface="Times New Roman"/>
              </a:rPr>
              <a:t>أما النظام الثاني نظام الاستجابة</a:t>
            </a:r>
            <a:r>
              <a:rPr lang="ar-IQ" sz="2000" b="1" dirty="0">
                <a:ea typeface="Times New Roman"/>
                <a:cs typeface="Times New Roman"/>
              </a:rPr>
              <a:t> </a:t>
            </a:r>
            <a:r>
              <a:rPr lang="ar-IQ" sz="2000" b="1" dirty="0">
                <a:solidFill>
                  <a:srgbClr val="FF0000"/>
                </a:solidFill>
                <a:ea typeface="Times New Roman"/>
                <a:cs typeface="Times New Roman"/>
              </a:rPr>
              <a:t>لقد لاقت فكرة نظرية المعلومات تأييد الكثير من العلماء مما دعاهم الى تطويرها ولعل ابرز النماذج في هذا الصدد نموذج (</a:t>
            </a:r>
            <a:r>
              <a:rPr lang="ar-IQ" sz="2000" b="1" dirty="0" smtClean="0">
                <a:solidFill>
                  <a:srgbClr val="FF0000"/>
                </a:solidFill>
                <a:ea typeface="Times New Roman"/>
                <a:cs typeface="Times New Roman"/>
              </a:rPr>
              <a:t>وولفورد1968- ونموذج </a:t>
            </a:r>
            <a:r>
              <a:rPr lang="ar-IQ" sz="2000" b="1" dirty="0">
                <a:solidFill>
                  <a:srgbClr val="FF0000"/>
                </a:solidFill>
                <a:ea typeface="Times New Roman"/>
                <a:cs typeface="Times New Roman"/>
              </a:rPr>
              <a:t>ويتنج 1972).    </a:t>
            </a:r>
            <a:r>
              <a:rPr lang="ar-IQ" sz="2000" b="1" dirty="0" smtClean="0">
                <a:solidFill>
                  <a:srgbClr val="FF0000"/>
                </a:solidFill>
                <a:ea typeface="Times New Roman"/>
                <a:cs typeface="Times New Roman"/>
              </a:rPr>
              <a:t>                                                     </a:t>
            </a:r>
            <a:endParaRPr lang="en-US" sz="2000" b="1" dirty="0" smtClean="0">
              <a:solidFill>
                <a:srgbClr val="FF0000"/>
              </a:solidFill>
              <a:ea typeface="Times New Roman"/>
              <a:cs typeface="Times New Roman"/>
            </a:endParaRPr>
          </a:p>
        </p:txBody>
      </p:sp>
    </p:spTree>
    <p:extLst>
      <p:ext uri="{BB962C8B-B14F-4D97-AF65-F5344CB8AC3E}">
        <p14:creationId xmlns:p14="http://schemas.microsoft.com/office/powerpoint/2010/main" val="206703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50"/>
          <p:cNvSpPr>
            <a:spLocks noChangeArrowheads="1"/>
          </p:cNvSpPr>
          <p:nvPr/>
        </p:nvSpPr>
        <p:spPr bwMode="auto">
          <a:xfrm>
            <a:off x="6027761" y="692696"/>
            <a:ext cx="2720699" cy="678904"/>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rgbClr val="FF0000"/>
                </a:solidFill>
                <a:effectLst>
                  <a:glow rad="228600">
                    <a:schemeClr val="accent4">
                      <a:satMod val="175000"/>
                      <a:alpha val="40000"/>
                    </a:schemeClr>
                  </a:glow>
                </a:effectLst>
                <a:latin typeface="Calibri" pitchFamily="34" charset="0"/>
                <a:ea typeface="Calibri" pitchFamily="34" charset="0"/>
                <a:cs typeface="Arial" pitchFamily="34" charset="0"/>
              </a:rPr>
              <a:t>أعضاء الحس</a:t>
            </a:r>
            <a:endParaRPr kumimoji="0" lang="ar-IQ" altLang="ar-IQ" sz="2800" b="0" i="0" u="none" strike="noStrike" cap="none" normalizeH="0" baseline="0" dirty="0" smtClean="0">
              <a:ln>
                <a:noFill/>
              </a:ln>
              <a:solidFill>
                <a:schemeClr val="tx1"/>
              </a:solidFill>
              <a:effectLst>
                <a:glow rad="228600">
                  <a:schemeClr val="accent4">
                    <a:satMod val="175000"/>
                    <a:alpha val="40000"/>
                  </a:schemeClr>
                </a:glow>
              </a:effectLst>
              <a:latin typeface="Arial" pitchFamily="34" charset="0"/>
              <a:cs typeface="Arial" pitchFamily="34" charset="0"/>
            </a:endParaRPr>
          </a:p>
        </p:txBody>
      </p:sp>
      <p:sp>
        <p:nvSpPr>
          <p:cNvPr id="3" name="مستطيل 57"/>
          <p:cNvSpPr>
            <a:spLocks noChangeArrowheads="1"/>
          </p:cNvSpPr>
          <p:nvPr/>
        </p:nvSpPr>
        <p:spPr bwMode="auto">
          <a:xfrm>
            <a:off x="6027761" y="3549774"/>
            <a:ext cx="2720701" cy="895350"/>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000" b="1" i="0" u="none" strike="noStrike" cap="none" normalizeH="0" baseline="0" dirty="0" smtClean="0">
                <a:ln>
                  <a:noFill/>
                </a:ln>
                <a:solidFill>
                  <a:srgbClr val="FF0000"/>
                </a:solidFill>
                <a:effectLst>
                  <a:glow rad="139700">
                    <a:schemeClr val="accent4">
                      <a:satMod val="175000"/>
                      <a:alpha val="40000"/>
                    </a:schemeClr>
                  </a:glow>
                </a:effectLst>
                <a:latin typeface="Calibri" pitchFamily="34" charset="0"/>
                <a:ea typeface="Calibri" pitchFamily="34" charset="0"/>
                <a:cs typeface="Arial" pitchFamily="34" charset="0"/>
              </a:rPr>
              <a:t>ترجمة من الادراك الى التنفيذ </a:t>
            </a:r>
            <a:endParaRPr kumimoji="0" lang="ar-IQ" altLang="ar-IQ" sz="1050" b="0" i="0" u="none" strike="noStrike" cap="none" normalizeH="0" baseline="0" dirty="0" smtClean="0">
              <a:ln>
                <a:noFill/>
              </a:ln>
              <a:solidFill>
                <a:schemeClr val="tx1"/>
              </a:solidFill>
              <a:effectLst>
                <a:glow rad="139700">
                  <a:schemeClr val="accent4">
                    <a:satMod val="175000"/>
                    <a:alpha val="40000"/>
                  </a:schemeClr>
                </a:glo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000" b="1" i="0" u="none" strike="noStrike" cap="none" normalizeH="0" baseline="0" dirty="0" smtClean="0">
                <a:ln>
                  <a:noFill/>
                </a:ln>
                <a:solidFill>
                  <a:srgbClr val="FF0000"/>
                </a:solidFill>
                <a:effectLst>
                  <a:glow rad="139700">
                    <a:schemeClr val="accent4">
                      <a:satMod val="175000"/>
                      <a:alpha val="40000"/>
                    </a:schemeClr>
                  </a:glow>
                </a:effectLst>
                <a:latin typeface="Calibri" pitchFamily="34" charset="0"/>
                <a:ea typeface="Calibri" pitchFamily="34" charset="0"/>
                <a:cs typeface="Arial" pitchFamily="34" charset="0"/>
              </a:rPr>
              <a:t>اختيار الاستجابة</a:t>
            </a:r>
            <a:endParaRPr kumimoji="0" lang="ar-IQ" altLang="ar-IQ" sz="2800" b="0" i="0" u="none" strike="noStrike" cap="none" normalizeH="0" baseline="0" dirty="0" smtClean="0">
              <a:ln>
                <a:noFill/>
              </a:ln>
              <a:solidFill>
                <a:schemeClr val="tx1"/>
              </a:solidFill>
              <a:effectLst>
                <a:glow rad="139700">
                  <a:schemeClr val="accent4">
                    <a:satMod val="175000"/>
                    <a:alpha val="40000"/>
                  </a:schemeClr>
                </a:glow>
              </a:effectLst>
              <a:latin typeface="Arial" pitchFamily="34" charset="0"/>
              <a:cs typeface="Arial" pitchFamily="34" charset="0"/>
            </a:endParaRPr>
          </a:p>
        </p:txBody>
      </p:sp>
      <p:sp>
        <p:nvSpPr>
          <p:cNvPr id="4" name="مستطيل 58"/>
          <p:cNvSpPr>
            <a:spLocks noChangeArrowheads="1"/>
          </p:cNvSpPr>
          <p:nvPr/>
        </p:nvSpPr>
        <p:spPr bwMode="auto">
          <a:xfrm>
            <a:off x="6027762" y="4797152"/>
            <a:ext cx="2720701" cy="654957"/>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400" b="1" i="0" u="none" strike="noStrike" cap="none" normalizeH="0" baseline="0" dirty="0" smtClean="0">
                <a:ln>
                  <a:noFill/>
                </a:ln>
                <a:solidFill>
                  <a:srgbClr val="FF0000"/>
                </a:solidFill>
                <a:effectLst>
                  <a:glow rad="139700">
                    <a:schemeClr val="accent6">
                      <a:satMod val="175000"/>
                      <a:alpha val="40000"/>
                    </a:schemeClr>
                  </a:glow>
                </a:effectLst>
                <a:latin typeface="Calibri" pitchFamily="34" charset="0"/>
                <a:ea typeface="Calibri" pitchFamily="34" charset="0"/>
                <a:cs typeface="Arial" pitchFamily="34" charset="0"/>
              </a:rPr>
              <a:t>السيطرة على الاستجابة</a:t>
            </a:r>
            <a:endParaRPr kumimoji="0" lang="ar-IQ" altLang="ar-IQ" sz="3200" b="0" i="0" u="none" strike="noStrike" cap="none" normalizeH="0" baseline="0" dirty="0" smtClean="0">
              <a:ln>
                <a:noFill/>
              </a:ln>
              <a:solidFill>
                <a:schemeClr val="tx1"/>
              </a:solidFill>
              <a:effectLst>
                <a:glow rad="139700">
                  <a:schemeClr val="accent6">
                    <a:satMod val="175000"/>
                    <a:alpha val="40000"/>
                  </a:schemeClr>
                </a:glow>
              </a:effectLst>
              <a:latin typeface="Arial" pitchFamily="34" charset="0"/>
              <a:cs typeface="Arial" pitchFamily="34" charset="0"/>
            </a:endParaRPr>
          </a:p>
        </p:txBody>
      </p:sp>
      <p:sp>
        <p:nvSpPr>
          <p:cNvPr id="5" name="مستطيل 59"/>
          <p:cNvSpPr>
            <a:spLocks noChangeArrowheads="1"/>
          </p:cNvSpPr>
          <p:nvPr/>
        </p:nvSpPr>
        <p:spPr bwMode="auto">
          <a:xfrm>
            <a:off x="6027763" y="5908060"/>
            <a:ext cx="2720700" cy="833308"/>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rgbClr val="FF0000"/>
                </a:solidFill>
                <a:effectLst>
                  <a:glow rad="139700">
                    <a:schemeClr val="accent1">
                      <a:satMod val="175000"/>
                      <a:alpha val="40000"/>
                    </a:schemeClr>
                  </a:glow>
                </a:effectLst>
                <a:latin typeface="Calibri" pitchFamily="34" charset="0"/>
                <a:ea typeface="Calibri" pitchFamily="34" charset="0"/>
                <a:cs typeface="Arial" pitchFamily="34" charset="0"/>
              </a:rPr>
              <a:t>أعضاء الاستجابة</a:t>
            </a:r>
            <a:endParaRPr kumimoji="0" lang="ar-IQ" altLang="ar-IQ" sz="3600" b="0" i="0" u="none" strike="noStrike" cap="none" normalizeH="0" baseline="0" dirty="0" smtClean="0">
              <a:ln>
                <a:noFill/>
              </a:ln>
              <a:solidFill>
                <a:schemeClr val="tx1"/>
              </a:solidFill>
              <a:effectLst>
                <a:glow rad="139700">
                  <a:schemeClr val="accent1">
                    <a:satMod val="175000"/>
                    <a:alpha val="40000"/>
                  </a:schemeClr>
                </a:glow>
              </a:effectLst>
              <a:latin typeface="Arial" pitchFamily="34" charset="0"/>
              <a:cs typeface="Arial" pitchFamily="34" charset="0"/>
            </a:endParaRPr>
          </a:p>
        </p:txBody>
      </p:sp>
      <p:sp>
        <p:nvSpPr>
          <p:cNvPr id="6" name="مستطيل 60"/>
          <p:cNvSpPr>
            <a:spLocks noChangeArrowheads="1"/>
          </p:cNvSpPr>
          <p:nvPr/>
        </p:nvSpPr>
        <p:spPr bwMode="auto">
          <a:xfrm>
            <a:off x="1758828" y="1986474"/>
            <a:ext cx="2524125" cy="914400"/>
          </a:xfrm>
          <a:prstGeom prst="rect">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600" b="1" i="0" u="none" strike="noStrike" cap="none" normalizeH="0" baseline="0" dirty="0" smtClean="0">
                <a:ln>
                  <a:noFill/>
                </a:ln>
                <a:solidFill>
                  <a:schemeClr val="tx1"/>
                </a:solidFill>
                <a:effectLst>
                  <a:glow rad="228600">
                    <a:schemeClr val="accent4">
                      <a:satMod val="175000"/>
                      <a:alpha val="40000"/>
                    </a:schemeClr>
                  </a:glow>
                </a:effectLst>
                <a:latin typeface="Calibri" pitchFamily="34" charset="0"/>
                <a:ea typeface="Calibri" pitchFamily="34" charset="0"/>
                <a:cs typeface="Arial" pitchFamily="34" charset="0"/>
              </a:rPr>
              <a:t>ذاكرة طويلة الامد</a:t>
            </a:r>
            <a:endParaRPr kumimoji="0" lang="ar-IQ" altLang="ar-IQ" sz="1800" b="0" i="0" u="none" strike="noStrike" cap="none" normalizeH="0" baseline="0" dirty="0" smtClean="0">
              <a:ln>
                <a:noFill/>
              </a:ln>
              <a:solidFill>
                <a:schemeClr val="tx1"/>
              </a:solidFill>
              <a:effectLst>
                <a:glow rad="228600">
                  <a:schemeClr val="accent4">
                    <a:satMod val="175000"/>
                    <a:alpha val="40000"/>
                  </a:schemeClr>
                </a:glow>
              </a:effectLst>
              <a:latin typeface="Arial" pitchFamily="34" charset="0"/>
              <a:cs typeface="Arial" pitchFamily="34" charset="0"/>
            </a:endParaRPr>
          </a:p>
        </p:txBody>
      </p:sp>
      <p:sp>
        <p:nvSpPr>
          <p:cNvPr id="7" name="مستطيل 61"/>
          <p:cNvSpPr>
            <a:spLocks noChangeArrowheads="1"/>
          </p:cNvSpPr>
          <p:nvPr/>
        </p:nvSpPr>
        <p:spPr bwMode="auto">
          <a:xfrm>
            <a:off x="6047751" y="2443674"/>
            <a:ext cx="2720699" cy="918442"/>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3200" b="1" i="0" u="none" strike="noStrike" cap="none" normalizeH="0" baseline="0" dirty="0" smtClean="0">
                <a:ln>
                  <a:noFill/>
                </a:ln>
                <a:solidFill>
                  <a:srgbClr val="FF0000"/>
                </a:solidFill>
                <a:effectLst>
                  <a:glow rad="228600">
                    <a:schemeClr val="accent3">
                      <a:satMod val="175000"/>
                      <a:alpha val="40000"/>
                    </a:schemeClr>
                  </a:glow>
                </a:effectLst>
                <a:latin typeface="Calibri" pitchFamily="34" charset="0"/>
                <a:ea typeface="Calibri" pitchFamily="34" charset="0"/>
                <a:cs typeface="Arial" pitchFamily="34" charset="0"/>
              </a:rPr>
              <a:t>ذاكرة قصيرة الامد</a:t>
            </a:r>
            <a:endParaRPr kumimoji="0" lang="ar-IQ" altLang="ar-IQ" sz="3200" b="0" i="0" u="none" strike="noStrike" cap="none" normalizeH="0" baseline="0" dirty="0" smtClean="0">
              <a:ln>
                <a:noFill/>
              </a:ln>
              <a:solidFill>
                <a:schemeClr val="tx1"/>
              </a:solidFill>
              <a:effectLst>
                <a:glow rad="228600">
                  <a:schemeClr val="accent3">
                    <a:satMod val="175000"/>
                    <a:alpha val="40000"/>
                  </a:schemeClr>
                </a:glow>
              </a:effectLst>
              <a:latin typeface="Arial" pitchFamily="34" charset="0"/>
              <a:cs typeface="Arial" pitchFamily="34" charset="0"/>
            </a:endParaRPr>
          </a:p>
        </p:txBody>
      </p:sp>
      <p:sp>
        <p:nvSpPr>
          <p:cNvPr id="8" name="مستطيل 62"/>
          <p:cNvSpPr>
            <a:spLocks noChangeArrowheads="1"/>
          </p:cNvSpPr>
          <p:nvPr/>
        </p:nvSpPr>
        <p:spPr bwMode="auto">
          <a:xfrm>
            <a:off x="6027762" y="1629390"/>
            <a:ext cx="2720699" cy="484545"/>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altLang="ar-IQ" sz="2800" b="1" i="0" u="none" strike="noStrike" cap="none" normalizeH="0" baseline="0" dirty="0" smtClean="0">
                <a:ln>
                  <a:noFill/>
                </a:ln>
                <a:solidFill>
                  <a:srgbClr val="FF0000"/>
                </a:solidFill>
                <a:effectLst>
                  <a:glow rad="228600">
                    <a:schemeClr val="accent5">
                      <a:satMod val="175000"/>
                      <a:alpha val="40000"/>
                    </a:schemeClr>
                  </a:glow>
                </a:effectLst>
                <a:latin typeface="Calibri" pitchFamily="34" charset="0"/>
                <a:ea typeface="Calibri" pitchFamily="34" charset="0"/>
                <a:cs typeface="Arial" pitchFamily="34" charset="0"/>
              </a:rPr>
              <a:t>الادراك (الدماغ</a:t>
            </a:r>
            <a:r>
              <a:rPr kumimoji="0" lang="ar-IQ" altLang="ar-IQ"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ar-IQ" altLang="ar-IQ"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سهم للأسفل 8"/>
          <p:cNvSpPr/>
          <p:nvPr/>
        </p:nvSpPr>
        <p:spPr>
          <a:xfrm>
            <a:off x="7236296" y="1390650"/>
            <a:ext cx="104775" cy="20955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0" name="سهم للأسفل 9"/>
          <p:cNvSpPr/>
          <p:nvPr/>
        </p:nvSpPr>
        <p:spPr>
          <a:xfrm>
            <a:off x="5372100" y="7677150"/>
            <a:ext cx="104775" cy="209550"/>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1" name="سهم للأسفل 10"/>
          <p:cNvSpPr/>
          <p:nvPr/>
        </p:nvSpPr>
        <p:spPr>
          <a:xfrm>
            <a:off x="7310506" y="3333541"/>
            <a:ext cx="104775" cy="209550"/>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2" name="سهم للأسفل 11"/>
          <p:cNvSpPr/>
          <p:nvPr/>
        </p:nvSpPr>
        <p:spPr>
          <a:xfrm>
            <a:off x="7341071" y="2197253"/>
            <a:ext cx="104775" cy="209550"/>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3" name="سهم للأسفل 12"/>
          <p:cNvSpPr/>
          <p:nvPr/>
        </p:nvSpPr>
        <p:spPr>
          <a:xfrm>
            <a:off x="5372100" y="8429625"/>
            <a:ext cx="104775" cy="209550"/>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4" name="سهم للأسفل 13"/>
          <p:cNvSpPr/>
          <p:nvPr/>
        </p:nvSpPr>
        <p:spPr>
          <a:xfrm>
            <a:off x="7537672" y="1390650"/>
            <a:ext cx="104775" cy="209550"/>
          </a:xfrm>
          <a:prstGeom prst="downArrow">
            <a:avLst/>
          </a:prstGeom>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5" name="سهم للأسفل 14"/>
          <p:cNvSpPr/>
          <p:nvPr/>
        </p:nvSpPr>
        <p:spPr>
          <a:xfrm>
            <a:off x="7884368" y="1390650"/>
            <a:ext cx="104775" cy="209550"/>
          </a:xfrm>
          <a:prstGeom prst="downArrow">
            <a:avLst/>
          </a:prstGeom>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6" name="سهم للأسفل 15"/>
          <p:cNvSpPr/>
          <p:nvPr/>
        </p:nvSpPr>
        <p:spPr>
          <a:xfrm>
            <a:off x="6948264" y="1390650"/>
            <a:ext cx="104775" cy="209550"/>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7" name="سهم منحني إلى اليمين 16"/>
          <p:cNvSpPr/>
          <p:nvPr/>
        </p:nvSpPr>
        <p:spPr>
          <a:xfrm rot="16867219">
            <a:off x="3688221" y="1732426"/>
            <a:ext cx="891454" cy="3979051"/>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8" name="سهم منحني إلى اليمين 17"/>
          <p:cNvSpPr/>
          <p:nvPr/>
        </p:nvSpPr>
        <p:spPr>
          <a:xfrm rot="5400000">
            <a:off x="4262438" y="171133"/>
            <a:ext cx="772160" cy="2858135"/>
          </a:xfrm>
          <a:prstGeom prst="curvedRightArrow">
            <a:avLst/>
          </a:prstGeom>
          <a:solidFill>
            <a:srgbClr val="FF0000"/>
          </a:solidFill>
          <a:ln w="25400" cap="flat" cmpd="sng" algn="ctr">
            <a:solidFill>
              <a:srgbClr val="4F81BD">
                <a:shade val="50000"/>
              </a:srgbClr>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19"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
        <p:nvSpPr>
          <p:cNvPr id="21" name="Rectangle 21"/>
          <p:cNvSpPr>
            <a:spLocks noChangeArrowheads="1"/>
          </p:cNvSpPr>
          <p:nvPr/>
        </p:nvSpPr>
        <p:spPr bwMode="auto">
          <a:xfrm>
            <a:off x="3219450" y="164352"/>
            <a:ext cx="2808311" cy="73866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273675" algn="r"/>
              </a:tabLst>
              <a:defRPr>
                <a:solidFill>
                  <a:schemeClr val="tx1"/>
                </a:solidFill>
                <a:latin typeface="Arial" pitchFamily="34" charset="0"/>
                <a:cs typeface="Arial" pitchFamily="34" charset="0"/>
              </a:defRPr>
            </a:lvl1pPr>
            <a:lvl2pPr fontAlgn="base">
              <a:spcBef>
                <a:spcPct val="0"/>
              </a:spcBef>
              <a:spcAft>
                <a:spcPct val="0"/>
              </a:spcAft>
              <a:tabLst>
                <a:tab pos="5273675" algn="r"/>
              </a:tabLst>
              <a:defRPr>
                <a:solidFill>
                  <a:schemeClr val="tx1"/>
                </a:solidFill>
                <a:latin typeface="Arial" pitchFamily="34" charset="0"/>
                <a:cs typeface="Arial" pitchFamily="34" charset="0"/>
              </a:defRPr>
            </a:lvl2pPr>
            <a:lvl3pPr fontAlgn="base">
              <a:spcBef>
                <a:spcPct val="0"/>
              </a:spcBef>
              <a:spcAft>
                <a:spcPct val="0"/>
              </a:spcAft>
              <a:tabLst>
                <a:tab pos="5273675" algn="r"/>
              </a:tabLst>
              <a:defRPr>
                <a:solidFill>
                  <a:schemeClr val="tx1"/>
                </a:solidFill>
                <a:latin typeface="Arial" pitchFamily="34" charset="0"/>
                <a:cs typeface="Arial" pitchFamily="34" charset="0"/>
              </a:defRPr>
            </a:lvl3pPr>
            <a:lvl4pPr fontAlgn="base">
              <a:spcBef>
                <a:spcPct val="0"/>
              </a:spcBef>
              <a:spcAft>
                <a:spcPct val="0"/>
              </a:spcAft>
              <a:tabLst>
                <a:tab pos="5273675" algn="r"/>
              </a:tabLst>
              <a:defRPr>
                <a:solidFill>
                  <a:schemeClr val="tx1"/>
                </a:solidFill>
                <a:latin typeface="Arial" pitchFamily="34" charset="0"/>
                <a:cs typeface="Arial" pitchFamily="34" charset="0"/>
              </a:defRPr>
            </a:lvl4pPr>
            <a:lvl5pPr fontAlgn="base">
              <a:spcBef>
                <a:spcPct val="0"/>
              </a:spcBef>
              <a:spcAft>
                <a:spcPct val="0"/>
              </a:spcAft>
              <a:tabLst>
                <a:tab pos="5273675" algn="r"/>
              </a:tabLst>
              <a:defRPr>
                <a:solidFill>
                  <a:schemeClr val="tx1"/>
                </a:solidFill>
                <a:latin typeface="Arial" pitchFamily="34" charset="0"/>
                <a:cs typeface="Arial" pitchFamily="34" charset="0"/>
              </a:defRPr>
            </a:lvl5pPr>
            <a:lvl6pPr fontAlgn="base">
              <a:spcBef>
                <a:spcPct val="0"/>
              </a:spcBef>
              <a:spcAft>
                <a:spcPct val="0"/>
              </a:spcAft>
              <a:tabLst>
                <a:tab pos="5273675" algn="r"/>
              </a:tabLst>
              <a:defRPr>
                <a:solidFill>
                  <a:schemeClr val="tx1"/>
                </a:solidFill>
                <a:latin typeface="Arial" pitchFamily="34" charset="0"/>
                <a:cs typeface="Arial" pitchFamily="34" charset="0"/>
              </a:defRPr>
            </a:lvl6pPr>
            <a:lvl7pPr fontAlgn="base">
              <a:spcBef>
                <a:spcPct val="0"/>
              </a:spcBef>
              <a:spcAft>
                <a:spcPct val="0"/>
              </a:spcAft>
              <a:tabLst>
                <a:tab pos="5273675" algn="r"/>
              </a:tabLst>
              <a:defRPr>
                <a:solidFill>
                  <a:schemeClr val="tx1"/>
                </a:solidFill>
                <a:latin typeface="Arial" pitchFamily="34" charset="0"/>
                <a:cs typeface="Arial" pitchFamily="34" charset="0"/>
              </a:defRPr>
            </a:lvl7pPr>
            <a:lvl8pPr fontAlgn="base">
              <a:spcBef>
                <a:spcPct val="0"/>
              </a:spcBef>
              <a:spcAft>
                <a:spcPct val="0"/>
              </a:spcAft>
              <a:tabLst>
                <a:tab pos="5273675" algn="r"/>
              </a:tabLst>
              <a:defRPr>
                <a:solidFill>
                  <a:schemeClr val="tx1"/>
                </a:solidFill>
                <a:latin typeface="Arial" pitchFamily="34" charset="0"/>
                <a:cs typeface="Arial" pitchFamily="34" charset="0"/>
              </a:defRPr>
            </a:lvl8pPr>
            <a:lvl9pPr fontAlgn="base">
              <a:spcBef>
                <a:spcPct val="0"/>
              </a:spcBef>
              <a:spcAft>
                <a:spcPct val="0"/>
              </a:spcAft>
              <a:tabLst>
                <a:tab pos="5273675" algn="r"/>
              </a:tabLst>
              <a:defRPr>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273675" algn="r"/>
              </a:tabLst>
            </a:pPr>
            <a:r>
              <a:rPr kumimoji="0" lang="ar-IQ" altLang="ar-IQ" sz="2400" b="1" i="0" u="none" strike="noStrike" cap="none" normalizeH="0" baseline="0" dirty="0" smtClean="0">
                <a:ln>
                  <a:noFill/>
                </a:ln>
                <a:solidFill>
                  <a:schemeClr val="tx1"/>
                </a:solidFill>
                <a:effectLst>
                  <a:glow rad="228600">
                    <a:schemeClr val="accent5">
                      <a:satMod val="175000"/>
                      <a:alpha val="40000"/>
                    </a:schemeClr>
                  </a:glow>
                </a:effectLst>
                <a:latin typeface="Calibri" pitchFamily="34" charset="0"/>
                <a:ea typeface="Times New Roman" pitchFamily="18" charset="0"/>
                <a:cs typeface="Arial" pitchFamily="34" charset="0"/>
              </a:rPr>
              <a:t>يبين نظرية المعلومات</a:t>
            </a:r>
            <a:endParaRPr kumimoji="0" lang="en-US" altLang="ar-IQ" sz="1050" b="0" i="0" u="none" strike="noStrike" cap="none" normalizeH="0" baseline="0" dirty="0" smtClean="0">
              <a:ln>
                <a:noFill/>
              </a:ln>
              <a:solidFill>
                <a:schemeClr val="tx1"/>
              </a:solidFill>
              <a:effectLst>
                <a:glow rad="228600">
                  <a:schemeClr val="accent5">
                    <a:satMod val="175000"/>
                    <a:alpha val="40000"/>
                  </a:schemeClr>
                </a:glo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73675" algn="r"/>
              </a:tabLst>
            </a:pPr>
            <a:endParaRPr kumimoji="0" lang="en-US" altLang="ar-IQ"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3943350" algn="l"/>
              </a:tabLst>
              <a:defRPr>
                <a:solidFill>
                  <a:schemeClr val="tx1"/>
                </a:solidFill>
                <a:latin typeface="Arial" pitchFamily="34" charset="0"/>
                <a:cs typeface="Arial" pitchFamily="34" charset="0"/>
              </a:defRPr>
            </a:lvl1pPr>
            <a:lvl2pPr fontAlgn="base">
              <a:spcBef>
                <a:spcPct val="0"/>
              </a:spcBef>
              <a:spcAft>
                <a:spcPct val="0"/>
              </a:spcAft>
              <a:tabLst>
                <a:tab pos="3943350" algn="l"/>
              </a:tabLst>
              <a:defRPr>
                <a:solidFill>
                  <a:schemeClr val="tx1"/>
                </a:solidFill>
                <a:latin typeface="Arial" pitchFamily="34" charset="0"/>
                <a:cs typeface="Arial" pitchFamily="34" charset="0"/>
              </a:defRPr>
            </a:lvl2pPr>
            <a:lvl3pPr fontAlgn="base">
              <a:spcBef>
                <a:spcPct val="0"/>
              </a:spcBef>
              <a:spcAft>
                <a:spcPct val="0"/>
              </a:spcAft>
              <a:tabLst>
                <a:tab pos="3943350" algn="l"/>
              </a:tabLst>
              <a:defRPr>
                <a:solidFill>
                  <a:schemeClr val="tx1"/>
                </a:solidFill>
                <a:latin typeface="Arial" pitchFamily="34" charset="0"/>
                <a:cs typeface="Arial" pitchFamily="34" charset="0"/>
              </a:defRPr>
            </a:lvl3pPr>
            <a:lvl4pPr fontAlgn="base">
              <a:spcBef>
                <a:spcPct val="0"/>
              </a:spcBef>
              <a:spcAft>
                <a:spcPct val="0"/>
              </a:spcAft>
              <a:tabLst>
                <a:tab pos="3943350" algn="l"/>
              </a:tabLst>
              <a:defRPr>
                <a:solidFill>
                  <a:schemeClr val="tx1"/>
                </a:solidFill>
                <a:latin typeface="Arial" pitchFamily="34" charset="0"/>
                <a:cs typeface="Arial" pitchFamily="34" charset="0"/>
              </a:defRPr>
            </a:lvl4pPr>
            <a:lvl5pPr fontAlgn="base">
              <a:spcBef>
                <a:spcPct val="0"/>
              </a:spcBef>
              <a:spcAft>
                <a:spcPct val="0"/>
              </a:spcAft>
              <a:tabLst>
                <a:tab pos="3943350" algn="l"/>
              </a:tabLst>
              <a:defRPr>
                <a:solidFill>
                  <a:schemeClr val="tx1"/>
                </a:solidFill>
                <a:latin typeface="Arial" pitchFamily="34" charset="0"/>
                <a:cs typeface="Arial" pitchFamily="34" charset="0"/>
              </a:defRPr>
            </a:lvl5pPr>
            <a:lvl6pPr fontAlgn="base">
              <a:spcBef>
                <a:spcPct val="0"/>
              </a:spcBef>
              <a:spcAft>
                <a:spcPct val="0"/>
              </a:spcAft>
              <a:tabLst>
                <a:tab pos="3943350" algn="l"/>
              </a:tabLst>
              <a:defRPr>
                <a:solidFill>
                  <a:schemeClr val="tx1"/>
                </a:solidFill>
                <a:latin typeface="Arial" pitchFamily="34" charset="0"/>
                <a:cs typeface="Arial" pitchFamily="34" charset="0"/>
              </a:defRPr>
            </a:lvl6pPr>
            <a:lvl7pPr fontAlgn="base">
              <a:spcBef>
                <a:spcPct val="0"/>
              </a:spcBef>
              <a:spcAft>
                <a:spcPct val="0"/>
              </a:spcAft>
              <a:tabLst>
                <a:tab pos="3943350" algn="l"/>
              </a:tabLst>
              <a:defRPr>
                <a:solidFill>
                  <a:schemeClr val="tx1"/>
                </a:solidFill>
                <a:latin typeface="Arial" pitchFamily="34" charset="0"/>
                <a:cs typeface="Arial" pitchFamily="34" charset="0"/>
              </a:defRPr>
            </a:lvl7pPr>
            <a:lvl8pPr fontAlgn="base">
              <a:spcBef>
                <a:spcPct val="0"/>
              </a:spcBef>
              <a:spcAft>
                <a:spcPct val="0"/>
              </a:spcAft>
              <a:tabLst>
                <a:tab pos="3943350" algn="l"/>
              </a:tabLst>
              <a:defRPr>
                <a:solidFill>
                  <a:schemeClr val="tx1"/>
                </a:solidFill>
                <a:latin typeface="Arial" pitchFamily="34" charset="0"/>
                <a:cs typeface="Arial" pitchFamily="34" charset="0"/>
              </a:defRPr>
            </a:lvl8pPr>
            <a:lvl9pPr fontAlgn="base">
              <a:spcBef>
                <a:spcPct val="0"/>
              </a:spcBef>
              <a:spcAft>
                <a:spcPct val="0"/>
              </a:spcAft>
              <a:tabLst>
                <a:tab pos="39433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943350" algn="l"/>
              </a:tabLst>
            </a:pPr>
            <a:r>
              <a:rPr kumimoji="0" lang="en-US" altLang="ar-IQ" sz="2000" b="1"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ar-IQ"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43350" algn="l"/>
              </a:tabLst>
            </a:pPr>
            <a:endParaRPr kumimoji="0" lang="en-US"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9"/>
          <p:cNvSpPr>
            <a:spLocks noChangeArrowheads="1"/>
          </p:cNvSpPr>
          <p:nvPr/>
        </p:nvSpPr>
        <p:spPr bwMode="auto">
          <a:xfrm>
            <a:off x="0" y="188533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alt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سهم للأسفل 23"/>
          <p:cNvSpPr/>
          <p:nvPr/>
        </p:nvSpPr>
        <p:spPr>
          <a:xfrm>
            <a:off x="7319126" y="4438254"/>
            <a:ext cx="137973" cy="358897"/>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25" name="سهم للأسفل 24"/>
          <p:cNvSpPr/>
          <p:nvPr/>
        </p:nvSpPr>
        <p:spPr>
          <a:xfrm>
            <a:off x="7319126" y="5452108"/>
            <a:ext cx="121371" cy="455951"/>
          </a:xfrm>
          <a:prstGeom prst="downArrow">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Tree>
    <p:extLst>
      <p:ext uri="{BB962C8B-B14F-4D97-AF65-F5344CB8AC3E}">
        <p14:creationId xmlns:p14="http://schemas.microsoft.com/office/powerpoint/2010/main" val="2656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1)">
                                      <p:cBhvr>
                                        <p:cTn id="31" dur="2000"/>
                                        <p:tgtEl>
                                          <p:spTgt spid="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1)">
                                      <p:cBhvr>
                                        <p:cTn id="34" dur="2000"/>
                                        <p:tgtEl>
                                          <p:spTgt spid="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2000"/>
                                        <p:tgtEl>
                                          <p:spTgt spid="25"/>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heel(1)">
                                      <p:cBhvr>
                                        <p:cTn id="43" dur="2000"/>
                                        <p:tgtEl>
                                          <p:spTgt spid="2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heel(1)">
                                      <p:cBhvr>
                                        <p:cTn id="46" dur="2000"/>
                                        <p:tgtEl>
                                          <p:spTgt spid="11"/>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2000"/>
                                        <p:tgtEl>
                                          <p:spTgt spid="12"/>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heel(1)">
                                      <p:cBhvr>
                                        <p:cTn id="52" dur="2000"/>
                                        <p:tgtEl>
                                          <p:spTgt spid="9"/>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heel(1)">
                                      <p:cBhvr>
                                        <p:cTn id="55" dur="2000"/>
                                        <p:tgtEl>
                                          <p:spTgt spid="16"/>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heel(1)">
                                      <p:cBhvr>
                                        <p:cTn id="6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P spid="12" grpId="0" animBg="1"/>
      <p:bldP spid="14" grpId="0" animBg="1"/>
      <p:bldP spid="15" grpId="0" animBg="1"/>
      <p:bldP spid="16" grpId="0" animBg="1"/>
      <p:bldP spid="17" grpId="0" animBg="1"/>
      <p:bldP spid="18" grpId="0" animBg="1"/>
      <p:bldP spid="21" grpId="0" animBg="1"/>
      <p:bldP spid="22" grpId="0"/>
      <p:bldP spid="24"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solidFill>
            <a:schemeClr val="bg2">
              <a:lumMod val="75000"/>
            </a:schemeClr>
          </a:solidFill>
        </p:spPr>
        <p:txBody>
          <a:bodyPr>
            <a:normAutofit fontScale="90000"/>
          </a:bodyPr>
          <a:lstStyle/>
          <a:p>
            <a:pPr algn="justLow"/>
            <a:r>
              <a:rPr lang="ar-IQ" sz="3600" b="1" dirty="0" smtClean="0">
                <a:solidFill>
                  <a:srgbClr val="FF0000"/>
                </a:solidFill>
              </a:rPr>
              <a:t>مفهوم نظرية المخططات الحركية :-</a:t>
            </a:r>
            <a:r>
              <a:rPr lang="ar-IQ" sz="3600" dirty="0" smtClean="0"/>
              <a:t>					</a:t>
            </a:r>
            <a:br>
              <a:rPr lang="ar-IQ" sz="3600" dirty="0" smtClean="0"/>
            </a:br>
            <a:r>
              <a:rPr lang="ar-IQ" sz="3600" dirty="0"/>
              <a:t> </a:t>
            </a:r>
            <a:r>
              <a:rPr lang="ar-IQ" sz="3600" dirty="0" smtClean="0"/>
              <a:t>    قام العالم (</a:t>
            </a:r>
            <a:r>
              <a:rPr lang="en-US" sz="3600" dirty="0" smtClean="0"/>
              <a:t>Schmidt</a:t>
            </a:r>
            <a:r>
              <a:rPr lang="ar-IQ" sz="3600" dirty="0" smtClean="0"/>
              <a:t>) بالربط بين فكرة المخطط الحركي (الفكرة القديمة) وفكرة البرنامج الحركي العام في نظرية يحاول فيها تفسير كيفية تعلم المهارات الحركية , </a:t>
            </a:r>
            <a:r>
              <a:rPr lang="ar-IQ" sz="3600" dirty="0" smtClean="0">
                <a:solidFill>
                  <a:srgbClr val="FF0000"/>
                </a:solidFill>
              </a:rPr>
              <a:t>ويمكن</a:t>
            </a:r>
            <a:r>
              <a:rPr lang="ar-IQ" sz="3600" dirty="0" smtClean="0"/>
              <a:t> </a:t>
            </a:r>
            <a:r>
              <a:rPr lang="ar-IQ" sz="3600" dirty="0" smtClean="0">
                <a:solidFill>
                  <a:srgbClr val="FF0000"/>
                </a:solidFill>
              </a:rPr>
              <a:t>تعريف المخطط </a:t>
            </a:r>
            <a:r>
              <a:rPr lang="ar-IQ" sz="3600" dirty="0" smtClean="0"/>
              <a:t>بأنه قانون او مجموعة قوانين العلاقات التي تكونت من تلخيص المعلومات المستمدة من الممارسة والخبرة السابقة , فمن اهم خصائص المخطط الحركي أنه لا يكتسب من خلال تلخيص الاجزاء المهمة من المعلومات المكتسبة من الخبرة وربطها معا في قانون واحد , ويفترض ( </a:t>
            </a:r>
            <a:r>
              <a:rPr lang="en-US" sz="3600" dirty="0"/>
              <a:t>Schmidt</a:t>
            </a:r>
            <a:r>
              <a:rPr lang="ar-IQ" sz="3600" dirty="0"/>
              <a:t>)</a:t>
            </a:r>
            <a:r>
              <a:rPr lang="ar-IQ" sz="3600" dirty="0" smtClean="0"/>
              <a:t> أن البرامج الحركية التي تخزنها ليست خاصة بكل حركة من الحركات التي نؤديها ولكنها مجموعة قواعد عامة توجه الاداء. </a:t>
            </a:r>
            <a:br>
              <a:rPr lang="ar-IQ" sz="3600" dirty="0" smtClean="0"/>
            </a:br>
            <a:r>
              <a:rPr lang="ar-IQ" sz="3600" dirty="0"/>
              <a:t/>
            </a:r>
            <a:br>
              <a:rPr lang="ar-IQ" sz="3600" dirty="0"/>
            </a:br>
            <a:r>
              <a:rPr lang="ar-IQ" sz="3600" dirty="0" smtClean="0">
                <a:solidFill>
                  <a:srgbClr val="FF0000"/>
                </a:solidFill>
              </a:rPr>
              <a:t> </a:t>
            </a:r>
            <a:endParaRPr lang="ar-IQ" sz="3600" dirty="0">
              <a:solidFill>
                <a:srgbClr val="FF0000"/>
              </a:solidFill>
            </a:endParaRPr>
          </a:p>
        </p:txBody>
      </p:sp>
    </p:spTree>
    <p:extLst>
      <p:ext uri="{BB962C8B-B14F-4D97-AF65-F5344CB8AC3E}">
        <p14:creationId xmlns:p14="http://schemas.microsoft.com/office/powerpoint/2010/main" val="9566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solidFill>
            <a:schemeClr val="accent6">
              <a:lumMod val="60000"/>
              <a:lumOff val="40000"/>
            </a:schemeClr>
          </a:solidFill>
        </p:spPr>
        <p:txBody>
          <a:bodyPr>
            <a:normAutofit fontScale="90000"/>
          </a:bodyPr>
          <a:lstStyle/>
          <a:p>
            <a:pPr algn="justLow"/>
            <a:r>
              <a:rPr lang="ar-IQ" sz="3600" dirty="0" smtClean="0"/>
              <a:t>فهذه النظرية ترى أن الاداء الانساني مرن ومتنوع وليس </a:t>
            </a:r>
            <a:r>
              <a:rPr lang="ar-IQ" sz="3600" dirty="0" err="1" smtClean="0"/>
              <a:t>كالالة</a:t>
            </a:r>
            <a:r>
              <a:rPr lang="ar-IQ" sz="3600" dirty="0" smtClean="0"/>
              <a:t> حيث يتم تخزين البرنامج الحركي كنموذج عام لكيفية تنفيذ الحركة أو المهارة  , في حين تؤكد نظرية الدوائر المغلقة , ان البرنامج الحركي يتم تخزينه كنموذج خاص لحركة معينة .					</a:t>
            </a:r>
            <a:br>
              <a:rPr lang="ar-IQ" sz="3600" dirty="0" smtClean="0"/>
            </a:br>
            <a:r>
              <a:rPr lang="ar-IQ" sz="3600" dirty="0" smtClean="0"/>
              <a:t>- وقد افترض شمت بأن تكوين المخطط الحركي يتم بتخزين انواع مختلفة من المعلومات وهي كما يأتي </a:t>
            </a:r>
            <a:r>
              <a:rPr lang="ar-IQ" sz="3600" b="1" dirty="0" smtClean="0">
                <a:solidFill>
                  <a:srgbClr val="FF0000"/>
                </a:solidFill>
              </a:rPr>
              <a:t>:</a:t>
            </a:r>
            <a:r>
              <a:rPr lang="ar-IQ" sz="3600" dirty="0" smtClean="0"/>
              <a:t/>
            </a:r>
            <a:br>
              <a:rPr lang="ar-IQ" sz="3600" dirty="0" smtClean="0"/>
            </a:br>
            <a:r>
              <a:rPr lang="ar-IQ" sz="3600" dirty="0" smtClean="0">
                <a:solidFill>
                  <a:srgbClr val="FF0000"/>
                </a:solidFill>
              </a:rPr>
              <a:t>أ- ظروف البداية </a:t>
            </a:r>
            <a:r>
              <a:rPr lang="ar-IQ" sz="3600" dirty="0" smtClean="0"/>
              <a:t>: وتعني الظروف التي تتم فيها الحركة .</a:t>
            </a:r>
            <a:br>
              <a:rPr lang="ar-IQ" sz="3600" dirty="0" smtClean="0"/>
            </a:br>
            <a:r>
              <a:rPr lang="ar-IQ" sz="3600" dirty="0" smtClean="0">
                <a:solidFill>
                  <a:srgbClr val="FF0000"/>
                </a:solidFill>
              </a:rPr>
              <a:t>ب- محددات الاستجابة المطلوبة : </a:t>
            </a:r>
            <a:r>
              <a:rPr lang="ar-IQ" sz="3600" dirty="0" smtClean="0"/>
              <a:t>وتتمثل بالبارومترات المحددة للبرنامج الحركي العام المطلوب من خلال الاجابة على ماذا يجب ان افعل وكيف افعل ذلك.						</a:t>
            </a:r>
            <a:br>
              <a:rPr lang="ar-IQ" sz="3600" dirty="0" smtClean="0"/>
            </a:br>
            <a:r>
              <a:rPr lang="ar-IQ" sz="3600" dirty="0" smtClean="0">
                <a:solidFill>
                  <a:srgbClr val="FF0000"/>
                </a:solidFill>
              </a:rPr>
              <a:t>ج- النتائج الحسية : </a:t>
            </a:r>
            <a:r>
              <a:rPr lang="ar-IQ" sz="3600" dirty="0" smtClean="0"/>
              <a:t>والمقصود بها الاحساسات الداخلية للمتعلم والناتجة عن تنفيذ الحركة .							</a:t>
            </a:r>
            <a:br>
              <a:rPr lang="ar-IQ" sz="3600" dirty="0" smtClean="0"/>
            </a:br>
            <a:r>
              <a:rPr lang="ar-IQ" sz="3600" dirty="0" smtClean="0">
                <a:solidFill>
                  <a:srgbClr val="FF0000"/>
                </a:solidFill>
              </a:rPr>
              <a:t>د- المخرجات الحركية: </a:t>
            </a:r>
            <a:r>
              <a:rPr lang="ar-IQ" sz="3600" dirty="0" smtClean="0"/>
              <a:t>وهو ما يعرف بالمعرفة بالنتائج ويعني معرفة نتائج اداء هذه الحركة في البيئة المحيطة . </a:t>
            </a:r>
            <a:endParaRPr lang="ar-IQ" sz="3600" dirty="0"/>
          </a:p>
        </p:txBody>
      </p:sp>
    </p:spTree>
    <p:extLst>
      <p:ext uri="{BB962C8B-B14F-4D97-AF65-F5344CB8AC3E}">
        <p14:creationId xmlns:p14="http://schemas.microsoft.com/office/powerpoint/2010/main" val="34911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008"/>
            <a:ext cx="9132849" cy="6850991"/>
          </a:xfrm>
          <a:solidFill>
            <a:schemeClr val="accent4">
              <a:lumMod val="40000"/>
              <a:lumOff val="60000"/>
            </a:schemeClr>
          </a:solidFill>
        </p:spPr>
        <p:txBody>
          <a:bodyPr>
            <a:normAutofit/>
          </a:bodyPr>
          <a:lstStyle/>
          <a:p>
            <a:pPr algn="justLow"/>
            <a:endParaRPr lang="ar-IQ" sz="3600" dirty="0"/>
          </a:p>
        </p:txBody>
      </p:sp>
      <p:sp>
        <p:nvSpPr>
          <p:cNvPr id="3" name="مستطيل 2"/>
          <p:cNvSpPr/>
          <p:nvPr/>
        </p:nvSpPr>
        <p:spPr>
          <a:xfrm>
            <a:off x="6732240" y="260648"/>
            <a:ext cx="1656184" cy="1368152"/>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IQ" sz="2400" b="1" dirty="0" smtClean="0"/>
              <a:t>اعضاء الاستقبال </a:t>
            </a:r>
          </a:p>
          <a:p>
            <a:pPr algn="ctr"/>
            <a:r>
              <a:rPr lang="ar-IQ" sz="2400" b="1" dirty="0" smtClean="0"/>
              <a:t>(المحللات)</a:t>
            </a:r>
            <a:endParaRPr lang="ar-IQ" sz="2400" b="1" dirty="0"/>
          </a:p>
        </p:txBody>
      </p:sp>
      <p:sp>
        <p:nvSpPr>
          <p:cNvPr id="4" name="مستطيل 3"/>
          <p:cNvSpPr/>
          <p:nvPr/>
        </p:nvSpPr>
        <p:spPr>
          <a:xfrm>
            <a:off x="3923928" y="260648"/>
            <a:ext cx="1656184" cy="1368152"/>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IQ" sz="2400" b="1" dirty="0" smtClean="0"/>
              <a:t>المراكز العليا </a:t>
            </a:r>
          </a:p>
          <a:p>
            <a:pPr algn="ctr"/>
            <a:r>
              <a:rPr lang="ar-IQ" sz="2400" b="1" dirty="0" smtClean="0"/>
              <a:t>(الدماغ)</a:t>
            </a:r>
            <a:endParaRPr lang="ar-IQ" sz="2400" b="1" dirty="0"/>
          </a:p>
        </p:txBody>
      </p:sp>
      <p:sp>
        <p:nvSpPr>
          <p:cNvPr id="5" name="مستطيل 4"/>
          <p:cNvSpPr/>
          <p:nvPr/>
        </p:nvSpPr>
        <p:spPr>
          <a:xfrm>
            <a:off x="1187624" y="260648"/>
            <a:ext cx="1656184" cy="1368152"/>
          </a:xfrm>
          <a:prstGeom prst="rect">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ar-IQ" sz="2400" b="1" dirty="0" smtClean="0"/>
              <a:t>العضلات</a:t>
            </a:r>
          </a:p>
          <a:p>
            <a:pPr algn="ctr"/>
            <a:r>
              <a:rPr lang="ar-IQ" sz="2400" b="1" dirty="0" smtClean="0"/>
              <a:t>(الاستجابة)</a:t>
            </a:r>
            <a:endParaRPr lang="ar-IQ" sz="2400" b="1" dirty="0"/>
          </a:p>
        </p:txBody>
      </p:sp>
      <p:sp>
        <p:nvSpPr>
          <p:cNvPr id="6" name="سهم إلى اليمين 5"/>
          <p:cNvSpPr/>
          <p:nvPr/>
        </p:nvSpPr>
        <p:spPr>
          <a:xfrm rot="10800000">
            <a:off x="5580112" y="908720"/>
            <a:ext cx="1152128" cy="1800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7" name="سهم إلى اليمين 6"/>
          <p:cNvSpPr/>
          <p:nvPr/>
        </p:nvSpPr>
        <p:spPr>
          <a:xfrm rot="10800000">
            <a:off x="2843808" y="908720"/>
            <a:ext cx="1080120" cy="18002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cxnSp>
        <p:nvCxnSpPr>
          <p:cNvPr id="9" name="رابط مستقيم 8"/>
          <p:cNvCxnSpPr/>
          <p:nvPr/>
        </p:nvCxnSpPr>
        <p:spPr>
          <a:xfrm flipH="1">
            <a:off x="0" y="2924944"/>
            <a:ext cx="9144000" cy="0"/>
          </a:xfrm>
          <a:prstGeom prst="line">
            <a:avLst/>
          </a:prstGeom>
          <a:ln>
            <a:solidFill>
              <a:srgbClr val="FFFF00"/>
            </a:solidFill>
          </a:ln>
        </p:spPr>
        <p:style>
          <a:lnRef idx="3">
            <a:schemeClr val="dk1"/>
          </a:lnRef>
          <a:fillRef idx="0">
            <a:schemeClr val="dk1"/>
          </a:fillRef>
          <a:effectRef idx="2">
            <a:schemeClr val="dk1"/>
          </a:effectRef>
          <a:fontRef idx="minor">
            <a:schemeClr val="tx1"/>
          </a:fontRef>
        </p:style>
      </p:cxnSp>
      <p:sp>
        <p:nvSpPr>
          <p:cNvPr id="10" name="مستطيل 9"/>
          <p:cNvSpPr/>
          <p:nvPr/>
        </p:nvSpPr>
        <p:spPr>
          <a:xfrm>
            <a:off x="3923928" y="2132856"/>
            <a:ext cx="16561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solidFill>
                  <a:schemeClr val="tx1"/>
                </a:solidFill>
              </a:rPr>
              <a:t>شكل يوضح</a:t>
            </a:r>
          </a:p>
          <a:p>
            <a:pPr algn="ctr"/>
            <a:r>
              <a:rPr lang="ar-IQ" sz="2800" b="1" dirty="0" smtClean="0">
                <a:solidFill>
                  <a:schemeClr val="tx1"/>
                </a:solidFill>
              </a:rPr>
              <a:t>نظم التوجيه</a:t>
            </a:r>
            <a:endParaRPr lang="ar-IQ" sz="2800" b="1" dirty="0">
              <a:solidFill>
                <a:schemeClr val="tx1"/>
              </a:solidFill>
            </a:endParaRPr>
          </a:p>
        </p:txBody>
      </p:sp>
      <p:sp>
        <p:nvSpPr>
          <p:cNvPr id="11" name="مستطيل 10"/>
          <p:cNvSpPr/>
          <p:nvPr/>
        </p:nvSpPr>
        <p:spPr>
          <a:xfrm>
            <a:off x="6732240" y="3501008"/>
            <a:ext cx="1728192" cy="1224136"/>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IQ" sz="2400" b="1" dirty="0" smtClean="0">
                <a:solidFill>
                  <a:schemeClr val="tx1"/>
                </a:solidFill>
              </a:rPr>
              <a:t>مدخلات</a:t>
            </a:r>
            <a:endParaRPr lang="ar-IQ" sz="2400" b="1" dirty="0">
              <a:solidFill>
                <a:schemeClr val="tx1"/>
              </a:solidFill>
            </a:endParaRPr>
          </a:p>
        </p:txBody>
      </p:sp>
      <p:sp>
        <p:nvSpPr>
          <p:cNvPr id="12" name="مستطيل 11"/>
          <p:cNvSpPr/>
          <p:nvPr/>
        </p:nvSpPr>
        <p:spPr>
          <a:xfrm>
            <a:off x="1115616" y="3501008"/>
            <a:ext cx="1728192" cy="1224136"/>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IQ" sz="2400" b="1" dirty="0" smtClean="0">
                <a:solidFill>
                  <a:schemeClr val="tx1"/>
                </a:solidFill>
              </a:rPr>
              <a:t>المخرجات</a:t>
            </a:r>
            <a:endParaRPr lang="ar-IQ" sz="2400" b="1" dirty="0">
              <a:solidFill>
                <a:schemeClr val="tx1"/>
              </a:solidFill>
            </a:endParaRPr>
          </a:p>
        </p:txBody>
      </p:sp>
      <p:sp>
        <p:nvSpPr>
          <p:cNvPr id="13" name="مستطيل 12"/>
          <p:cNvSpPr/>
          <p:nvPr/>
        </p:nvSpPr>
        <p:spPr>
          <a:xfrm>
            <a:off x="3923928" y="3501008"/>
            <a:ext cx="1728192" cy="1224136"/>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IQ" sz="2400" b="1" dirty="0" smtClean="0">
                <a:solidFill>
                  <a:schemeClr val="tx1"/>
                </a:solidFill>
              </a:rPr>
              <a:t>النظام</a:t>
            </a:r>
            <a:endParaRPr lang="ar-IQ" sz="2400" b="1" dirty="0">
              <a:solidFill>
                <a:schemeClr val="tx1"/>
              </a:solidFill>
            </a:endParaRPr>
          </a:p>
        </p:txBody>
      </p:sp>
      <p:sp>
        <p:nvSpPr>
          <p:cNvPr id="14" name="مستطيل 13"/>
          <p:cNvSpPr/>
          <p:nvPr/>
        </p:nvSpPr>
        <p:spPr>
          <a:xfrm>
            <a:off x="3707904" y="4869160"/>
            <a:ext cx="151216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solidFill>
                  <a:schemeClr val="tx1"/>
                </a:solidFill>
              </a:rPr>
              <a:t>التغذية الراجعة</a:t>
            </a:r>
            <a:endParaRPr lang="ar-IQ" sz="2800" b="1" dirty="0">
              <a:solidFill>
                <a:schemeClr val="tx1"/>
              </a:solidFill>
            </a:endParaRPr>
          </a:p>
        </p:txBody>
      </p:sp>
      <p:sp>
        <p:nvSpPr>
          <p:cNvPr id="15" name="مستطيل 14"/>
          <p:cNvSpPr/>
          <p:nvPr/>
        </p:nvSpPr>
        <p:spPr>
          <a:xfrm>
            <a:off x="2915816" y="6093296"/>
            <a:ext cx="356439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b="1" dirty="0" smtClean="0">
                <a:solidFill>
                  <a:schemeClr val="tx1"/>
                </a:solidFill>
              </a:rPr>
              <a:t>شكل يوضح</a:t>
            </a:r>
          </a:p>
          <a:p>
            <a:pPr algn="ctr"/>
            <a:r>
              <a:rPr lang="ar-IQ" sz="2400" b="1" dirty="0" smtClean="0">
                <a:solidFill>
                  <a:schemeClr val="tx1"/>
                </a:solidFill>
              </a:rPr>
              <a:t>نظام التحكم</a:t>
            </a:r>
            <a:endParaRPr lang="ar-IQ" sz="3200" b="1" dirty="0">
              <a:solidFill>
                <a:schemeClr val="tx1"/>
              </a:solidFill>
            </a:endParaRPr>
          </a:p>
        </p:txBody>
      </p:sp>
      <p:sp>
        <p:nvSpPr>
          <p:cNvPr id="16" name="سهم إلى اليمين 15"/>
          <p:cNvSpPr/>
          <p:nvPr/>
        </p:nvSpPr>
        <p:spPr>
          <a:xfrm rot="10800000">
            <a:off x="5652121" y="4041068"/>
            <a:ext cx="1080119" cy="1800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7" name="سهم إلى اليمين 16"/>
          <p:cNvSpPr/>
          <p:nvPr/>
        </p:nvSpPr>
        <p:spPr>
          <a:xfrm rot="10800000">
            <a:off x="2843809" y="4077072"/>
            <a:ext cx="1080119" cy="1800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8" name="سهم إلى اليمين 17"/>
          <p:cNvSpPr/>
          <p:nvPr/>
        </p:nvSpPr>
        <p:spPr>
          <a:xfrm rot="16200000">
            <a:off x="7146286" y="5175195"/>
            <a:ext cx="1080119" cy="1800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9" name="سهم إلى اليمين 18"/>
          <p:cNvSpPr/>
          <p:nvPr/>
        </p:nvSpPr>
        <p:spPr>
          <a:xfrm rot="5400000">
            <a:off x="1457654" y="5175195"/>
            <a:ext cx="1080119" cy="1800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0" name="سهم إلى اليمين 19"/>
          <p:cNvSpPr/>
          <p:nvPr/>
        </p:nvSpPr>
        <p:spPr>
          <a:xfrm>
            <a:off x="1979713" y="5913277"/>
            <a:ext cx="5544616" cy="1800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cxnSp>
        <p:nvCxnSpPr>
          <p:cNvPr id="22" name="رابط مستقيم 21"/>
          <p:cNvCxnSpPr>
            <a:stCxn id="18" idx="1"/>
            <a:endCxn id="19" idx="3"/>
          </p:cNvCxnSpPr>
          <p:nvPr/>
        </p:nvCxnSpPr>
        <p:spPr>
          <a:xfrm flipH="1">
            <a:off x="1997713" y="5805264"/>
            <a:ext cx="5688633" cy="0"/>
          </a:xfrm>
          <a:prstGeom prst="line">
            <a:avLst/>
          </a:prstGeom>
        </p:spPr>
        <p:style>
          <a:lnRef idx="3">
            <a:schemeClr val="dk1"/>
          </a:lnRef>
          <a:fillRef idx="0">
            <a:schemeClr val="dk1"/>
          </a:fillRef>
          <a:effectRef idx="2">
            <a:schemeClr val="dk1"/>
          </a:effectRef>
          <a:fontRef idx="minor">
            <a:schemeClr val="tx1"/>
          </a:fontRef>
        </p:style>
      </p:cxnSp>
      <p:cxnSp>
        <p:nvCxnSpPr>
          <p:cNvPr id="23" name="رابط مستقيم 22"/>
          <p:cNvCxnSpPr/>
          <p:nvPr/>
        </p:nvCxnSpPr>
        <p:spPr>
          <a:xfrm flipH="1">
            <a:off x="1979712" y="5805264"/>
            <a:ext cx="5688633" cy="0"/>
          </a:xfrm>
          <a:prstGeom prst="line">
            <a:avLst/>
          </a:prstGeom>
          <a:effectLst>
            <a:outerShdw blurRad="40000" dist="23000" dir="5400000" rotWithShape="0">
              <a:srgbClr val="000000">
                <a:alpha val="35000"/>
              </a:srgbClr>
            </a:outerShdw>
            <a:softEdge rad="127000"/>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233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17767" cy="6858000"/>
          </a:xfrm>
        </p:spPr>
        <p:txBody>
          <a:bodyPr/>
          <a:lstStyle/>
          <a:p>
            <a:endParaRPr lang="ar-IQ" dirty="0"/>
          </a:p>
        </p:txBody>
      </p:sp>
      <p:pic>
        <p:nvPicPr>
          <p:cNvPr id="2050" name="Picture 2" descr="C:\Users\dell\Desktop\WhatsApp Image 2021-07-05 at 10.22.20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470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0605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a:normAutofit/>
          </a:bodyPr>
          <a:lstStyle/>
          <a:p>
            <a:pPr algn="justLow"/>
            <a:r>
              <a:rPr lang="ar-AE" sz="4000" dirty="0">
                <a:solidFill>
                  <a:srgbClr val="FF0000"/>
                </a:solidFill>
              </a:rPr>
              <a:t>مفهوم السيطرة الدماغية </a:t>
            </a:r>
            <a:r>
              <a:rPr lang="ar-AE" sz="4000" dirty="0" smtClean="0">
                <a:solidFill>
                  <a:srgbClr val="FF0000"/>
                </a:solidFill>
              </a:rPr>
              <a:t>:</a:t>
            </a:r>
            <a:r>
              <a:rPr lang="en-US" sz="4000" dirty="0" smtClean="0"/>
              <a:t>					</a:t>
            </a:r>
            <a:r>
              <a:rPr lang="en-US" sz="4000" dirty="0"/>
              <a:t/>
            </a:r>
            <a:br>
              <a:rPr lang="en-US" sz="4000" dirty="0"/>
            </a:br>
            <a:r>
              <a:rPr lang="ar-AE" sz="4000" dirty="0"/>
              <a:t>      يرجع مفهوم السيطرة الدماغية إلى العالم جون جاكسون بفكرته عن الجانب القائد في الدماغ , والذي يعتبر الأصل الذي اشتقت منه مفهوم السيطرة الدماغية , إذ يعبر جاكسون عن ذلك بقوله :إن نصفي الدماغ لا يمكن إن يكونا مجرد تكرار لبعضهما البعض, حيث بين التلف الذي يحدث لأحد نصفي الدماغ يفقد القدرة على الكلام وهي الوظيفة الأرقى في الإنسان ,فلا بد إذن من إن يكون احد نصفي الدماغ هو الذي يتولى ارقى هذه الوظائف, وبالتالي يكون هذا النصف هو النصف </a:t>
            </a:r>
            <a:r>
              <a:rPr lang="ar-AE" sz="4000" dirty="0" smtClean="0"/>
              <a:t>القائد</a:t>
            </a:r>
            <a:r>
              <a:rPr lang="en-US" sz="4000" dirty="0"/>
              <a:t>.</a:t>
            </a:r>
            <a:endParaRPr lang="ar-IQ" sz="4000" dirty="0"/>
          </a:p>
        </p:txBody>
      </p:sp>
    </p:spTree>
    <p:extLst>
      <p:ext uri="{BB962C8B-B14F-4D97-AF65-F5344CB8AC3E}">
        <p14:creationId xmlns:p14="http://schemas.microsoft.com/office/powerpoint/2010/main" val="24895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bg1">
              <a:lumMod val="85000"/>
            </a:schemeClr>
          </a:solidFill>
        </p:spPr>
        <p:txBody>
          <a:bodyPr>
            <a:normAutofit fontScale="90000"/>
          </a:bodyPr>
          <a:lstStyle/>
          <a:p>
            <a:pPr algn="justLow"/>
            <a:r>
              <a:rPr lang="ar-IQ" sz="3100" b="1" dirty="0" smtClean="0">
                <a:solidFill>
                  <a:srgbClr val="FF0000"/>
                </a:solidFill>
              </a:rPr>
              <a:t/>
            </a:r>
            <a:br>
              <a:rPr lang="ar-IQ" sz="3100" b="1" dirty="0" smtClean="0">
                <a:solidFill>
                  <a:srgbClr val="FF0000"/>
                </a:solidFill>
              </a:rPr>
            </a:br>
            <a:r>
              <a:rPr lang="ar-AE" sz="3100" b="1" dirty="0" smtClean="0">
                <a:solidFill>
                  <a:srgbClr val="FF0000"/>
                </a:solidFill>
              </a:rPr>
              <a:t>الحقائق </a:t>
            </a:r>
            <a:r>
              <a:rPr lang="ar-AE" sz="3100" b="1" dirty="0">
                <a:solidFill>
                  <a:srgbClr val="FF0000"/>
                </a:solidFill>
              </a:rPr>
              <a:t>المتعلقة بالسيطرة </a:t>
            </a:r>
            <a:r>
              <a:rPr lang="ar-AE" sz="3100" b="1" dirty="0" smtClean="0">
                <a:solidFill>
                  <a:srgbClr val="FF0000"/>
                </a:solidFill>
              </a:rPr>
              <a:t>الدماغية</a:t>
            </a:r>
            <a:r>
              <a:rPr lang="en-US" sz="3100" b="1" dirty="0" smtClean="0">
                <a:solidFill>
                  <a:srgbClr val="FF0000"/>
                </a:solidFill>
              </a:rPr>
              <a:t>:</a:t>
            </a:r>
            <a:r>
              <a:rPr lang="en-US" sz="3100" dirty="0" smtClean="0"/>
              <a:t>					</a:t>
            </a:r>
            <a:r>
              <a:rPr lang="en-US" sz="3100" dirty="0"/>
              <a:t/>
            </a:r>
            <a:br>
              <a:rPr lang="en-US" sz="3100" dirty="0"/>
            </a:br>
            <a:r>
              <a:rPr lang="ar-AE" sz="3100" dirty="0"/>
              <a:t>يتولى النصف الكروي الأيمن من المخ إدارة النصف الأيسر من الجسم حركيا وحسيا, بينما يتولى النصف الكروي الأيسر إدارة الجانب الأيمن من الجسم.</a:t>
            </a:r>
            <a:r>
              <a:rPr lang="en-US" sz="3100" dirty="0"/>
              <a:t/>
            </a:r>
            <a:br>
              <a:rPr lang="en-US" sz="3100" dirty="0"/>
            </a:br>
            <a:r>
              <a:rPr lang="ar-AE" sz="3100" dirty="0"/>
              <a:t>هناك نصف من نصفي المخ يكون سائدا في وظائفه على النصف الأخر, وهو النصف الأيسر في غالبية الناس(85-90%) وهم الأفراد الذين يستخدمون اليد اليمنى في الكتابة, بينما تكون السيادة للنصف الكروي الأيمن في 10-15%من الإفراد وهم الذين يستخدمون اليد اليسرى في الكتابة.</a:t>
            </a:r>
            <a:r>
              <a:rPr lang="en-US" sz="3100" dirty="0"/>
              <a:t/>
            </a:r>
            <a:br>
              <a:rPr lang="en-US" sz="3100" dirty="0"/>
            </a:br>
            <a:r>
              <a:rPr lang="ar-AE" sz="3100" dirty="0"/>
              <a:t>تعني السيادة إن بعض الوظائف تتركز في نصف عن أخر وتتم من خلاله وان هذا النصف هو الذي يقود السلوك ويوجهه, ومع ذلك فلا توجد سيادة مطلقة, بل </a:t>
            </a:r>
            <a:r>
              <a:rPr lang="en-US" sz="3100" dirty="0"/>
              <a:t/>
            </a:r>
            <a:br>
              <a:rPr lang="en-US" sz="3100" dirty="0"/>
            </a:br>
            <a:r>
              <a:rPr lang="ar-AE" sz="3100" dirty="0"/>
              <a:t>نسبية لان كل نصف يلعب دورا في كل سلوك تقريبا.</a:t>
            </a:r>
            <a:r>
              <a:rPr lang="en-US" sz="3100" dirty="0"/>
              <a:t/>
            </a:r>
            <a:br>
              <a:rPr lang="en-US" sz="3100" dirty="0"/>
            </a:br>
            <a:r>
              <a:rPr lang="ar-AE" sz="3100" dirty="0"/>
              <a:t>هناك تكامل بين نصفي المخ في كل الوظائف وان كانت الوظيفة تتركز في نصف ما, فهي توجد أيضا في النصف الأخر ولكن ليست بنفس الدرجة والكفاءة.</a:t>
            </a:r>
            <a:r>
              <a:rPr lang="en-US" sz="3100" dirty="0"/>
              <a:t/>
            </a:r>
            <a:br>
              <a:rPr lang="en-US" sz="3100" dirty="0"/>
            </a:br>
            <a:r>
              <a:rPr lang="ar-AE" sz="3100" dirty="0"/>
              <a:t>إن نصفي المخ يرتبطان معا من خلال حزمة من الألياف الترابطية مما يعمل على تكامل النصفين معا, بالإضافة إلى وجود ألياف ترابطية تربط بين الفصوص الموجودة في كل نصف كروي, وأخرى تربط بين الفص ونظيره في كل نصف.</a:t>
            </a:r>
            <a:r>
              <a:rPr lang="en-US" dirty="0"/>
              <a:t/>
            </a:r>
            <a:br>
              <a:rPr lang="en-US" dirty="0"/>
            </a:br>
            <a:endParaRPr lang="ar-IQ" dirty="0"/>
          </a:p>
        </p:txBody>
      </p:sp>
    </p:spTree>
    <p:extLst>
      <p:ext uri="{BB962C8B-B14F-4D97-AF65-F5344CB8AC3E}">
        <p14:creationId xmlns:p14="http://schemas.microsoft.com/office/powerpoint/2010/main" val="28664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6">
              <a:lumMod val="40000"/>
              <a:lumOff val="60000"/>
            </a:schemeClr>
          </a:solidFill>
        </p:spPr>
        <p:txBody>
          <a:bodyPr/>
          <a:lstStyle/>
          <a:p>
            <a:pPr algn="justLow"/>
            <a:r>
              <a:rPr lang="en-US" dirty="0"/>
              <a:t> </a:t>
            </a:r>
            <a:r>
              <a:rPr lang="ar-AE" dirty="0"/>
              <a:t>وإن المتفحص غير المتأني لدماغ الإنسان يرى لأول وهلة إن فيه تناظراً  جانبياً بين نصفي الكرة المخيين الأيمن والأيسر, غير انه وظيفياً ليس كذلك, كما إن</a:t>
            </a:r>
            <a:r>
              <a:rPr lang="en-US" dirty="0"/>
              <a:t>"</a:t>
            </a:r>
            <a:r>
              <a:rPr lang="ar-AE" dirty="0"/>
              <a:t> المدقق فيه تشريحياً يجد إن المنطقة المخية المسماة بالمستوى الصدغي العائدة للفص الصدغي هي ذات حجم اكبر في النصف الأيسر منها في النصف الأيمن من </a:t>
            </a:r>
            <a:r>
              <a:rPr lang="ar-AE" dirty="0" smtClean="0"/>
              <a:t>المخ</a:t>
            </a:r>
            <a:r>
              <a:rPr lang="en-US" dirty="0" smtClean="0"/>
              <a:t> </a:t>
            </a:r>
            <a:r>
              <a:rPr lang="ar-IQ" dirty="0" smtClean="0"/>
              <a:t>.</a:t>
            </a:r>
            <a:br>
              <a:rPr lang="ar-IQ" dirty="0" smtClean="0"/>
            </a:br>
            <a:r>
              <a:rPr lang="ar-IQ" dirty="0"/>
              <a:t/>
            </a:r>
            <a:br>
              <a:rPr lang="ar-IQ" dirty="0"/>
            </a:br>
            <a:endParaRPr lang="ar-IQ" dirty="0"/>
          </a:p>
        </p:txBody>
      </p:sp>
    </p:spTree>
    <p:extLst>
      <p:ext uri="{BB962C8B-B14F-4D97-AF65-F5344CB8AC3E}">
        <p14:creationId xmlns:p14="http://schemas.microsoft.com/office/powerpoint/2010/main" val="376951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2800" dirty="0">
                <a:solidFill>
                  <a:prstClr val="black"/>
                </a:solidFill>
              </a:rPr>
              <a:t>الجوانب </a:t>
            </a:r>
            <a:r>
              <a:rPr lang="ar-SA" sz="2800" dirty="0">
                <a:solidFill>
                  <a:prstClr val="black"/>
                </a:solidFill>
              </a:rPr>
              <a:t>الرئيسية لأهمية معالجة المعلومات في التدريس والتعلم</a:t>
            </a:r>
            <a:endParaRPr lang="ar-SA" dirty="0"/>
          </a:p>
        </p:txBody>
      </p:sp>
      <p:sp>
        <p:nvSpPr>
          <p:cNvPr id="3" name="عنصر نائب للمحتوى 2"/>
          <p:cNvSpPr>
            <a:spLocks noGrp="1"/>
          </p:cNvSpPr>
          <p:nvPr>
            <p:ph idx="1"/>
          </p:nvPr>
        </p:nvSpPr>
        <p:spPr/>
        <p:txBody>
          <a:bodyPr/>
          <a:lstStyle/>
          <a:p>
            <a:pPr lvl="0" indent="-228600" algn="justLow">
              <a:buClr>
                <a:srgbClr val="A9A57C"/>
              </a:buClr>
            </a:pPr>
            <a:r>
              <a:rPr lang="ar-SA" sz="2200" dirty="0">
                <a:solidFill>
                  <a:srgbClr val="2F2B20"/>
                </a:solidFill>
              </a:rPr>
              <a:t>تعزيز مهارات حل المشكلات: تؤكد هذه النظرية على أهمية مهارات حل المشكلات في التعلم. يمكن للمدرسين دمج الأنشطة التي تتطلب من الطلاب تطبيق معارفهم ومهاراتهم لحل المشكلات.</a:t>
            </a:r>
          </a:p>
          <a:p>
            <a:pPr lvl="0" indent="-228600" algn="justLow">
              <a:buClr>
                <a:srgbClr val="A9A57C"/>
              </a:buClr>
            </a:pPr>
            <a:endParaRPr lang="ar-SA" sz="2200" dirty="0">
              <a:solidFill>
                <a:srgbClr val="2F2B20"/>
              </a:solidFill>
            </a:endParaRPr>
          </a:p>
          <a:p>
            <a:pPr lvl="0" indent="-228600" algn="justLow">
              <a:buClr>
                <a:srgbClr val="A9A57C"/>
              </a:buClr>
            </a:pPr>
            <a:r>
              <a:rPr lang="ar-SA" sz="2200" dirty="0">
                <a:solidFill>
                  <a:srgbClr val="2F2B20"/>
                </a:solidFill>
              </a:rPr>
              <a:t>تلبية احتياجات التعلم المتنوعة</a:t>
            </a:r>
            <a:r>
              <a:rPr lang="ar-SA" sz="2200" dirty="0" smtClean="0">
                <a:solidFill>
                  <a:srgbClr val="2F2B20"/>
                </a:solidFill>
              </a:rPr>
              <a:t>:</a:t>
            </a:r>
            <a:r>
              <a:rPr lang="ar-IQ" sz="2200" dirty="0" smtClean="0">
                <a:solidFill>
                  <a:srgbClr val="2F2B20"/>
                </a:solidFill>
              </a:rPr>
              <a:t> </a:t>
            </a:r>
            <a:r>
              <a:rPr lang="ar-SA" sz="2200" dirty="0" smtClean="0">
                <a:solidFill>
                  <a:srgbClr val="2F2B20"/>
                </a:solidFill>
              </a:rPr>
              <a:t>من </a:t>
            </a:r>
            <a:r>
              <a:rPr lang="ar-SA" sz="2200" dirty="0">
                <a:solidFill>
                  <a:srgbClr val="2F2B20"/>
                </a:solidFill>
              </a:rPr>
              <a:t>خلال فهم العمليات المعرفية المختلفة، يمكن للمدرسين تلبية احتياجات التعلم المتنوعة للطلاب. يمكنهم تصميم التدريس الذي يستوعب أنماط التعلم المختلفة ونقاط القوة والضعف المعرفية.</a:t>
            </a:r>
          </a:p>
          <a:p>
            <a:pPr marL="0" indent="0">
              <a:buNone/>
            </a:pPr>
            <a:endParaRPr lang="ar-SA" dirty="0"/>
          </a:p>
        </p:txBody>
      </p:sp>
    </p:spTree>
    <p:extLst>
      <p:ext uri="{BB962C8B-B14F-4D97-AF65-F5344CB8AC3E}">
        <p14:creationId xmlns:p14="http://schemas.microsoft.com/office/powerpoint/2010/main" val="2735241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3">
              <a:lumMod val="40000"/>
              <a:lumOff val="60000"/>
            </a:schemeClr>
          </a:solidFill>
        </p:spPr>
        <p:txBody>
          <a:bodyPr>
            <a:normAutofit fontScale="90000"/>
          </a:bodyPr>
          <a:lstStyle/>
          <a:p>
            <a:pPr algn="justLow"/>
            <a:r>
              <a:rPr lang="ar-IQ" sz="3600" b="1" dirty="0" smtClean="0">
                <a:solidFill>
                  <a:srgbClr val="0070C0"/>
                </a:solidFill>
              </a:rPr>
              <a:t>وتشير المراجع العلمية ذات الشأن بالسيادة الدماغية الى انه يمكن تحديد نمط السيادة الدماغية الى الافراد من خلال منهجين علميين   هما :-</a:t>
            </a:r>
            <a:r>
              <a:rPr lang="ar-IQ" sz="3600" dirty="0" smtClean="0"/>
              <a:t>									</a:t>
            </a:r>
            <a:br>
              <a:rPr lang="ar-IQ" sz="3600" dirty="0" smtClean="0"/>
            </a:br>
            <a:r>
              <a:rPr lang="ar-IQ" sz="3600" dirty="0" smtClean="0">
                <a:solidFill>
                  <a:srgbClr val="FF0000"/>
                </a:solidFill>
              </a:rPr>
              <a:t>اولاً :- </a:t>
            </a:r>
            <a:r>
              <a:rPr lang="ar-IQ" sz="3600" dirty="0" smtClean="0"/>
              <a:t>تطبيق اختبارات سيكولوجية مثل :					</a:t>
            </a:r>
            <a:br>
              <a:rPr lang="ar-IQ" sz="3600" dirty="0" smtClean="0"/>
            </a:br>
            <a:r>
              <a:rPr lang="ar-IQ" sz="3600" dirty="0" smtClean="0">
                <a:solidFill>
                  <a:srgbClr val="FFFF00"/>
                </a:solidFill>
              </a:rPr>
              <a:t>أ-</a:t>
            </a:r>
            <a:r>
              <a:rPr lang="ar-IQ" sz="3600" dirty="0" smtClean="0"/>
              <a:t> اختبار توران لقياس السيادة الدماغية .</a:t>
            </a:r>
            <a:br>
              <a:rPr lang="ar-IQ" sz="3600" dirty="0" smtClean="0"/>
            </a:br>
            <a:r>
              <a:rPr lang="ar-IQ" sz="3600" dirty="0" smtClean="0">
                <a:solidFill>
                  <a:srgbClr val="FFFF00"/>
                </a:solidFill>
              </a:rPr>
              <a:t>ب-</a:t>
            </a:r>
            <a:r>
              <a:rPr lang="ar-IQ" sz="3600" dirty="0" smtClean="0"/>
              <a:t> اختبار مكارثي (</a:t>
            </a:r>
            <a:r>
              <a:rPr lang="en-US" sz="3600" dirty="0" smtClean="0"/>
              <a:t>McCarthy</a:t>
            </a:r>
            <a:r>
              <a:rPr lang="ar-IQ" sz="3600" dirty="0" smtClean="0"/>
              <a:t>) لقياس السيادة الدماغية.</a:t>
            </a:r>
            <a:br>
              <a:rPr lang="ar-IQ" sz="3600" dirty="0" smtClean="0"/>
            </a:br>
            <a:r>
              <a:rPr lang="ar-IQ" sz="3600" dirty="0" smtClean="0">
                <a:solidFill>
                  <a:srgbClr val="FFFF00"/>
                </a:solidFill>
              </a:rPr>
              <a:t>ج-</a:t>
            </a:r>
            <a:r>
              <a:rPr lang="ar-IQ" sz="3600" dirty="0" smtClean="0"/>
              <a:t> اداة هيرمان لقياس السيادة الدماغية الذي يرمز له بالرمز </a:t>
            </a:r>
            <a:r>
              <a:rPr lang="en-US" sz="3600" dirty="0" smtClean="0"/>
              <a:t>HBDI</a:t>
            </a:r>
            <a:r>
              <a:rPr lang="ar-IQ" sz="3600" dirty="0" smtClean="0"/>
              <a:t> .								</a:t>
            </a:r>
            <a:br>
              <a:rPr lang="ar-IQ" sz="3600" dirty="0" smtClean="0"/>
            </a:br>
            <a:r>
              <a:rPr lang="ar-IQ" sz="3600" dirty="0" smtClean="0">
                <a:solidFill>
                  <a:srgbClr val="FF0000"/>
                </a:solidFill>
              </a:rPr>
              <a:t>ثانياً :- </a:t>
            </a:r>
            <a:r>
              <a:rPr lang="ar-IQ" sz="3600" dirty="0" smtClean="0"/>
              <a:t>استخدام تقنيات التصوير بالأشعة مثل جهاز قذف </a:t>
            </a:r>
            <a:r>
              <a:rPr lang="ar-IQ" sz="3600" dirty="0" err="1" smtClean="0"/>
              <a:t>البوزيترون</a:t>
            </a:r>
            <a:r>
              <a:rPr lang="ar-IQ" sz="3600" dirty="0" smtClean="0"/>
              <a:t> (</a:t>
            </a:r>
            <a:r>
              <a:rPr lang="en-US" sz="3600" dirty="0" smtClean="0"/>
              <a:t>Positron  Emission  Tomography</a:t>
            </a:r>
            <a:r>
              <a:rPr lang="ar-IQ" sz="3600" dirty="0" smtClean="0"/>
              <a:t>) والذي يختصر عادة (</a:t>
            </a:r>
            <a:r>
              <a:rPr lang="en-US" sz="3600" dirty="0" smtClean="0"/>
              <a:t>PET</a:t>
            </a:r>
            <a:r>
              <a:rPr lang="ar-IQ" sz="3600" dirty="0" smtClean="0"/>
              <a:t>) والجهاز الوظيفي للتصوير بالرنين المغناطسي (</a:t>
            </a:r>
            <a:r>
              <a:rPr lang="en-US" sz="3600" dirty="0" smtClean="0"/>
              <a:t>Functional Magnetic Resonance</a:t>
            </a:r>
            <a:r>
              <a:rPr lang="ar-IQ" sz="3600" dirty="0" smtClean="0"/>
              <a:t>)</a:t>
            </a:r>
            <a:endParaRPr lang="ar-IQ" sz="3600" dirty="0"/>
          </a:p>
        </p:txBody>
      </p:sp>
    </p:spTree>
    <p:extLst>
      <p:ext uri="{BB962C8B-B14F-4D97-AF65-F5344CB8AC3E}">
        <p14:creationId xmlns:p14="http://schemas.microsoft.com/office/powerpoint/2010/main" val="5243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3">
              <a:lumMod val="40000"/>
              <a:lumOff val="60000"/>
            </a:schemeClr>
          </a:solidFill>
        </p:spPr>
        <p:txBody>
          <a:bodyPr>
            <a:normAutofit/>
          </a:bodyPr>
          <a:lstStyle/>
          <a:p>
            <a:pPr algn="justLow"/>
            <a:r>
              <a:rPr lang="ar-IQ" sz="3600" dirty="0" smtClean="0"/>
              <a:t>والذي يرمز له بالرمز (</a:t>
            </a:r>
            <a:r>
              <a:rPr lang="en-US" sz="3600" dirty="0" smtClean="0"/>
              <a:t>FMRI</a:t>
            </a:r>
            <a:r>
              <a:rPr lang="ar-IQ" sz="3600" dirty="0" smtClean="0"/>
              <a:t>) , وجهاز التصوير بالرنين المغناطيسي والذي يرمز له بالرمز (</a:t>
            </a:r>
            <a:r>
              <a:rPr lang="en-US" sz="3600" dirty="0" smtClean="0"/>
              <a:t>MRI</a:t>
            </a:r>
            <a:r>
              <a:rPr lang="ar-IQ" sz="3600" dirty="0" smtClean="0"/>
              <a:t>) واستخدام اختبار الصوديوم أميتال (</a:t>
            </a:r>
            <a:r>
              <a:rPr lang="en-US" sz="3600" dirty="0" smtClean="0"/>
              <a:t>Sodium Amstel</a:t>
            </a:r>
            <a:r>
              <a:rPr lang="ar-IQ" sz="3600" dirty="0" smtClean="0"/>
              <a:t>)  .			</a:t>
            </a:r>
            <a:br>
              <a:rPr lang="ar-IQ" sz="3600" dirty="0" smtClean="0"/>
            </a:br>
            <a:r>
              <a:rPr lang="ar-IQ" sz="3600" dirty="0"/>
              <a:t> </a:t>
            </a:r>
            <a:r>
              <a:rPr lang="ar-IQ" sz="3600" dirty="0" smtClean="0"/>
              <a:t>     ومن خلال ما سبق يتضح أن هناك تخصصاً مختلفاً في مناطق نصفي الدماغ وتجدد مستمر في الأداء الوظيفي الا أنها متكاملة في الوقت ذاته اذ لا يوجد سيادة دماغية أو تفضيل مطلق لأحدهما على الاخر, نظراً لوجود الجسم الجاسئ الذي يربط بين نصفي الدماغ فيسمح بانتقال المعلومات بينهما الا أن بعض الافراد يميلون الا الاعتماد بشكل متسق على أحد نصفي الدماغ اكثر من الاخر في التعامل مع المعرفة والمعلومات وكيفية تعلمها واستخدامها في المشكلات التي تواجههم .  </a:t>
            </a:r>
            <a:endParaRPr lang="ar-IQ" sz="3600" dirty="0"/>
          </a:p>
        </p:txBody>
      </p:sp>
    </p:spTree>
    <p:extLst>
      <p:ext uri="{BB962C8B-B14F-4D97-AF65-F5344CB8AC3E}">
        <p14:creationId xmlns:p14="http://schemas.microsoft.com/office/powerpoint/2010/main" val="173180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6">
              <a:lumMod val="40000"/>
              <a:lumOff val="60000"/>
            </a:schemeClr>
          </a:solidFill>
        </p:spPr>
        <p:txBody>
          <a:bodyPr>
            <a:normAutofit fontScale="90000"/>
          </a:bodyPr>
          <a:lstStyle/>
          <a:p>
            <a:pPr algn="justLow"/>
            <a:r>
              <a:rPr lang="ar-IQ" sz="3600" b="1" dirty="0">
                <a:solidFill>
                  <a:srgbClr val="FF0000"/>
                </a:solidFill>
              </a:rPr>
              <a:t>التدوير العقلي</a:t>
            </a:r>
            <a:r>
              <a:rPr lang="ar-IQ" sz="3600" b="1" dirty="0" smtClean="0">
                <a:solidFill>
                  <a:srgbClr val="FF0000"/>
                </a:solidFill>
              </a:rPr>
              <a:t>:</a:t>
            </a:r>
            <a:r>
              <a:rPr lang="en-US" sz="3600" dirty="0" smtClean="0"/>
              <a:t>						</a:t>
            </a:r>
            <a:r>
              <a:rPr lang="en-US" sz="3600" dirty="0"/>
              <a:t/>
            </a:r>
            <a:br>
              <a:rPr lang="en-US" sz="3600" dirty="0"/>
            </a:br>
            <a:r>
              <a:rPr lang="ar-IQ" sz="3600" dirty="0"/>
              <a:t>	</a:t>
            </a:r>
            <a:r>
              <a:rPr lang="en-US" sz="3600" dirty="0"/>
              <a:t/>
            </a:r>
            <a:br>
              <a:rPr lang="en-US" sz="3600" dirty="0"/>
            </a:br>
            <a:r>
              <a:rPr lang="ar-IQ" sz="3600" dirty="0" smtClean="0"/>
              <a:t>قد </a:t>
            </a:r>
            <a:r>
              <a:rPr lang="ar-IQ" sz="3600" dirty="0"/>
              <a:t>ازدادت العناية بدراسة الأنشطة العقلية (التدوير العقلي) بشكل كبير في السنوات الأخيرة، ولاسِيَّمَا الوظائف التي يقوم بها المخ البشري، إذ تركزت العناية بنصفي الدماغ لأهميته البالغة، وربما كانَ دماغ الإنسان أعقد جهاز في هذا الكون سواء كان في تركيبه، أو في وظائفه، أو في عمله، إذ يحوي هذا الجهاز على عدد مذهب من الخلايا التي قد تصل إِلى بلايين الخلايا العصبية، ويعدّ الدماغ مركز السيطرة والتحكم في جسم الإنسان، إذ يُعَدُّ هذا الجهاز أدق شبكة كهربائية خلقت في العالم، إذ يستقبل الرسائل القادمة من خلايا الأعصاب الناقلة ويقوم بإرسالها </a:t>
            </a:r>
            <a:r>
              <a:rPr lang="ar-IQ" dirty="0" smtClean="0"/>
              <a:t>.								  </a:t>
            </a:r>
            <a:r>
              <a:rPr lang="en-US" dirty="0"/>
              <a:t/>
            </a:r>
            <a:br>
              <a:rPr lang="en-US" dirty="0"/>
            </a:br>
            <a:endParaRPr lang="ar-IQ" dirty="0"/>
          </a:p>
        </p:txBody>
      </p:sp>
    </p:spTree>
    <p:extLst>
      <p:ext uri="{BB962C8B-B14F-4D97-AF65-F5344CB8AC3E}">
        <p14:creationId xmlns:p14="http://schemas.microsoft.com/office/powerpoint/2010/main" val="15817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5">
              <a:lumMod val="40000"/>
              <a:lumOff val="60000"/>
            </a:schemeClr>
          </a:solidFill>
        </p:spPr>
        <p:txBody>
          <a:bodyPr>
            <a:normAutofit fontScale="90000"/>
          </a:bodyPr>
          <a:lstStyle/>
          <a:p>
            <a:r>
              <a:rPr lang="ar-IQ" sz="2700" dirty="0" smtClean="0"/>
              <a:t>التدوير العقلي</a:t>
            </a:r>
            <a:br>
              <a:rPr lang="ar-IQ" sz="2700" dirty="0" smtClean="0"/>
            </a:br>
            <a:r>
              <a:rPr lang="ar-IQ" sz="2700" dirty="0" smtClean="0"/>
              <a:t>قد </a:t>
            </a:r>
            <a:r>
              <a:rPr lang="ar-IQ" sz="2700" dirty="0"/>
              <a:t>أظهرت تجارب التدوير العقلي أَنَّ الأفراد يلجؤون إِلى </a:t>
            </a:r>
            <a:r>
              <a:rPr lang="ar-IQ" sz="2700" dirty="0" smtClean="0"/>
              <a:t>الصور </a:t>
            </a:r>
            <a:r>
              <a:rPr lang="ar-IQ" sz="2700" dirty="0"/>
              <a:t>العقلية في أثناء التفكير بالمثيرات، وفي أثناء إصدار الأحكام عليها، فعندما يتم تعريضهم إِلى مجموعة من الأشكال، أو الأرقام، الحروف في أوضاع مختلفة ثمَّ يطلب منهم الحكم فيما إذا كانت هذه الأشكال في وضعها الطبيعي أم أَنَّها صورة انعكاسية لها، أفادت أجابت من تعرض لهذه الخبرة أَنَّهم كانوا يلجؤون إِلى أسلوب التدوير العقلي للأشكال، من أَجل إصدار الأحكام حولها، كما أَنَّ ردّ الفعل الزمني دالة لقياس التدوير العقلي اختلفت باختلاف الوضع الذي يتخذه الشكل وبحسب درجة التدوير </a:t>
            </a:r>
            <a:r>
              <a:rPr lang="ar-IQ" sz="2700" dirty="0" smtClean="0"/>
              <a:t>.</a:t>
            </a:r>
            <a:r>
              <a:rPr lang="en-US" sz="2700" dirty="0" smtClean="0"/>
              <a:t>									</a:t>
            </a:r>
            <a:r>
              <a:rPr lang="en-US" sz="2700" dirty="0"/>
              <a:t/>
            </a:r>
            <a:br>
              <a:rPr lang="en-US" sz="2700" dirty="0"/>
            </a:br>
            <a:r>
              <a:rPr lang="ar-IQ" sz="2700" dirty="0" smtClean="0"/>
              <a:t>إِنَّ </a:t>
            </a:r>
            <a:r>
              <a:rPr lang="ar-IQ" sz="2700" dirty="0"/>
              <a:t>التدوير العقلي أحد أهم التمثيلات المكانية للمحيط، فهي عمليّة متتابعة ومتسلسلة من المدركات الصورية لشكل من الأشكال في البيئة، فالجسم الذي يتم تديروه بزاوية (60 درجة) باتجاه معين إجراء ثلاث عمليات تدوير متتابعة كُلّ واحد منها بمقدار (20 درجة)، وأَنَّ عمليّة التدوير تحصل بمعزل عن الأشكال الواقعية والمنظورة بصريًا، بعد أَنْ يقوم الأفراد بإدراك التفضيلات الدقيقة لهذه الأشكال، فالإنسان (يدور) ما يدركه، ولا يقوم بتدوير الشكل الحقيقي الموجود أصلًا، وعليه فإِنَّ التشويش في الأشكال الواقعية يؤثر في طبيعة النجاح والفشل في عمليّة التدوير </a:t>
            </a:r>
            <a:r>
              <a:rPr lang="ar-IQ" sz="2700" dirty="0" smtClean="0"/>
              <a:t>. 			</a:t>
            </a:r>
            <a:r>
              <a:rPr lang="ar-IQ" dirty="0" smtClean="0"/>
              <a:t>					  </a:t>
            </a:r>
            <a:r>
              <a:rPr lang="en-US" dirty="0"/>
              <a:t/>
            </a:r>
            <a:br>
              <a:rPr lang="en-US" dirty="0"/>
            </a:br>
            <a:endParaRPr lang="ar-IQ" dirty="0"/>
          </a:p>
        </p:txBody>
      </p:sp>
    </p:spTree>
    <p:extLst>
      <p:ext uri="{BB962C8B-B14F-4D97-AF65-F5344CB8AC3E}">
        <p14:creationId xmlns:p14="http://schemas.microsoft.com/office/powerpoint/2010/main" val="415052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accent3">
              <a:lumMod val="40000"/>
              <a:lumOff val="60000"/>
            </a:schemeClr>
          </a:solidFill>
        </p:spPr>
        <p:txBody>
          <a:bodyPr>
            <a:normAutofit fontScale="90000"/>
          </a:bodyPr>
          <a:lstStyle/>
          <a:p>
            <a:pPr algn="justLow"/>
            <a:r>
              <a:rPr lang="ar-IQ" dirty="0"/>
              <a:t/>
            </a:r>
            <a:br>
              <a:rPr lang="ar-IQ" dirty="0"/>
            </a:br>
            <a:r>
              <a:rPr lang="ar-IQ" sz="4000" dirty="0" smtClean="0"/>
              <a:t>إذ </a:t>
            </a:r>
            <a:r>
              <a:rPr lang="ar-IQ" sz="4000" dirty="0"/>
              <a:t>وجدت دراسة أُخرى وقت الاستجابة يزداد بانخفاض درجة الشبه ونقصها عند المشاركين الذي </a:t>
            </a:r>
            <a:r>
              <a:rPr lang="ar-IQ" sz="4000" dirty="0" smtClean="0"/>
              <a:t>يسمح </a:t>
            </a:r>
            <a:r>
              <a:rPr lang="ar-IQ" sz="4000" dirty="0"/>
              <a:t>لهم بمزاولة تدوير الصورة عقليًا، إذ أكدت هذه الدراسة كيفية استعمال التمثيل العقلي، وتؤكد الدراسات التي أجراها علماء النفس أَنَّ استعمال </a:t>
            </a:r>
            <a:r>
              <a:rPr lang="ar-IQ" sz="4000" dirty="0" smtClean="0"/>
              <a:t>تصوير </a:t>
            </a:r>
            <a:r>
              <a:rPr lang="ar-IQ" sz="4000" dirty="0"/>
              <a:t>الرنين المغناطيسي يوضح مهام التدوير العقلي، وبينت دراسة (رويرتس وبيل، 2003) أَنَّ الرجال والنساء يستعلمون إستراتيجيات عصبية مختلفة لحدوث التدوير العقلي، فضلًا عن أَنَّ الرجال يؤدون أفضل من النساء في المهمات ثلاثية الأبعاد، ووجدت أَنَّ هناك اختلافات بين الرجال والنساء في المهمات ثنائية الأبعاد </a:t>
            </a:r>
            <a:r>
              <a:rPr lang="ar-IQ" sz="4000" dirty="0" smtClean="0"/>
              <a:t>.							 </a:t>
            </a:r>
            <a:r>
              <a:rPr lang="en-US" sz="4000" dirty="0"/>
              <a:t/>
            </a:r>
            <a:br>
              <a:rPr lang="en-US" sz="4000" dirty="0"/>
            </a:br>
            <a:r>
              <a:rPr lang="ar-IQ" dirty="0" smtClean="0"/>
              <a:t>						  </a:t>
            </a:r>
            <a:r>
              <a:rPr lang="en-US" dirty="0"/>
              <a:t/>
            </a:r>
            <a:br>
              <a:rPr lang="en-US" dirty="0"/>
            </a:br>
            <a:endParaRPr lang="ar-IQ" dirty="0"/>
          </a:p>
        </p:txBody>
      </p:sp>
    </p:spTree>
    <p:extLst>
      <p:ext uri="{BB962C8B-B14F-4D97-AF65-F5344CB8AC3E}">
        <p14:creationId xmlns:p14="http://schemas.microsoft.com/office/powerpoint/2010/main" val="117183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solidFill>
            <a:schemeClr val="bg1">
              <a:lumMod val="85000"/>
            </a:schemeClr>
          </a:solidFill>
        </p:spPr>
        <p:txBody>
          <a:bodyPr>
            <a:noAutofit/>
          </a:bodyPr>
          <a:lstStyle/>
          <a:p>
            <a:pPr algn="justLow"/>
            <a:r>
              <a:rPr lang="ar-IQ" sz="2800" b="1" dirty="0">
                <a:solidFill>
                  <a:srgbClr val="00B050"/>
                </a:solidFill>
              </a:rPr>
              <a:t>أهم  مكونات التدوير العقلي </a:t>
            </a:r>
            <a:r>
              <a:rPr lang="ar-IQ" sz="2800" b="1" dirty="0" smtClean="0">
                <a:solidFill>
                  <a:srgbClr val="00B050"/>
                </a:solidFill>
              </a:rPr>
              <a:t>:</a:t>
            </a:r>
            <a:r>
              <a:rPr lang="en-US" sz="2800" dirty="0" smtClean="0"/>
              <a:t>						</a:t>
            </a:r>
            <a:r>
              <a:rPr lang="en-US" sz="2800" dirty="0"/>
              <a:t/>
            </a:r>
            <a:br>
              <a:rPr lang="en-US" sz="2800" dirty="0"/>
            </a:br>
            <a:r>
              <a:rPr lang="ar-IQ" sz="2800" dirty="0"/>
              <a:t>	بيّن العديد من العلماء ومنهم (كوسلين وكير </a:t>
            </a:r>
            <a:r>
              <a:rPr lang="en-US" sz="2800" dirty="0" err="1"/>
              <a:t>Kosslyn</a:t>
            </a:r>
            <a:r>
              <a:rPr lang="en-US" sz="2800" dirty="0"/>
              <a:t> &amp; Kerr</a:t>
            </a:r>
            <a:r>
              <a:rPr lang="ar-IQ" sz="2800" dirty="0"/>
              <a:t>) أَنَّ التدوير العقلي يعتمد على العديد من المكونات وهي:</a:t>
            </a:r>
            <a:r>
              <a:rPr lang="en-US" sz="2800" dirty="0"/>
              <a:t/>
            </a:r>
            <a:br>
              <a:rPr lang="en-US" sz="2800" dirty="0"/>
            </a:br>
            <a:r>
              <a:rPr lang="ar-IQ" sz="2800" b="1" dirty="0">
                <a:solidFill>
                  <a:srgbClr val="FF0000"/>
                </a:solidFill>
              </a:rPr>
              <a:t>1. عمليات الصورة</a:t>
            </a:r>
            <a:r>
              <a:rPr lang="ar-IQ" sz="2800" b="1" dirty="0" smtClean="0">
                <a:solidFill>
                  <a:srgbClr val="FF0000"/>
                </a:solidFill>
              </a:rPr>
              <a:t>:</a:t>
            </a:r>
            <a:r>
              <a:rPr lang="en-US" sz="2800" b="1" dirty="0" smtClean="0"/>
              <a:t>							</a:t>
            </a:r>
            <a:r>
              <a:rPr lang="en-US" sz="2800" dirty="0"/>
              <a:t/>
            </a:r>
            <a:br>
              <a:rPr lang="en-US" sz="2800" dirty="0"/>
            </a:br>
            <a:r>
              <a:rPr lang="ar-IQ" sz="2800" dirty="0"/>
              <a:t>	التي تتضمن سلسلة الفعاليات العصبية البصريّة، وتجري للشكل المدرك، إذ إِنَّ التدوير العقلي للأشكال ثنائية الأبعاد يكون أسرع من التدوير العقلي للأشكال ثلاثية الأبعاد (إدراك العمق)، وعلى الرغم من أَنَّ عمليّة إدراك العمق تعتمد على عدد كبير من المتغيرات المتصلة بالنسبة للبصريّ، إِلَّا أَنَّ المؤثر الرئيس يتعلق بالأثر الذي تؤديه العينان، إذ إِنَّ تباين العنين يساعد على إعطاء صورتين مختلفين على شبكة العين كُلّ صورة تؤخذ من زاوية محددة، ثمَّ تقوم المنطقة البصريّة في الدماغ بتوحيد </a:t>
            </a:r>
            <a:r>
              <a:rPr lang="ar-IQ" sz="2800" dirty="0" smtClean="0"/>
              <a:t>الصورتين</a:t>
            </a:r>
            <a:r>
              <a:rPr lang="ar-IQ" sz="2800" dirty="0"/>
              <a:t>، حتّى يستطيع الإنسان أَنْ يدرك صورة موحدة تضم بُعدًا ثالثًا هو العمق</a:t>
            </a:r>
            <a:r>
              <a:rPr lang="ar-IQ" sz="2800" dirty="0" smtClean="0"/>
              <a:t>.</a:t>
            </a:r>
            <a:r>
              <a:rPr lang="en-US" sz="2800" dirty="0" smtClean="0"/>
              <a:t>							</a:t>
            </a:r>
            <a:r>
              <a:rPr lang="en-US" sz="2800" dirty="0"/>
              <a:t/>
            </a:r>
            <a:br>
              <a:rPr lang="en-US" sz="2800" dirty="0"/>
            </a:br>
            <a:r>
              <a:rPr lang="ar-IQ" sz="2800" dirty="0"/>
              <a:t>	وفي هذا الصدد تؤكد ماركيت أَنَّ هناك عاملين مهمين يؤثران في إدراك العمق وهي:</a:t>
            </a:r>
            <a:endParaRPr lang="en-US" sz="2800" dirty="0"/>
          </a:p>
        </p:txBody>
      </p:sp>
    </p:spTree>
    <p:extLst>
      <p:ext uri="{BB962C8B-B14F-4D97-AF65-F5344CB8AC3E}">
        <p14:creationId xmlns:p14="http://schemas.microsoft.com/office/powerpoint/2010/main" val="41976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normAutofit fontScale="90000"/>
          </a:bodyPr>
          <a:lstStyle/>
          <a:p>
            <a:pPr algn="justLow"/>
            <a:r>
              <a:rPr lang="ar-IQ" dirty="0" smtClean="0"/>
              <a:t>								  </a:t>
            </a:r>
            <a:r>
              <a:rPr lang="en-US" dirty="0"/>
              <a:t/>
            </a:r>
            <a:br>
              <a:rPr lang="en-US" dirty="0"/>
            </a:br>
            <a:r>
              <a:rPr lang="ar-IQ" dirty="0"/>
              <a:t> </a:t>
            </a:r>
            <a:r>
              <a:rPr lang="en-US" dirty="0"/>
              <a:t/>
            </a:r>
            <a:br>
              <a:rPr lang="en-US" dirty="0"/>
            </a:br>
            <a:r>
              <a:rPr lang="ar-IQ" sz="3600" dirty="0"/>
              <a:t>التلاقي: إذ تتحرك العينان معًا للنظر إِلى الأشياء القريبة، وتكون مصدر معلومات مقيد لإدراك العمق أو المسافة التي بين (1- 6 م).</a:t>
            </a:r>
            <a:r>
              <a:rPr lang="en-US" sz="3600" dirty="0"/>
              <a:t/>
            </a:r>
            <a:br>
              <a:rPr lang="en-US" sz="3600" dirty="0"/>
            </a:br>
            <a:r>
              <a:rPr lang="ar-IQ" sz="3600" dirty="0"/>
              <a:t>التفاوت الشبكي، إذ إِنَّ المسافة الفاصلة بين العينيين، التي تتراوح </a:t>
            </a:r>
            <a:r>
              <a:rPr lang="ar-IQ" sz="3600" dirty="0" smtClean="0"/>
              <a:t>بحدود (</a:t>
            </a:r>
            <a:r>
              <a:rPr lang="ar-IQ" sz="3600" dirty="0"/>
              <a:t>7 ملم) وهي ليست مسافة كبيرة، ولكنها كافية كي تكشف عن منظورين مختلفين قليلًا فيما ببعضهما بعضًا، إذ يقوم الدماغ بمزج هاتين الصورتين في مشهد واحد يدركه الشخص كصورة واحدة لها بُعد مضاف وهو العمق</a:t>
            </a:r>
            <a:r>
              <a:rPr lang="ar-IQ" sz="3600" dirty="0" smtClean="0"/>
              <a:t>.</a:t>
            </a:r>
            <a:r>
              <a:rPr lang="en-US" sz="3600" dirty="0" smtClean="0"/>
              <a:t>							</a:t>
            </a:r>
            <a:r>
              <a:rPr lang="en-US" sz="3600" dirty="0"/>
              <a:t/>
            </a:r>
            <a:br>
              <a:rPr lang="en-US" sz="3600" dirty="0"/>
            </a:br>
            <a:r>
              <a:rPr lang="ar-IQ" sz="3600" b="1" dirty="0">
                <a:solidFill>
                  <a:srgbClr val="FF0000"/>
                </a:solidFill>
              </a:rPr>
              <a:t>2. عمليّة التوليد</a:t>
            </a:r>
            <a:r>
              <a:rPr lang="ar-IQ" sz="3600" b="1" dirty="0" smtClean="0">
                <a:solidFill>
                  <a:srgbClr val="FF0000"/>
                </a:solidFill>
              </a:rPr>
              <a:t>:</a:t>
            </a:r>
            <a:r>
              <a:rPr lang="en-US" sz="3600" b="1" dirty="0" smtClean="0"/>
              <a:t>							</a:t>
            </a:r>
            <a:r>
              <a:rPr lang="en-US" sz="3600" dirty="0"/>
              <a:t/>
            </a:r>
            <a:br>
              <a:rPr lang="en-US" sz="3600" dirty="0"/>
            </a:br>
            <a:r>
              <a:rPr lang="ar-IQ" sz="3600" dirty="0"/>
              <a:t>	التي تتضمن عمليّة توليد الصورة المتعددة من صورة ذهنية واحدة، إذ تؤدي فعاليات استقبال المثير البصريّ وتمثيله، ومن ثمَّ خزنه في الذاكرة الصورية أَثرًا مهمًا في إجراء فعاليات في عمليّة التوليد</a:t>
            </a:r>
            <a:r>
              <a:rPr lang="ar-IQ" sz="3600" dirty="0" smtClean="0"/>
              <a:t>.</a:t>
            </a:r>
            <a:r>
              <a:rPr lang="en-US" sz="3600" dirty="0" smtClean="0"/>
              <a:t/>
            </a:r>
            <a:br>
              <a:rPr lang="en-US" sz="3600" dirty="0" smtClean="0"/>
            </a:br>
            <a:r>
              <a:rPr lang="en-US" sz="3600" dirty="0"/>
              <a:t/>
            </a:r>
            <a:br>
              <a:rPr lang="en-US" sz="3600" dirty="0"/>
            </a:br>
            <a:r>
              <a:rPr lang="en-US" sz="3600" dirty="0" smtClean="0"/>
              <a:t/>
            </a:r>
            <a:br>
              <a:rPr lang="en-US" sz="3600" dirty="0" smtClean="0"/>
            </a:br>
            <a:r>
              <a:rPr lang="en-US" dirty="0"/>
              <a:t/>
            </a:r>
            <a:br>
              <a:rPr lang="en-US" dirty="0"/>
            </a:br>
            <a:endParaRPr lang="ar-IQ" dirty="0"/>
          </a:p>
        </p:txBody>
      </p:sp>
    </p:spTree>
    <p:extLst>
      <p:ext uri="{BB962C8B-B14F-4D97-AF65-F5344CB8AC3E}">
        <p14:creationId xmlns:p14="http://schemas.microsoft.com/office/powerpoint/2010/main" val="8853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p:spPr>
        <p:txBody>
          <a:bodyPr>
            <a:normAutofit fontScale="90000"/>
          </a:bodyPr>
          <a:lstStyle/>
          <a:p>
            <a:pPr algn="justLow"/>
            <a:r>
              <a:rPr lang="ar-IQ" dirty="0" smtClean="0"/>
              <a:t>		</a:t>
            </a:r>
            <a:r>
              <a:rPr lang="ar-IQ" dirty="0"/>
              <a:t> </a:t>
            </a:r>
            <a:r>
              <a:rPr lang="en-US" dirty="0"/>
              <a:t/>
            </a:r>
            <a:br>
              <a:rPr lang="en-US" dirty="0"/>
            </a:br>
            <a:r>
              <a:rPr lang="ar-IQ" sz="3100" b="1" dirty="0">
                <a:solidFill>
                  <a:srgbClr val="FF0000"/>
                </a:solidFill>
              </a:rPr>
              <a:t>3. عمليّة التفحص القريب</a:t>
            </a:r>
            <a:r>
              <a:rPr lang="ar-IQ" sz="3100" b="1" dirty="0" smtClean="0">
                <a:solidFill>
                  <a:srgbClr val="FF0000"/>
                </a:solidFill>
              </a:rPr>
              <a:t>:</a:t>
            </a:r>
            <a:r>
              <a:rPr lang="en-US" sz="3100" b="1" dirty="0" smtClean="0"/>
              <a:t>						</a:t>
            </a:r>
            <a:r>
              <a:rPr lang="en-US" sz="3100" dirty="0"/>
              <a:t/>
            </a:r>
            <a:br>
              <a:rPr lang="en-US" sz="3100" dirty="0"/>
            </a:br>
            <a:r>
              <a:rPr lang="ar-IQ" sz="3100" b="1" dirty="0"/>
              <a:t>	</a:t>
            </a:r>
            <a:r>
              <a:rPr lang="ar-IQ" sz="3100" dirty="0"/>
              <a:t>تشمل سلسلة فعاليات زوايا النظر للصورة المدركة، إذ يمكن تصنيف عمليّة التفحص إِلى سبعة اتجاهات: (من الأمام إِلى الخلف، من اليمين أو من اليسار، من الأسفل أو من الأعلى، أو من خليط ثنائي الأبعاد) .</a:t>
            </a:r>
            <a:r>
              <a:rPr lang="en-US" sz="3100" dirty="0"/>
              <a:t/>
            </a:r>
            <a:br>
              <a:rPr lang="en-US" sz="3100" dirty="0"/>
            </a:br>
            <a:r>
              <a:rPr lang="ar-IQ" sz="3100" dirty="0"/>
              <a:t>	ومن هذا يمكن الاستنتاج من السياق المذكور أَنَّ عمليّة التدوير العقلي تجري بوساطة عمليّة إجراء ترتيب ذهني غير واقعي للأشكال والأجسام في البيئة، بما في ذلك يمكن تَعَرُّف أجزاء غير واضحة أو بادية للنظر واستعادتها بشكل مؤلف أو استحضار تخيلي</a:t>
            </a:r>
            <a:r>
              <a:rPr lang="ar-IQ" sz="3100" dirty="0" smtClean="0"/>
              <a:t>.</a:t>
            </a:r>
            <a:r>
              <a:rPr lang="en-US" sz="3100" dirty="0" smtClean="0"/>
              <a:t>						</a:t>
            </a:r>
            <a:r>
              <a:rPr lang="en-US" sz="3100" dirty="0"/>
              <a:t/>
            </a:r>
            <a:br>
              <a:rPr lang="en-US" sz="3100" dirty="0"/>
            </a:br>
            <a:r>
              <a:rPr lang="ar-IQ" sz="3100" dirty="0"/>
              <a:t> </a:t>
            </a:r>
            <a:r>
              <a:rPr lang="en-US" sz="3100" dirty="0"/>
              <a:t/>
            </a:r>
            <a:br>
              <a:rPr lang="en-US" sz="3100" dirty="0"/>
            </a:br>
            <a:r>
              <a:rPr lang="ar-IQ" sz="3100" dirty="0" smtClean="0"/>
              <a:t>إِنَّ </a:t>
            </a:r>
            <a:r>
              <a:rPr lang="ar-IQ" sz="3100" dirty="0"/>
              <a:t>عمليّة التدوير العقلي عمليّة موازنة أشكال ثنائية أو ثلاثية الأبعاد حتّى يقدر ما  إذا كانَ كُلّ زوج من هذه الأشكال متطابقين أو أَنَّ هي صورة .</a:t>
            </a:r>
            <a:r>
              <a:rPr lang="en-US" dirty="0"/>
              <a:t/>
            </a:r>
            <a:br>
              <a:rPr lang="en-US" dirty="0"/>
            </a:br>
            <a:r>
              <a:rPr lang="ar-IQ" dirty="0" smtClean="0"/>
              <a:t>						  </a:t>
            </a:r>
            <a:r>
              <a:rPr lang="en-US" dirty="0"/>
              <a:t/>
            </a:r>
            <a:br>
              <a:rPr lang="en-US" dirty="0"/>
            </a:br>
            <a:endParaRPr lang="ar-IQ" dirty="0"/>
          </a:p>
        </p:txBody>
      </p:sp>
    </p:spTree>
    <p:extLst>
      <p:ext uri="{BB962C8B-B14F-4D97-AF65-F5344CB8AC3E}">
        <p14:creationId xmlns:p14="http://schemas.microsoft.com/office/powerpoint/2010/main" val="21833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17767" cy="6858000"/>
          </a:xfrm>
          <a:solidFill>
            <a:schemeClr val="accent4">
              <a:lumMod val="40000"/>
              <a:lumOff val="60000"/>
            </a:schemeClr>
          </a:solidFill>
        </p:spPr>
        <p:txBody>
          <a:bodyPr>
            <a:normAutofit fontScale="90000"/>
          </a:bodyPr>
          <a:lstStyle/>
          <a:p>
            <a:pPr algn="justLow"/>
            <a:r>
              <a:rPr lang="ar-SA" b="1" dirty="0" smtClean="0">
                <a:solidFill>
                  <a:srgbClr val="FFFF00"/>
                </a:solidFill>
              </a:rPr>
              <a:t>التعليم </a:t>
            </a:r>
            <a:r>
              <a:rPr lang="ar-SA" b="1" dirty="0">
                <a:solidFill>
                  <a:srgbClr val="FFFF00"/>
                </a:solidFill>
              </a:rPr>
              <a:t>المتمايز</a:t>
            </a:r>
            <a:r>
              <a:rPr lang="ar-SA" b="1" dirty="0" smtClean="0">
                <a:solidFill>
                  <a:srgbClr val="FFFF00"/>
                </a:solidFill>
              </a:rPr>
              <a:t>:</a:t>
            </a:r>
            <a:r>
              <a:rPr lang="en-US" b="1" dirty="0" smtClean="0">
                <a:solidFill>
                  <a:srgbClr val="FFFF00"/>
                </a:solidFill>
              </a:rPr>
              <a:t>	</a:t>
            </a:r>
            <a:r>
              <a:rPr lang="en-US" sz="3100" b="1" dirty="0" smtClean="0">
                <a:solidFill>
                  <a:srgbClr val="FFFF00"/>
                </a:solidFill>
              </a:rPr>
              <a:t>						</a:t>
            </a:r>
            <a:r>
              <a:rPr lang="en-US" sz="3100" b="1" dirty="0">
                <a:solidFill>
                  <a:srgbClr val="FFFF00"/>
                </a:solidFill>
              </a:rPr>
              <a:t/>
            </a:r>
            <a:br>
              <a:rPr lang="en-US" sz="3100" b="1" dirty="0">
                <a:solidFill>
                  <a:srgbClr val="FFFF00"/>
                </a:solidFill>
              </a:rPr>
            </a:br>
            <a:r>
              <a:rPr lang="ar-SA" sz="3100" b="1" dirty="0">
                <a:solidFill>
                  <a:srgbClr val="FFFF00"/>
                </a:solidFill>
              </a:rPr>
              <a:t>هناك عدة تعاريف للتعليم </a:t>
            </a:r>
            <a:r>
              <a:rPr lang="ar-SA" sz="3100" b="1" dirty="0" smtClean="0">
                <a:solidFill>
                  <a:srgbClr val="FFFF00"/>
                </a:solidFill>
              </a:rPr>
              <a:t>المتمايز</a:t>
            </a:r>
            <a:r>
              <a:rPr lang="en-US" sz="3100" b="1" dirty="0" smtClean="0">
                <a:solidFill>
                  <a:srgbClr val="FFFF00"/>
                </a:solidFill>
              </a:rPr>
              <a:t> </a:t>
            </a:r>
            <a:r>
              <a:rPr lang="ar-SA" sz="3100" b="1" dirty="0" smtClean="0">
                <a:solidFill>
                  <a:srgbClr val="FFFF00"/>
                </a:solidFill>
              </a:rPr>
              <a:t>منها:</a:t>
            </a:r>
            <a:r>
              <a:rPr lang="en-US" sz="3100" b="1" dirty="0" smtClean="0"/>
              <a:t>	</a:t>
            </a:r>
            <a:r>
              <a:rPr lang="en-US" sz="3100" dirty="0" smtClean="0"/>
              <a:t>				</a:t>
            </a:r>
            <a:r>
              <a:rPr lang="en-US" sz="3100" dirty="0"/>
              <a:t/>
            </a:r>
            <a:br>
              <a:rPr lang="en-US" sz="3100" dirty="0"/>
            </a:br>
            <a:r>
              <a:rPr lang="ar-SA" sz="3100" b="1" dirty="0"/>
              <a:t>عرفه </a:t>
            </a:r>
            <a:r>
              <a:rPr lang="ar-SA" sz="3100" b="1" dirty="0" err="1"/>
              <a:t>جانجي</a:t>
            </a:r>
            <a:r>
              <a:rPr lang="ar-SA" sz="3100" b="1" dirty="0"/>
              <a:t> بانه </a:t>
            </a:r>
            <a:r>
              <a:rPr lang="en-US" sz="3100" b="1" dirty="0" smtClean="0"/>
              <a:t>:</a:t>
            </a:r>
            <a:r>
              <a:rPr lang="ar-SA" sz="3100" dirty="0" smtClean="0"/>
              <a:t>استراتيجية </a:t>
            </a:r>
            <a:r>
              <a:rPr lang="ar-SA" sz="3100" dirty="0"/>
              <a:t>تدريسية تبين القدرات التعليمية المختلفة </a:t>
            </a:r>
            <a:r>
              <a:rPr lang="ar-SA" sz="3100" dirty="0" smtClean="0"/>
              <a:t>للطلاب</a:t>
            </a:r>
            <a:r>
              <a:rPr lang="en-US" sz="3100" dirty="0" smtClean="0"/>
              <a:t/>
            </a:r>
            <a:br>
              <a:rPr lang="en-US" sz="3100" dirty="0" smtClean="0"/>
            </a:br>
            <a:r>
              <a:rPr lang="ar-IQ" sz="3100" dirty="0" smtClean="0"/>
              <a:t/>
            </a:r>
            <a:br>
              <a:rPr lang="ar-IQ" sz="3100" dirty="0" smtClean="0"/>
            </a:br>
            <a:r>
              <a:rPr lang="ar-SA" sz="3100" b="1" dirty="0" smtClean="0"/>
              <a:t>ويعرف(</a:t>
            </a:r>
            <a:r>
              <a:rPr lang="ar-SA" sz="3100" b="1" dirty="0" err="1" smtClean="0"/>
              <a:t>الحليسي</a:t>
            </a:r>
            <a:r>
              <a:rPr lang="ar-SA" sz="3100" b="1" dirty="0"/>
              <a:t>، 2012</a:t>
            </a:r>
            <a:r>
              <a:rPr lang="ar-SA" sz="3100" b="1" dirty="0" smtClean="0"/>
              <a:t>)</a:t>
            </a:r>
            <a:r>
              <a:rPr lang="en-US" sz="3100" b="1" dirty="0" smtClean="0"/>
              <a:t> </a:t>
            </a:r>
            <a:r>
              <a:rPr lang="ar-SA" sz="3100" b="1" dirty="0" smtClean="0"/>
              <a:t>التعليم</a:t>
            </a:r>
            <a:r>
              <a:rPr lang="en-US" sz="3100" b="1" dirty="0" smtClean="0"/>
              <a:t> </a:t>
            </a:r>
            <a:r>
              <a:rPr lang="ar-SA" sz="3100" b="1" dirty="0" smtClean="0"/>
              <a:t>المتمايز</a:t>
            </a:r>
            <a:r>
              <a:rPr lang="en-US" sz="3100" b="1" dirty="0" smtClean="0"/>
              <a:t> </a:t>
            </a:r>
            <a:r>
              <a:rPr lang="ar-SA" sz="3100" b="1" dirty="0" smtClean="0"/>
              <a:t>بأنه</a:t>
            </a:r>
            <a:r>
              <a:rPr lang="ar-IQ" sz="3100" b="1" dirty="0" smtClean="0"/>
              <a:t> (</a:t>
            </a:r>
            <a:r>
              <a:rPr lang="ar-SA" sz="3100" dirty="0" smtClean="0"/>
              <a:t>استراتيجية</a:t>
            </a:r>
            <a:r>
              <a:rPr lang="en-US" sz="3100" dirty="0" smtClean="0"/>
              <a:t> </a:t>
            </a:r>
            <a:r>
              <a:rPr lang="ar-SA" sz="3100" dirty="0" smtClean="0"/>
              <a:t>تعليمية</a:t>
            </a:r>
            <a:r>
              <a:rPr lang="en-US" sz="3100" dirty="0" smtClean="0"/>
              <a:t> </a:t>
            </a:r>
            <a:r>
              <a:rPr lang="ar-SA" sz="3100" dirty="0" smtClean="0"/>
              <a:t>حديثة</a:t>
            </a:r>
            <a:r>
              <a:rPr lang="en-US" sz="3100" dirty="0" smtClean="0"/>
              <a:t> </a:t>
            </a:r>
            <a:r>
              <a:rPr lang="ar-SA" sz="3100" dirty="0" smtClean="0"/>
              <a:t>تتمركز</a:t>
            </a:r>
            <a:r>
              <a:rPr lang="en-US" sz="3100" dirty="0" smtClean="0"/>
              <a:t> </a:t>
            </a:r>
            <a:r>
              <a:rPr lang="ar-SA" sz="3100" dirty="0" smtClean="0"/>
              <a:t>حول </a:t>
            </a:r>
            <a:r>
              <a:rPr lang="ar-SA" sz="3100" dirty="0"/>
              <a:t>المتعلم</a:t>
            </a:r>
            <a:r>
              <a:rPr lang="ar-IQ" sz="3100" dirty="0"/>
              <a:t>، </a:t>
            </a:r>
            <a:r>
              <a:rPr lang="ar-SA" sz="3100" dirty="0"/>
              <a:t>وتأخذ</a:t>
            </a:r>
            <a:r>
              <a:rPr lang="ar-IQ" sz="3100" dirty="0" smtClean="0"/>
              <a:t>بالحسبان </a:t>
            </a:r>
            <a:r>
              <a:rPr lang="ar-SA" sz="3100" dirty="0" smtClean="0"/>
              <a:t>التمايز والاختلاف</a:t>
            </a:r>
            <a:r>
              <a:rPr lang="en-US" sz="3100" dirty="0" smtClean="0"/>
              <a:t> </a:t>
            </a:r>
            <a:r>
              <a:rPr lang="ar-SA" sz="3100" dirty="0" smtClean="0"/>
              <a:t>الموجود</a:t>
            </a:r>
            <a:r>
              <a:rPr lang="en-US" sz="3100" dirty="0" smtClean="0"/>
              <a:t> </a:t>
            </a:r>
            <a:r>
              <a:rPr lang="ar-SA" sz="3100" dirty="0" smtClean="0"/>
              <a:t>بين</a:t>
            </a:r>
            <a:r>
              <a:rPr lang="en-US" sz="3100" dirty="0" smtClean="0"/>
              <a:t> </a:t>
            </a:r>
            <a:r>
              <a:rPr lang="ar-SA" sz="3100" dirty="0" smtClean="0"/>
              <a:t>تلاميذ</a:t>
            </a:r>
            <a:r>
              <a:rPr lang="en-US" sz="3100" dirty="0" smtClean="0"/>
              <a:t> </a:t>
            </a:r>
            <a:r>
              <a:rPr lang="ar-SA" sz="3100" dirty="0" smtClean="0"/>
              <a:t>الفصل</a:t>
            </a:r>
            <a:r>
              <a:rPr lang="en-US" sz="3100" dirty="0" smtClean="0"/>
              <a:t>  </a:t>
            </a:r>
            <a:r>
              <a:rPr lang="ar-IQ" sz="3100" dirty="0" smtClean="0"/>
              <a:t>ا</a:t>
            </a:r>
            <a:r>
              <a:rPr lang="ar-SA" sz="3100" dirty="0" smtClean="0"/>
              <a:t>لواحد</a:t>
            </a:r>
            <a:r>
              <a:rPr lang="en-US" sz="3100" dirty="0" smtClean="0"/>
              <a:t> </a:t>
            </a:r>
            <a:r>
              <a:rPr lang="ar-SA" sz="3100" dirty="0" smtClean="0"/>
              <a:t>،</a:t>
            </a:r>
            <a:r>
              <a:rPr lang="en-US" sz="3100" dirty="0" smtClean="0"/>
              <a:t> </a:t>
            </a:r>
            <a:r>
              <a:rPr lang="ar-SA" sz="3100" dirty="0" smtClean="0"/>
              <a:t>وتعمل هذه</a:t>
            </a:r>
            <a:r>
              <a:rPr lang="en-US" sz="3100" dirty="0" smtClean="0"/>
              <a:t> </a:t>
            </a:r>
            <a:r>
              <a:rPr lang="ar-SA" sz="3100" dirty="0" smtClean="0"/>
              <a:t>الاستراتيجية</a:t>
            </a:r>
            <a:r>
              <a:rPr lang="en-US" sz="3100" dirty="0" smtClean="0"/>
              <a:t> </a:t>
            </a:r>
            <a:r>
              <a:rPr lang="ar-SA" sz="3100" dirty="0" smtClean="0"/>
              <a:t>على</a:t>
            </a:r>
            <a:r>
              <a:rPr lang="en-US" sz="3100" dirty="0" smtClean="0"/>
              <a:t> </a:t>
            </a:r>
            <a:r>
              <a:rPr lang="ar-SA" sz="3100" dirty="0" smtClean="0"/>
              <a:t>تلبية الحاجات</a:t>
            </a:r>
            <a:r>
              <a:rPr lang="en-US" sz="3100" dirty="0" smtClean="0"/>
              <a:t> </a:t>
            </a:r>
            <a:r>
              <a:rPr lang="ar-SA" sz="3100" dirty="0" smtClean="0"/>
              <a:t>والاهتمامات</a:t>
            </a:r>
            <a:r>
              <a:rPr lang="en-US" sz="3100" dirty="0" smtClean="0"/>
              <a:t> </a:t>
            </a:r>
            <a:r>
              <a:rPr lang="ar-SA" sz="3100" dirty="0" smtClean="0"/>
              <a:t>والميول</a:t>
            </a:r>
            <a:r>
              <a:rPr lang="ar-IQ" sz="3100" dirty="0"/>
              <a:t> </a:t>
            </a:r>
            <a:r>
              <a:rPr lang="ar-IQ" sz="3100" dirty="0" smtClean="0"/>
              <a:t>ا</a:t>
            </a:r>
            <a:r>
              <a:rPr lang="ar-SA" sz="3100" dirty="0" smtClean="0"/>
              <a:t>لمختلفة</a:t>
            </a:r>
            <a:r>
              <a:rPr lang="ar-IQ" sz="3100" dirty="0" smtClean="0"/>
              <a:t> </a:t>
            </a:r>
            <a:r>
              <a:rPr lang="ar-SA" sz="3100" dirty="0" smtClean="0"/>
              <a:t>للتلاميذ</a:t>
            </a:r>
            <a:r>
              <a:rPr lang="ar-IQ" sz="3100" dirty="0" smtClean="0"/>
              <a:t> </a:t>
            </a:r>
            <a:r>
              <a:rPr lang="ar-SA" sz="3100" dirty="0" smtClean="0"/>
              <a:t>إذ</a:t>
            </a:r>
            <a:r>
              <a:rPr lang="ar-IQ" sz="3100" dirty="0" smtClean="0"/>
              <a:t> </a:t>
            </a:r>
            <a:r>
              <a:rPr lang="ar-SA" sz="3100" dirty="0" smtClean="0"/>
              <a:t>يبدأ المعلم</a:t>
            </a:r>
            <a:r>
              <a:rPr lang="ar-IQ" sz="3100" dirty="0" smtClean="0"/>
              <a:t> </a:t>
            </a:r>
            <a:r>
              <a:rPr lang="ar-SA" sz="3100" dirty="0" smtClean="0"/>
              <a:t>من</a:t>
            </a:r>
            <a:r>
              <a:rPr lang="ar-IQ" sz="3100" dirty="0" smtClean="0"/>
              <a:t> </a:t>
            </a:r>
            <a:r>
              <a:rPr lang="ar-SA" sz="3100" dirty="0" smtClean="0"/>
              <a:t>الوضع</a:t>
            </a:r>
            <a:r>
              <a:rPr lang="ar-IQ" sz="3100" dirty="0" smtClean="0"/>
              <a:t> </a:t>
            </a:r>
            <a:r>
              <a:rPr lang="ar-SA" sz="3100" dirty="0" smtClean="0"/>
              <a:t>الذي</a:t>
            </a:r>
            <a:r>
              <a:rPr lang="ar-IQ" sz="3100" dirty="0" smtClean="0"/>
              <a:t> </a:t>
            </a:r>
            <a:r>
              <a:rPr lang="ar-SA" sz="3100" dirty="0" smtClean="0"/>
              <a:t>يكون</a:t>
            </a:r>
            <a:r>
              <a:rPr lang="ar-IQ" sz="3100" dirty="0" smtClean="0"/>
              <a:t> </a:t>
            </a:r>
            <a:r>
              <a:rPr lang="ar-SA" sz="3100" dirty="0" smtClean="0"/>
              <a:t>عليه</a:t>
            </a:r>
            <a:r>
              <a:rPr lang="ar-IQ" sz="3100" dirty="0" smtClean="0"/>
              <a:t> </a:t>
            </a:r>
            <a:r>
              <a:rPr lang="ar-SA" sz="3100" dirty="0" smtClean="0"/>
              <a:t>التلميذ،</a:t>
            </a:r>
            <a:r>
              <a:rPr lang="ar-IQ" sz="3100" dirty="0" smtClean="0"/>
              <a:t> </a:t>
            </a:r>
            <a:r>
              <a:rPr lang="ar-SA" sz="3100" dirty="0" smtClean="0"/>
              <a:t>وليس</a:t>
            </a:r>
            <a:r>
              <a:rPr lang="ar-IQ" sz="3100" dirty="0" smtClean="0"/>
              <a:t> </a:t>
            </a:r>
            <a:r>
              <a:rPr lang="ar-SA" sz="3100" dirty="0" smtClean="0"/>
              <a:t>من</a:t>
            </a:r>
            <a:r>
              <a:rPr lang="ar-IQ" sz="3100" dirty="0" smtClean="0"/>
              <a:t> </a:t>
            </a:r>
            <a:r>
              <a:rPr lang="ar-SA" sz="3100" dirty="0" smtClean="0"/>
              <a:t>مقدمة</a:t>
            </a:r>
            <a:r>
              <a:rPr lang="ar-IQ" sz="3100" dirty="0" smtClean="0"/>
              <a:t> </a:t>
            </a:r>
            <a:r>
              <a:rPr lang="ar-SA" sz="3100" dirty="0" smtClean="0"/>
              <a:t>دليل</a:t>
            </a:r>
            <a:r>
              <a:rPr lang="ar-IQ" sz="3100" dirty="0" smtClean="0"/>
              <a:t> ا</a:t>
            </a:r>
            <a:r>
              <a:rPr lang="ar-SA" sz="3100" dirty="0" smtClean="0"/>
              <a:t>لمنهج</a:t>
            </a:r>
            <a:r>
              <a:rPr lang="ar-IQ" sz="3100" dirty="0" smtClean="0"/>
              <a:t> </a:t>
            </a:r>
            <a:r>
              <a:rPr lang="ar-SA" sz="3100" dirty="0" smtClean="0"/>
              <a:t>،ويمكن</a:t>
            </a:r>
            <a:r>
              <a:rPr lang="ar-IQ" sz="3100" dirty="0" smtClean="0"/>
              <a:t> </a:t>
            </a:r>
            <a:r>
              <a:rPr lang="ar-SA" sz="3100" dirty="0" smtClean="0"/>
              <a:t>أن يأخذ</a:t>
            </a:r>
            <a:r>
              <a:rPr lang="ar-IQ" sz="3100" dirty="0" smtClean="0"/>
              <a:t> </a:t>
            </a:r>
            <a:r>
              <a:rPr lang="ar-SA" sz="3100" dirty="0" smtClean="0"/>
              <a:t>التعليم</a:t>
            </a:r>
            <a:r>
              <a:rPr lang="ar-IQ" sz="3100" dirty="0" smtClean="0"/>
              <a:t> </a:t>
            </a:r>
            <a:r>
              <a:rPr lang="ar-SA" sz="3100" dirty="0" smtClean="0"/>
              <a:t>المتمايز</a:t>
            </a:r>
            <a:r>
              <a:rPr lang="ar-IQ" sz="3100" dirty="0" smtClean="0"/>
              <a:t> </a:t>
            </a:r>
            <a:r>
              <a:rPr lang="ar-SA" sz="3100" dirty="0" smtClean="0"/>
              <a:t>أشكال</a:t>
            </a:r>
            <a:r>
              <a:rPr lang="ar-IQ" sz="3100" dirty="0" smtClean="0"/>
              <a:t> </a:t>
            </a:r>
            <a:r>
              <a:rPr lang="ar-SA" sz="3100" dirty="0" smtClean="0"/>
              <a:t>وأساليب</a:t>
            </a:r>
            <a:r>
              <a:rPr lang="ar-IQ" sz="3100" dirty="0" smtClean="0"/>
              <a:t> </a:t>
            </a:r>
            <a:r>
              <a:rPr lang="ar-SA" sz="3100" dirty="0" smtClean="0"/>
              <a:t>تعليمية</a:t>
            </a:r>
            <a:r>
              <a:rPr lang="ar-IQ" sz="3100" dirty="0" smtClean="0"/>
              <a:t> </a:t>
            </a:r>
            <a:r>
              <a:rPr lang="ar-SA" sz="3100" dirty="0" smtClean="0"/>
              <a:t>مختلفة</a:t>
            </a:r>
            <a:r>
              <a:rPr lang="ar-IQ" sz="3100" dirty="0" smtClean="0"/>
              <a:t> </a:t>
            </a:r>
            <a:r>
              <a:rPr lang="ar-SA" sz="3100" dirty="0" smtClean="0"/>
              <a:t>مثل</a:t>
            </a:r>
            <a:r>
              <a:rPr lang="ar-IQ" sz="3100" dirty="0" smtClean="0"/>
              <a:t> ا</a:t>
            </a:r>
            <a:r>
              <a:rPr lang="ar-SA" sz="3100" dirty="0" smtClean="0"/>
              <a:t>لتعليم</a:t>
            </a:r>
            <a:r>
              <a:rPr lang="ar-IQ" sz="3100" dirty="0" smtClean="0"/>
              <a:t> على </a:t>
            </a:r>
            <a:r>
              <a:rPr lang="ar-SA" sz="3100" dirty="0" smtClean="0"/>
              <a:t>وفق</a:t>
            </a:r>
            <a:r>
              <a:rPr lang="ar-IQ" sz="3100" dirty="0" smtClean="0"/>
              <a:t> </a:t>
            </a:r>
            <a:r>
              <a:rPr lang="ar-SA" sz="3100" dirty="0" smtClean="0"/>
              <a:t>نظرية</a:t>
            </a:r>
            <a:r>
              <a:rPr lang="ar-IQ" sz="3100" dirty="0" smtClean="0"/>
              <a:t> </a:t>
            </a:r>
            <a:r>
              <a:rPr lang="ar-SA" sz="3100" dirty="0" err="1" smtClean="0"/>
              <a:t>الذكاءات</a:t>
            </a:r>
            <a:r>
              <a:rPr lang="ar-SA" sz="3100" dirty="0" smtClean="0"/>
              <a:t> المتعددة</a:t>
            </a:r>
            <a:r>
              <a:rPr lang="ar-IQ" sz="3100" dirty="0" smtClean="0"/>
              <a:t> </a:t>
            </a:r>
            <a:r>
              <a:rPr lang="ar-SA" sz="3100" dirty="0" smtClean="0"/>
              <a:t>،والتعليم</a:t>
            </a:r>
            <a:r>
              <a:rPr lang="ar-IQ" sz="3100" dirty="0" smtClean="0"/>
              <a:t> </a:t>
            </a:r>
            <a:r>
              <a:rPr lang="ar-SA" sz="3100" dirty="0" smtClean="0"/>
              <a:t>على وفق</a:t>
            </a:r>
            <a:r>
              <a:rPr lang="ar-IQ" sz="3100" dirty="0" smtClean="0"/>
              <a:t> </a:t>
            </a:r>
            <a:r>
              <a:rPr lang="ar-SA" sz="3100" dirty="0" smtClean="0"/>
              <a:t>أنماط</a:t>
            </a:r>
            <a:r>
              <a:rPr lang="ar-IQ" sz="3100" dirty="0" smtClean="0"/>
              <a:t> </a:t>
            </a:r>
            <a:r>
              <a:rPr lang="ar-SA" sz="3100" dirty="0" smtClean="0"/>
              <a:t>المتعلمين،</a:t>
            </a:r>
            <a:r>
              <a:rPr lang="ar-IQ" sz="3100" dirty="0" smtClean="0"/>
              <a:t> و</a:t>
            </a:r>
            <a:r>
              <a:rPr lang="ar-SA" sz="3100" dirty="0" smtClean="0"/>
              <a:t>التعليم</a:t>
            </a:r>
            <a:r>
              <a:rPr lang="ar-IQ" sz="3100" dirty="0" smtClean="0"/>
              <a:t> </a:t>
            </a:r>
            <a:r>
              <a:rPr lang="ar-SA" sz="3100" dirty="0" smtClean="0"/>
              <a:t>التعاوني،</a:t>
            </a:r>
            <a:r>
              <a:rPr lang="ar-IQ" sz="3100" dirty="0" smtClean="0"/>
              <a:t> </a:t>
            </a:r>
            <a:r>
              <a:rPr lang="ar-SA" sz="3100" dirty="0" smtClean="0"/>
              <a:t>ويمكن</a:t>
            </a:r>
            <a:r>
              <a:rPr lang="ar-IQ" sz="3100" dirty="0" smtClean="0"/>
              <a:t> </a:t>
            </a:r>
            <a:r>
              <a:rPr lang="ar-SA" sz="3100" dirty="0" smtClean="0"/>
              <a:t>للمعلم</a:t>
            </a:r>
            <a:r>
              <a:rPr lang="ar-IQ" sz="3100" dirty="0" smtClean="0"/>
              <a:t> </a:t>
            </a:r>
            <a:r>
              <a:rPr lang="ar-SA" sz="3100" dirty="0" smtClean="0"/>
              <a:t>الذي</a:t>
            </a:r>
            <a:r>
              <a:rPr lang="ar-IQ" sz="3100" dirty="0" smtClean="0"/>
              <a:t> </a:t>
            </a:r>
            <a:r>
              <a:rPr lang="ar-SA" sz="3100" dirty="0" smtClean="0"/>
              <a:t>يعمل</a:t>
            </a:r>
            <a:r>
              <a:rPr lang="ar-IQ" sz="3100" dirty="0" smtClean="0"/>
              <a:t> </a:t>
            </a:r>
            <a:r>
              <a:rPr lang="ar-SA" sz="3100" dirty="0" smtClean="0"/>
              <a:t>على </a:t>
            </a:r>
            <a:r>
              <a:rPr lang="ar-SA" sz="3100" dirty="0"/>
              <a:t>وفق </a:t>
            </a:r>
            <a:r>
              <a:rPr lang="ar-SA" sz="3100" dirty="0" smtClean="0"/>
              <a:t>مبادئ</a:t>
            </a:r>
            <a:r>
              <a:rPr lang="ar-IQ" sz="3100" dirty="0" smtClean="0"/>
              <a:t> </a:t>
            </a:r>
            <a:r>
              <a:rPr lang="ar-SA" sz="3100" dirty="0" smtClean="0"/>
              <a:t>التعليم</a:t>
            </a:r>
            <a:r>
              <a:rPr lang="ar-IQ" sz="3100" dirty="0" smtClean="0"/>
              <a:t> </a:t>
            </a:r>
            <a:r>
              <a:rPr lang="ar-SA" sz="3100" dirty="0" smtClean="0"/>
              <a:t>المتمايز</a:t>
            </a:r>
            <a:r>
              <a:rPr lang="ar-IQ" sz="3100" dirty="0" smtClean="0"/>
              <a:t> </a:t>
            </a:r>
            <a:r>
              <a:rPr lang="ar-SA" sz="3100" dirty="0" smtClean="0"/>
              <a:t>أن</a:t>
            </a:r>
            <a:r>
              <a:rPr lang="ar-IQ" sz="3100" dirty="0" smtClean="0"/>
              <a:t> </a:t>
            </a:r>
            <a:r>
              <a:rPr lang="ar-SA" sz="3100" dirty="0" smtClean="0"/>
              <a:t>يميز</a:t>
            </a:r>
            <a:r>
              <a:rPr lang="ar-IQ" sz="3100" dirty="0" smtClean="0"/>
              <a:t> </a:t>
            </a:r>
            <a:r>
              <a:rPr lang="ar-SA" sz="3100" dirty="0" smtClean="0"/>
              <a:t>بين</a:t>
            </a:r>
            <a:r>
              <a:rPr lang="ar-IQ" sz="3100" dirty="0" smtClean="0"/>
              <a:t> </a:t>
            </a:r>
            <a:r>
              <a:rPr lang="ar-SA" sz="3100" dirty="0" smtClean="0"/>
              <a:t>الأهداف</a:t>
            </a:r>
            <a:r>
              <a:rPr lang="ar-IQ" sz="3100" dirty="0" smtClean="0"/>
              <a:t> </a:t>
            </a:r>
            <a:r>
              <a:rPr lang="ar-SA" sz="3100" dirty="0" smtClean="0"/>
              <a:t>والمحتو</a:t>
            </a:r>
            <a:r>
              <a:rPr lang="ar-IQ" sz="3100" dirty="0" smtClean="0"/>
              <a:t>ى </a:t>
            </a:r>
            <a:r>
              <a:rPr lang="ar-SA" sz="3100" dirty="0" smtClean="0"/>
              <a:t>والناتج،</a:t>
            </a:r>
            <a:r>
              <a:rPr lang="ar-IQ" sz="3100" dirty="0" smtClean="0"/>
              <a:t> </a:t>
            </a:r>
            <a:r>
              <a:rPr lang="ar-SA" sz="3100" dirty="0" smtClean="0"/>
              <a:t>وتعد</a:t>
            </a:r>
            <a:r>
              <a:rPr lang="ar-IQ" sz="3100" dirty="0" smtClean="0"/>
              <a:t> </a:t>
            </a:r>
            <a:r>
              <a:rPr lang="ar-SA" sz="3100" dirty="0" smtClean="0"/>
              <a:t>المرونة</a:t>
            </a:r>
            <a:r>
              <a:rPr lang="ar-IQ" sz="3100" dirty="0" smtClean="0"/>
              <a:t> </a:t>
            </a:r>
            <a:r>
              <a:rPr lang="ar-SA" sz="3100" dirty="0" smtClean="0"/>
              <a:t>والاحترام المتبادل</a:t>
            </a:r>
            <a:r>
              <a:rPr lang="ar-IQ" sz="3100" dirty="0" smtClean="0"/>
              <a:t> </a:t>
            </a:r>
            <a:r>
              <a:rPr lang="ar-SA" sz="3100" dirty="0" smtClean="0"/>
              <a:t>من</a:t>
            </a:r>
            <a:r>
              <a:rPr lang="ar-IQ" sz="3100" dirty="0" smtClean="0"/>
              <a:t> </a:t>
            </a:r>
            <a:r>
              <a:rPr lang="ar-SA" sz="3100" dirty="0" smtClean="0"/>
              <a:t>أهم</a:t>
            </a:r>
            <a:r>
              <a:rPr lang="ar-IQ" sz="3100" dirty="0" smtClean="0"/>
              <a:t> </a:t>
            </a:r>
            <a:r>
              <a:rPr lang="ar-SA" sz="3100" dirty="0" smtClean="0"/>
              <a:t>أسس</a:t>
            </a:r>
            <a:r>
              <a:rPr lang="ar-IQ" sz="3100" dirty="0" smtClean="0"/>
              <a:t> </a:t>
            </a:r>
            <a:r>
              <a:rPr lang="ar-SA" sz="3100" dirty="0" smtClean="0"/>
              <a:t>هذا</a:t>
            </a:r>
            <a:r>
              <a:rPr lang="ar-IQ" sz="3100" dirty="0" smtClean="0"/>
              <a:t> </a:t>
            </a:r>
            <a:r>
              <a:rPr lang="ar-SA" sz="3100" dirty="0" smtClean="0"/>
              <a:t>النوع</a:t>
            </a:r>
            <a:r>
              <a:rPr lang="ar-IQ" sz="3100" dirty="0" smtClean="0"/>
              <a:t> </a:t>
            </a:r>
            <a:r>
              <a:rPr lang="ar-SA" sz="3100" dirty="0" smtClean="0"/>
              <a:t>من</a:t>
            </a:r>
            <a:r>
              <a:rPr lang="ar-IQ" sz="3100" dirty="0" smtClean="0"/>
              <a:t> </a:t>
            </a:r>
            <a:r>
              <a:rPr lang="ar-SA" sz="3100" dirty="0" smtClean="0"/>
              <a:t>التعليم</a:t>
            </a:r>
            <a:r>
              <a:rPr lang="ar-SA" sz="3100" b="1" dirty="0" smtClean="0"/>
              <a:t>)</a:t>
            </a:r>
            <a:r>
              <a:rPr lang="en-US" sz="3100" dirty="0" smtClean="0"/>
              <a:t>							</a:t>
            </a:r>
            <a:r>
              <a:rPr lang="en-US" sz="3600" dirty="0"/>
              <a:t/>
            </a:r>
            <a:br>
              <a:rPr lang="en-US" sz="3600" dirty="0"/>
            </a:br>
            <a:endParaRPr lang="ar-IQ" sz="3600" dirty="0"/>
          </a:p>
        </p:txBody>
      </p:sp>
    </p:spTree>
    <p:extLst>
      <p:ext uri="{BB962C8B-B14F-4D97-AF65-F5344CB8AC3E}">
        <p14:creationId xmlns:p14="http://schemas.microsoft.com/office/powerpoint/2010/main" val="16943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17767" cy="6858000"/>
          </a:xfrm>
          <a:solidFill>
            <a:schemeClr val="bg1">
              <a:lumMod val="85000"/>
            </a:schemeClr>
          </a:solidFill>
        </p:spPr>
        <p:txBody>
          <a:bodyPr>
            <a:normAutofit/>
          </a:bodyPr>
          <a:lstStyle/>
          <a:p>
            <a:pPr algn="justLow"/>
            <a:r>
              <a:rPr lang="ar-SA" sz="3600" b="1" dirty="0"/>
              <a:t>وعرف </a:t>
            </a:r>
            <a:r>
              <a:rPr lang="ar-SA" sz="3600" b="1" dirty="0" smtClean="0"/>
              <a:t>التعليم </a:t>
            </a:r>
            <a:r>
              <a:rPr lang="ar-SA" sz="3600" b="1" dirty="0"/>
              <a:t>المتمايز </a:t>
            </a:r>
            <a:r>
              <a:rPr lang="ar-SA" sz="3600" b="1" dirty="0" smtClean="0"/>
              <a:t>بأنه</a:t>
            </a:r>
            <a:r>
              <a:rPr lang="ar-IQ" sz="3600" b="1" dirty="0" smtClean="0"/>
              <a:t>:</a:t>
            </a:r>
            <a:r>
              <a:rPr lang="ar-IQ" sz="3600" dirty="0" smtClean="0"/>
              <a:t>			</a:t>
            </a:r>
            <a:r>
              <a:rPr lang="ar-SA" sz="3600" dirty="0" smtClean="0"/>
              <a:t> </a:t>
            </a:r>
            <a:r>
              <a:rPr lang="ar-IQ" sz="3600" dirty="0" smtClean="0"/>
              <a:t/>
            </a:r>
            <a:br>
              <a:rPr lang="ar-IQ" sz="3600" dirty="0" smtClean="0"/>
            </a:br>
            <a:r>
              <a:rPr lang="ar-SA" sz="3600" dirty="0" smtClean="0"/>
              <a:t>" </a:t>
            </a:r>
            <a:r>
              <a:rPr lang="ar-SA" sz="3600" dirty="0"/>
              <a:t>مدخل تدريسي يقوم على تعرف الاحتياجات التعليمية المتنوعة للمتعلمين، ومدى استعدادهم للتعلم، وتحديد اهتماماتهم المختلفة ثم الاستجابة لهذه الاختلافات في الاحتياجات والاستعدادات والاهتمامات عن طريق عناصر عملية التعليم، </a:t>
            </a:r>
            <a:r>
              <a:rPr lang="ar-SA" sz="3600" dirty="0" err="1" smtClean="0"/>
              <a:t>بإ</a:t>
            </a:r>
            <a:r>
              <a:rPr lang="ar-IQ" sz="3600" dirty="0"/>
              <a:t>ن</a:t>
            </a:r>
            <a:r>
              <a:rPr lang="ar-SA" sz="3600" dirty="0" smtClean="0"/>
              <a:t> </a:t>
            </a:r>
            <a:r>
              <a:rPr lang="ar-SA" sz="3600" dirty="0"/>
              <a:t>تتمايز عناصر التعليم لتقابل تمايز واختلاف المتعلمين داخل الفصل </a:t>
            </a:r>
            <a:r>
              <a:rPr lang="ar-SA" sz="3600" dirty="0" smtClean="0"/>
              <a:t>الدراسي</a:t>
            </a:r>
            <a:r>
              <a:rPr lang="en-US" sz="3600" dirty="0"/>
              <a:t> </a:t>
            </a:r>
            <a:r>
              <a:rPr lang="ar-SA" sz="3600" dirty="0" smtClean="0"/>
              <a:t>الواحد</a:t>
            </a:r>
            <a:r>
              <a:rPr lang="ar-SA" sz="3600" dirty="0"/>
              <a:t>، وذلك ليقدم للجميع فرصاً متكافئة لحدوث التعلم </a:t>
            </a:r>
            <a:r>
              <a:rPr lang="en-US" sz="3600" b="1" dirty="0" smtClean="0"/>
              <a:t>“</a:t>
            </a:r>
            <a:r>
              <a:rPr lang="ar-IQ" sz="3600" b="1" dirty="0" smtClean="0"/>
              <a:t>								</a:t>
            </a:r>
            <a:br>
              <a:rPr lang="ar-IQ" sz="3600" b="1" dirty="0" smtClean="0"/>
            </a:br>
            <a:endParaRPr lang="ar-IQ" sz="3600" b="1" dirty="0"/>
          </a:p>
        </p:txBody>
      </p:sp>
    </p:spTree>
    <p:extLst>
      <p:ext uri="{BB962C8B-B14F-4D97-AF65-F5344CB8AC3E}">
        <p14:creationId xmlns:p14="http://schemas.microsoft.com/office/powerpoint/2010/main" val="223091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lvl="0" algn="justLow"/>
            <a:r>
              <a:rPr lang="ar-IQ" sz="2700" dirty="0">
                <a:solidFill>
                  <a:prstClr val="black"/>
                </a:solidFill>
              </a:rPr>
              <a:t>لذا </a:t>
            </a:r>
            <a:r>
              <a:rPr lang="ar-SA" sz="2700" dirty="0">
                <a:solidFill>
                  <a:prstClr val="black"/>
                </a:solidFill>
              </a:rPr>
              <a:t>تُمكن نظرية معالجة المعلومات المعلمين من فهم عمليات التعلم المعرفية لدى الطلاب، مما يساعدهم على تصميم استراتيجيات تدريس فعالة تراعي كيفية استقبال الطلاب للمعلومات ومعالجتها وتخزينها واسترجاعها. هذا يؤدي إلى تحسين عملية التعلم وزيادة استيعاب الطلاب للمادة الدراسية.</a:t>
            </a:r>
            <a:endParaRPr lang="ar-IQ" sz="2700" dirty="0">
              <a:solidFill>
                <a:prstClr val="black"/>
              </a:solidFill>
            </a:endParaRPr>
          </a:p>
          <a:p>
            <a:pPr lvl="0" algn="justLow"/>
            <a:endParaRPr lang="ar-SA" sz="2700" dirty="0">
              <a:solidFill>
                <a:prstClr val="black"/>
              </a:solidFill>
            </a:endParaRPr>
          </a:p>
          <a:p>
            <a:pPr lvl="0" algn="justLow"/>
            <a:r>
              <a:rPr lang="ar-IQ" sz="2700" dirty="0">
                <a:solidFill>
                  <a:prstClr val="black"/>
                </a:solidFill>
              </a:rPr>
              <a:t>اذن تركز عملية</a:t>
            </a:r>
            <a:r>
              <a:rPr lang="ar-SA" sz="2700" dirty="0">
                <a:solidFill>
                  <a:prstClr val="black"/>
                </a:solidFill>
              </a:rPr>
              <a:t> التدريس على تطوير السلوك الحركي من خلال توفير فرص للممارسة والتكرار، مما يعزز اكتساب المهارات الحركية وتحسينها. يعتمد على مبادئ التعلم السلوكي مثل التعزيز والتغذية الراجعة لتشكيل السلوك الحركي المرغوب فيه. يهدف إلى تحسين التنسيق الحركي، والدقة، والسرعة، والقوة، والمرونة، مما يسهم في تطوير الأداء الرياضي، والمهارات اليومية، والقدرات المهنية.</a:t>
            </a:r>
          </a:p>
          <a:p>
            <a:endParaRPr lang="ar-SA" dirty="0"/>
          </a:p>
        </p:txBody>
      </p:sp>
    </p:spTree>
    <p:extLst>
      <p:ext uri="{BB962C8B-B14F-4D97-AF65-F5344CB8AC3E}">
        <p14:creationId xmlns:p14="http://schemas.microsoft.com/office/powerpoint/2010/main" val="8783633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17767" cy="6858000"/>
          </a:xfrm>
          <a:blipFill>
            <a:blip r:embed="rId2"/>
            <a:tile tx="0" ty="0" sx="100000" sy="100000" flip="none" algn="tl"/>
          </a:blipFill>
        </p:spPr>
        <p:txBody>
          <a:bodyPr>
            <a:normAutofit/>
          </a:bodyPr>
          <a:lstStyle/>
          <a:p>
            <a:pPr algn="justLow"/>
            <a:r>
              <a:rPr lang="en-US" sz="2700" b="1" dirty="0"/>
              <a:t> </a:t>
            </a:r>
            <a:r>
              <a:rPr lang="ar-SA" sz="3600" b="1" dirty="0">
                <a:solidFill>
                  <a:srgbClr val="0070C0"/>
                </a:solidFill>
              </a:rPr>
              <a:t>خطوات </a:t>
            </a:r>
            <a:r>
              <a:rPr lang="ar-SA" sz="3600" b="1" dirty="0" smtClean="0">
                <a:solidFill>
                  <a:srgbClr val="0070C0"/>
                </a:solidFill>
              </a:rPr>
              <a:t>التعليم</a:t>
            </a:r>
            <a:r>
              <a:rPr lang="ar-IQ" sz="3600" b="1" dirty="0" smtClean="0">
                <a:solidFill>
                  <a:srgbClr val="0070C0"/>
                </a:solidFill>
              </a:rPr>
              <a:t> </a:t>
            </a:r>
            <a:r>
              <a:rPr lang="ar-SA" sz="3600" b="1" dirty="0" smtClean="0">
                <a:solidFill>
                  <a:srgbClr val="0070C0"/>
                </a:solidFill>
              </a:rPr>
              <a:t>المتمايز:</a:t>
            </a:r>
            <a:r>
              <a:rPr lang="en-US" sz="3600" b="1" dirty="0" smtClean="0">
                <a:solidFill>
                  <a:srgbClr val="0070C0"/>
                </a:solidFill>
              </a:rPr>
              <a:t>	</a:t>
            </a:r>
            <a:r>
              <a:rPr lang="en-US" sz="2700" b="1" dirty="0" smtClean="0"/>
              <a:t>					</a:t>
            </a:r>
            <a:r>
              <a:rPr lang="en-US" sz="2700" dirty="0"/>
              <a:t/>
            </a:r>
            <a:br>
              <a:rPr lang="en-US" sz="2700" dirty="0"/>
            </a:br>
            <a:r>
              <a:rPr lang="ar-SA" sz="2700" dirty="0"/>
              <a:t>هناك خطوات ينبغي اتباعها من اجل القيام بعملية التعليم المتمايز ومن هذه الخطوات </a:t>
            </a:r>
            <a:r>
              <a:rPr lang="ar-SA" sz="2700" dirty="0" smtClean="0"/>
              <a:t>هي:</a:t>
            </a:r>
            <a:r>
              <a:rPr lang="en-US" sz="2700" dirty="0" smtClean="0"/>
              <a:t>									</a:t>
            </a:r>
            <a:r>
              <a:rPr lang="en-US" sz="2700" dirty="0"/>
              <a:t/>
            </a:r>
            <a:br>
              <a:rPr lang="en-US" sz="2700" dirty="0"/>
            </a:br>
            <a:r>
              <a:rPr lang="ar-IQ" sz="2700" b="1" dirty="0" smtClean="0">
                <a:solidFill>
                  <a:srgbClr val="FF0000"/>
                </a:solidFill>
              </a:rPr>
              <a:t>1-</a:t>
            </a:r>
            <a:r>
              <a:rPr lang="ar-IQ" sz="2700" dirty="0" smtClean="0"/>
              <a:t> </a:t>
            </a:r>
            <a:r>
              <a:rPr lang="ar-SA" sz="2700" dirty="0" smtClean="0"/>
              <a:t>التقويم القبلي</a:t>
            </a:r>
            <a:r>
              <a:rPr lang="ar-IQ" sz="2700" dirty="0" smtClean="0"/>
              <a:t> </a:t>
            </a:r>
            <a:r>
              <a:rPr lang="ar-SA" sz="2700" dirty="0" smtClean="0"/>
              <a:t>:</a:t>
            </a:r>
            <a:r>
              <a:rPr lang="ar-IQ" sz="2700" dirty="0" smtClean="0"/>
              <a:t> </a:t>
            </a:r>
            <a:r>
              <a:rPr lang="ar-SA" sz="2700" dirty="0" smtClean="0"/>
              <a:t>أن</a:t>
            </a:r>
            <a:r>
              <a:rPr lang="ar-IQ" sz="2700" dirty="0" smtClean="0"/>
              <a:t> </a:t>
            </a:r>
            <a:r>
              <a:rPr lang="ar-SA" sz="2700" dirty="0" smtClean="0"/>
              <a:t>أول </a:t>
            </a:r>
            <a:r>
              <a:rPr lang="ar-SA" sz="2700" dirty="0"/>
              <a:t>خطوة من خطوات التعليم المتمايز هو أجراء عملية تقويم تسعى </a:t>
            </a:r>
            <a:r>
              <a:rPr lang="ar-SA" sz="2700" dirty="0" smtClean="0"/>
              <a:t>الى</a:t>
            </a:r>
            <a:r>
              <a:rPr lang="ar-IQ" sz="2700" dirty="0" smtClean="0"/>
              <a:t> </a:t>
            </a:r>
            <a:r>
              <a:rPr lang="ar-SA" sz="2700" dirty="0" smtClean="0"/>
              <a:t>تحديد </a:t>
            </a:r>
            <a:r>
              <a:rPr lang="ar-SA" sz="2700" dirty="0"/>
              <a:t>المعارف السابقة، وتحديد القدرات والمواهب، وتحديد الميول والخصائص الشخصية، </a:t>
            </a:r>
            <a:r>
              <a:rPr lang="ar-SA" sz="2700" dirty="0" smtClean="0"/>
              <a:t>وتحديد</a:t>
            </a:r>
            <a:r>
              <a:rPr lang="ar-IQ" sz="2700" dirty="0" smtClean="0"/>
              <a:t> </a:t>
            </a:r>
            <a:r>
              <a:rPr lang="ar-SA" sz="2700" dirty="0" smtClean="0"/>
              <a:t>أسلوب </a:t>
            </a:r>
            <a:r>
              <a:rPr lang="ar-SA" sz="2700" dirty="0"/>
              <a:t>التعلم الملائم، وتحديد الخلفيات الثقافية.</a:t>
            </a:r>
            <a:r>
              <a:rPr lang="en-US" sz="2700" dirty="0"/>
              <a:t/>
            </a:r>
            <a:br>
              <a:rPr lang="en-US" sz="2700" dirty="0"/>
            </a:br>
            <a:r>
              <a:rPr lang="ar-IQ" sz="2700" b="1" dirty="0" smtClean="0">
                <a:solidFill>
                  <a:srgbClr val="FF0000"/>
                </a:solidFill>
              </a:rPr>
              <a:t>2-</a:t>
            </a:r>
            <a:r>
              <a:rPr lang="ar-IQ" sz="2700" dirty="0" smtClean="0"/>
              <a:t> </a:t>
            </a:r>
            <a:r>
              <a:rPr lang="ar-SA" sz="2700" dirty="0" smtClean="0"/>
              <a:t>تصنيف </a:t>
            </a:r>
            <a:r>
              <a:rPr lang="ar-SA" sz="2700" dirty="0"/>
              <a:t>الطلبة في مجموعات في ضوء نتائج التقويم القبلي على وفق ما بين أعضاء كل مجموعة من قواسم مشتركة</a:t>
            </a:r>
            <a:r>
              <a:rPr lang="ar-SA" sz="2700" dirty="0" smtClean="0"/>
              <a:t>.</a:t>
            </a:r>
            <a:r>
              <a:rPr lang="en-US" sz="2700" dirty="0" smtClean="0"/>
              <a:t>					</a:t>
            </a:r>
            <a:r>
              <a:rPr lang="en-US" sz="2700" dirty="0"/>
              <a:t/>
            </a:r>
            <a:br>
              <a:rPr lang="en-US" sz="2700" dirty="0"/>
            </a:br>
            <a:r>
              <a:rPr lang="ar-IQ" sz="2700" b="1" dirty="0" smtClean="0">
                <a:solidFill>
                  <a:srgbClr val="FF0000"/>
                </a:solidFill>
              </a:rPr>
              <a:t>3-</a:t>
            </a:r>
            <a:r>
              <a:rPr lang="ar-IQ" sz="2700" dirty="0" smtClean="0"/>
              <a:t> </a:t>
            </a:r>
            <a:r>
              <a:rPr lang="ar-SA" sz="2700" dirty="0" smtClean="0"/>
              <a:t>تحديد أهداف</a:t>
            </a:r>
            <a:r>
              <a:rPr lang="ar-IQ" sz="2700" dirty="0" smtClean="0"/>
              <a:t> </a:t>
            </a:r>
            <a:r>
              <a:rPr lang="ar-SA" sz="2700" dirty="0" smtClean="0"/>
              <a:t>التعلم</a:t>
            </a:r>
            <a:r>
              <a:rPr lang="ar-SA" sz="2700" dirty="0"/>
              <a:t>.</a:t>
            </a:r>
            <a:r>
              <a:rPr lang="en-US" sz="2700" dirty="0"/>
              <a:t/>
            </a:r>
            <a:br>
              <a:rPr lang="en-US" sz="2700" dirty="0"/>
            </a:br>
            <a:r>
              <a:rPr lang="ar-IQ" sz="2700" b="1" dirty="0" smtClean="0">
                <a:solidFill>
                  <a:srgbClr val="FF0000"/>
                </a:solidFill>
              </a:rPr>
              <a:t>4-</a:t>
            </a:r>
            <a:r>
              <a:rPr lang="ar-IQ" sz="2700" dirty="0" smtClean="0"/>
              <a:t> </a:t>
            </a:r>
            <a:r>
              <a:rPr lang="ar-SA" sz="2700" dirty="0" smtClean="0"/>
              <a:t>اختيار </a:t>
            </a:r>
            <a:r>
              <a:rPr lang="ar-SA" sz="2700" dirty="0"/>
              <a:t>المواد</a:t>
            </a:r>
            <a:r>
              <a:rPr lang="ar-SA" sz="2700" dirty="0" smtClean="0"/>
              <a:t>،</a:t>
            </a:r>
            <a:r>
              <a:rPr lang="ar-IQ" sz="2700" dirty="0" smtClean="0"/>
              <a:t> </a:t>
            </a:r>
            <a:r>
              <a:rPr lang="ar-SA" sz="2700" dirty="0" smtClean="0"/>
              <a:t>والأنشطة </a:t>
            </a:r>
            <a:r>
              <a:rPr lang="ar-SA" sz="2700" dirty="0"/>
              <a:t>التعليمية، ومصادر التعلم</a:t>
            </a:r>
            <a:r>
              <a:rPr lang="ar-SA" sz="2700" dirty="0" smtClean="0"/>
              <a:t>،</a:t>
            </a:r>
            <a:r>
              <a:rPr lang="ar-IQ" sz="2700" dirty="0" smtClean="0"/>
              <a:t> </a:t>
            </a:r>
            <a:r>
              <a:rPr lang="ar-SA" sz="2700" dirty="0" smtClean="0"/>
              <a:t>وأدوات</a:t>
            </a:r>
            <a:r>
              <a:rPr lang="ar-IQ" sz="2700" dirty="0" smtClean="0"/>
              <a:t> </a:t>
            </a:r>
            <a:r>
              <a:rPr lang="ar-SA" sz="2700" dirty="0" smtClean="0"/>
              <a:t>التعليم</a:t>
            </a:r>
            <a:r>
              <a:rPr lang="ar-SA" sz="2700" dirty="0"/>
              <a:t>.</a:t>
            </a:r>
            <a:r>
              <a:rPr lang="en-US" sz="2700" dirty="0"/>
              <a:t/>
            </a:r>
            <a:br>
              <a:rPr lang="en-US" sz="2700" dirty="0"/>
            </a:br>
            <a:r>
              <a:rPr lang="ar-IQ" sz="2700" b="1" dirty="0" smtClean="0">
                <a:solidFill>
                  <a:srgbClr val="FF0000"/>
                </a:solidFill>
              </a:rPr>
              <a:t>5-</a:t>
            </a:r>
            <a:r>
              <a:rPr lang="ar-IQ" sz="2700" dirty="0" smtClean="0"/>
              <a:t> </a:t>
            </a:r>
            <a:r>
              <a:rPr lang="ar-SA" sz="2700" dirty="0" smtClean="0"/>
              <a:t>تنظيم </a:t>
            </a:r>
            <a:r>
              <a:rPr lang="ar-SA" sz="2700" dirty="0"/>
              <a:t>البيئة التعليمية بطريقة تستجيب لجميع المجموعات.</a:t>
            </a:r>
            <a:r>
              <a:rPr lang="en-US" sz="2700" dirty="0"/>
              <a:t/>
            </a:r>
            <a:br>
              <a:rPr lang="en-US" sz="2700" dirty="0"/>
            </a:br>
            <a:r>
              <a:rPr lang="ar-IQ" sz="2700" b="1" dirty="0" smtClean="0">
                <a:solidFill>
                  <a:srgbClr val="FF0000"/>
                </a:solidFill>
              </a:rPr>
              <a:t>6-</a:t>
            </a:r>
            <a:r>
              <a:rPr lang="ar-IQ" sz="2700" dirty="0" smtClean="0"/>
              <a:t> </a:t>
            </a:r>
            <a:r>
              <a:rPr lang="ar-SA" sz="2700" dirty="0" smtClean="0"/>
              <a:t>اختيار </a:t>
            </a:r>
            <a:r>
              <a:rPr lang="ar-SA" sz="2700" dirty="0"/>
              <a:t>استراتيجيات التعليم الملائمة </a:t>
            </a:r>
            <a:r>
              <a:rPr lang="ar-SA" sz="2700" dirty="0" smtClean="0"/>
              <a:t>للطلبة،</a:t>
            </a:r>
            <a:r>
              <a:rPr lang="ar-IQ" sz="2700" dirty="0" smtClean="0"/>
              <a:t> </a:t>
            </a:r>
            <a:r>
              <a:rPr lang="ar-SA" sz="2700" dirty="0" err="1" smtClean="0"/>
              <a:t>أوالمجموعات</a:t>
            </a:r>
            <a:r>
              <a:rPr lang="ar-SA" sz="2700" dirty="0"/>
              <a:t>.</a:t>
            </a:r>
            <a:r>
              <a:rPr lang="en-US" sz="2700" dirty="0"/>
              <a:t/>
            </a:r>
            <a:br>
              <a:rPr lang="en-US" sz="2700" dirty="0"/>
            </a:br>
            <a:r>
              <a:rPr lang="ar-IQ" sz="2700" b="1" dirty="0" smtClean="0">
                <a:solidFill>
                  <a:srgbClr val="FF0000"/>
                </a:solidFill>
              </a:rPr>
              <a:t>7-</a:t>
            </a:r>
            <a:r>
              <a:rPr lang="ar-IQ" sz="2700" dirty="0" smtClean="0"/>
              <a:t> </a:t>
            </a:r>
            <a:r>
              <a:rPr lang="ar-SA" sz="2700" dirty="0" smtClean="0"/>
              <a:t>أجراء </a:t>
            </a:r>
            <a:r>
              <a:rPr lang="ar-SA" sz="2700" dirty="0"/>
              <a:t>عملية التقويم بعد التنفيذ لقياس مخرجات التعلم.</a:t>
            </a:r>
            <a:r>
              <a:rPr lang="en-US" sz="2700" dirty="0"/>
              <a:t/>
            </a:r>
            <a:br>
              <a:rPr lang="en-US" sz="2700" dirty="0"/>
            </a:br>
            <a:r>
              <a:rPr lang="ar-IQ" sz="2700" b="1" dirty="0" smtClean="0">
                <a:solidFill>
                  <a:srgbClr val="FF0000"/>
                </a:solidFill>
              </a:rPr>
              <a:t>8-</a:t>
            </a:r>
            <a:r>
              <a:rPr lang="ar-IQ" sz="2700" dirty="0" smtClean="0"/>
              <a:t> </a:t>
            </a:r>
            <a:r>
              <a:rPr lang="ar-SA" sz="2700" dirty="0" smtClean="0"/>
              <a:t>تحديد </a:t>
            </a:r>
            <a:r>
              <a:rPr lang="ar-SA" sz="2700" dirty="0"/>
              <a:t>الأنشطة التي تكلف بها كل مجموعة.</a:t>
            </a:r>
            <a:r>
              <a:rPr lang="en-US" dirty="0"/>
              <a:t/>
            </a:r>
            <a:br>
              <a:rPr lang="en-US" dirty="0"/>
            </a:br>
            <a:endParaRPr lang="ar-IQ" dirty="0"/>
          </a:p>
        </p:txBody>
      </p:sp>
    </p:spTree>
    <p:extLst>
      <p:ext uri="{BB962C8B-B14F-4D97-AF65-F5344CB8AC3E}">
        <p14:creationId xmlns:p14="http://schemas.microsoft.com/office/powerpoint/2010/main" val="13256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17767" cy="6858000"/>
          </a:xfrm>
          <a:solidFill>
            <a:schemeClr val="accent6">
              <a:lumMod val="60000"/>
              <a:lumOff val="40000"/>
            </a:schemeClr>
          </a:solidFill>
        </p:spPr>
        <p:txBody>
          <a:bodyPr>
            <a:noAutofit/>
          </a:bodyPr>
          <a:lstStyle/>
          <a:p>
            <a:pPr algn="justLow"/>
            <a:r>
              <a:rPr lang="en-US" sz="2400" b="1" dirty="0" smtClean="0"/>
              <a:t/>
            </a:r>
            <a:br>
              <a:rPr lang="en-US" sz="2400" b="1" dirty="0" smtClean="0"/>
            </a:br>
            <a:r>
              <a:rPr lang="en-US" sz="3200" b="1" dirty="0">
                <a:solidFill>
                  <a:srgbClr val="FFFF00"/>
                </a:solidFill>
              </a:rPr>
              <a:t/>
            </a:r>
            <a:br>
              <a:rPr lang="en-US" sz="3200" b="1" dirty="0">
                <a:solidFill>
                  <a:srgbClr val="FFFF00"/>
                </a:solidFill>
              </a:rPr>
            </a:br>
            <a:r>
              <a:rPr lang="ar-SA" sz="3200" b="1" dirty="0" smtClean="0">
                <a:solidFill>
                  <a:srgbClr val="FFFF00"/>
                </a:solidFill>
              </a:rPr>
              <a:t>أهداف </a:t>
            </a:r>
            <a:r>
              <a:rPr lang="ar-SA" sz="3200" b="1" dirty="0">
                <a:solidFill>
                  <a:srgbClr val="FFFF00"/>
                </a:solidFill>
              </a:rPr>
              <a:t>التعليم المتمايز</a:t>
            </a:r>
            <a:r>
              <a:rPr lang="ar-SA" sz="3200" b="1" dirty="0" smtClean="0">
                <a:solidFill>
                  <a:srgbClr val="FFFF00"/>
                </a:solidFill>
              </a:rPr>
              <a:t>:</a:t>
            </a:r>
            <a:r>
              <a:rPr lang="en-US" sz="2400" b="1" dirty="0" smtClean="0"/>
              <a:t>								</a:t>
            </a:r>
            <a:r>
              <a:rPr lang="en-US" sz="2400" dirty="0"/>
              <a:t/>
            </a:r>
            <a:br>
              <a:rPr lang="en-US" sz="2400" dirty="0"/>
            </a:br>
            <a:r>
              <a:rPr lang="ar-SA" sz="2400" dirty="0"/>
              <a:t>هناك أهداف متعددة لعملية التعليم المتمايز والتي من الممكن ملاحظتها عن طريق الاطلاع على بعض المصادر أوعن طريق تنفيذ هذه الاستراتيجية وقد قام الباحث باختيار بعض هذه الأهداف التي يراها تغطي بنسبة كبيرة التعليم المتمايز </a:t>
            </a:r>
            <a:r>
              <a:rPr lang="ar-SA" sz="2400" dirty="0" smtClean="0"/>
              <a:t>وهي:</a:t>
            </a:r>
            <a:r>
              <a:rPr lang="en-US" sz="2400" dirty="0"/>
              <a:t/>
            </a:r>
            <a:br>
              <a:rPr lang="en-US" sz="2400" dirty="0"/>
            </a:br>
            <a:r>
              <a:rPr lang="ar-IQ" sz="2400" dirty="0" smtClean="0"/>
              <a:t>1- </a:t>
            </a:r>
            <a:r>
              <a:rPr lang="ar-SA" sz="2400" dirty="0" smtClean="0"/>
              <a:t>تطوير </a:t>
            </a:r>
            <a:r>
              <a:rPr lang="ar-SA" sz="2400" dirty="0"/>
              <a:t>مهمات تتسم بالتحدي، والاحتواء لكل متعلم</a:t>
            </a:r>
            <a:r>
              <a:rPr lang="ar-SA" sz="2400" dirty="0" smtClean="0"/>
              <a:t>.</a:t>
            </a:r>
            <a:r>
              <a:rPr lang="en-US" sz="2400" dirty="0" smtClean="0"/>
              <a:t>					</a:t>
            </a:r>
            <a:r>
              <a:rPr lang="en-US" sz="2400" dirty="0"/>
              <a:t/>
            </a:r>
            <a:br>
              <a:rPr lang="en-US" sz="2400" dirty="0"/>
            </a:br>
            <a:r>
              <a:rPr lang="ar-IQ" sz="2400" dirty="0" smtClean="0"/>
              <a:t>2- </a:t>
            </a:r>
            <a:r>
              <a:rPr lang="ar-SA" sz="2400" dirty="0" smtClean="0"/>
              <a:t>تطوير </a:t>
            </a:r>
            <a:r>
              <a:rPr lang="ar-SA" sz="2400" dirty="0"/>
              <a:t>أنشطة تعليمية تعتمد على الموضوعات، والمفاهيم الجوهرية، </a:t>
            </a:r>
            <a:r>
              <a:rPr lang="ar-SA" sz="2400" dirty="0" smtClean="0"/>
              <a:t>والعمليات</a:t>
            </a:r>
            <a:r>
              <a:rPr lang="ar-IQ" sz="2400" dirty="0" smtClean="0"/>
              <a:t> </a:t>
            </a:r>
            <a:r>
              <a:rPr lang="ar-SA" sz="2400" dirty="0" smtClean="0"/>
              <a:t>،</a:t>
            </a:r>
            <a:r>
              <a:rPr lang="ar-IQ" sz="2400" dirty="0" smtClean="0"/>
              <a:t> </a:t>
            </a:r>
            <a:r>
              <a:rPr lang="ar-SA" sz="2400" dirty="0" smtClean="0"/>
              <a:t>والمهارات </a:t>
            </a:r>
            <a:r>
              <a:rPr lang="ar-SA" sz="2400" dirty="0"/>
              <a:t>المهمة، وكذلك تطوير طرائق متعددة لعرض عملية التعلم</a:t>
            </a:r>
            <a:r>
              <a:rPr lang="ar-SA" sz="2400" dirty="0" smtClean="0"/>
              <a:t>.</a:t>
            </a:r>
            <a:r>
              <a:rPr lang="en-US" sz="2400" dirty="0" smtClean="0"/>
              <a:t>			</a:t>
            </a:r>
            <a:r>
              <a:rPr lang="en-US" sz="2400" dirty="0"/>
              <a:t/>
            </a:r>
            <a:br>
              <a:rPr lang="en-US" sz="2400" dirty="0"/>
            </a:br>
            <a:r>
              <a:rPr lang="ar-IQ" sz="2400" dirty="0" smtClean="0"/>
              <a:t>3- </a:t>
            </a:r>
            <a:r>
              <a:rPr lang="ar-SA" sz="2400" dirty="0" smtClean="0"/>
              <a:t>توفير </a:t>
            </a:r>
            <a:r>
              <a:rPr lang="ar-SA" sz="2400" dirty="0"/>
              <a:t>مداخل تتسم بالمرونة لكل من المحتوى، </a:t>
            </a:r>
            <a:r>
              <a:rPr lang="ar-SA" sz="2400" dirty="0" smtClean="0"/>
              <a:t>والتعليم</a:t>
            </a:r>
            <a:r>
              <a:rPr lang="ar-IQ" sz="2400" dirty="0" smtClean="0"/>
              <a:t> </a:t>
            </a:r>
            <a:r>
              <a:rPr lang="ar-SA" sz="2400" dirty="0" smtClean="0"/>
              <a:t>،</a:t>
            </a:r>
            <a:r>
              <a:rPr lang="ar-IQ" sz="2400" dirty="0" smtClean="0"/>
              <a:t> </a:t>
            </a:r>
            <a:r>
              <a:rPr lang="ar-SA" sz="2400" dirty="0" smtClean="0"/>
              <a:t>والمخرجات.</a:t>
            </a:r>
            <a:r>
              <a:rPr lang="en-US" sz="2400" dirty="0" smtClean="0"/>
              <a:t>			</a:t>
            </a:r>
            <a:r>
              <a:rPr lang="en-US" sz="2400" dirty="0"/>
              <a:t/>
            </a:r>
            <a:br>
              <a:rPr lang="en-US" sz="2400" dirty="0"/>
            </a:br>
            <a:r>
              <a:rPr lang="ar-IQ" sz="2400" dirty="0" smtClean="0"/>
              <a:t>4- </a:t>
            </a:r>
            <a:r>
              <a:rPr lang="ar-SA" sz="2400" dirty="0" smtClean="0"/>
              <a:t>الاستجابة </a:t>
            </a:r>
            <a:r>
              <a:rPr lang="ar-SA" sz="2400" dirty="0"/>
              <a:t>لمستويات الاستعداد لدى الطلاب، والاحتياجات التعليمية، </a:t>
            </a:r>
            <a:r>
              <a:rPr lang="ar-SA" sz="2400" dirty="0" smtClean="0"/>
              <a:t>والاهتمامات</a:t>
            </a:r>
            <a:r>
              <a:rPr lang="ar-IQ" sz="2400" dirty="0" smtClean="0"/>
              <a:t> </a:t>
            </a:r>
            <a:r>
              <a:rPr lang="ar-SA" sz="2400" dirty="0" smtClean="0"/>
              <a:t>والتفضيلات </a:t>
            </a:r>
            <a:r>
              <a:rPr lang="ar-SA" sz="2400" dirty="0"/>
              <a:t>في عملية التعلم</a:t>
            </a:r>
            <a:r>
              <a:rPr lang="ar-SA" sz="2400" dirty="0" smtClean="0"/>
              <a:t>.</a:t>
            </a:r>
            <a:r>
              <a:rPr lang="en-US" sz="2400" dirty="0" smtClean="0"/>
              <a:t>								</a:t>
            </a:r>
            <a:r>
              <a:rPr lang="en-US" sz="2400" dirty="0"/>
              <a:t/>
            </a:r>
            <a:br>
              <a:rPr lang="en-US" sz="2400" dirty="0"/>
            </a:br>
            <a:r>
              <a:rPr lang="ar-IQ" sz="2400" dirty="0" smtClean="0"/>
              <a:t>5- </a:t>
            </a:r>
            <a:r>
              <a:rPr lang="ar-SA" sz="2400" dirty="0" smtClean="0"/>
              <a:t>توفير </a:t>
            </a:r>
            <a:r>
              <a:rPr lang="ar-SA" sz="2400" dirty="0"/>
              <a:t>الفرص للطلاب للعمل على وفق طرائق تدريس مختلفة</a:t>
            </a:r>
            <a:r>
              <a:rPr lang="ar-SA" sz="2400" dirty="0" smtClean="0"/>
              <a:t>.</a:t>
            </a:r>
            <a:r>
              <a:rPr lang="en-US" sz="2400" dirty="0" smtClean="0"/>
              <a:t>				</a:t>
            </a:r>
            <a:r>
              <a:rPr lang="en-US" sz="2400" dirty="0"/>
              <a:t/>
            </a:r>
            <a:br>
              <a:rPr lang="en-US" sz="2400" dirty="0"/>
            </a:br>
            <a:r>
              <a:rPr lang="ar-IQ" sz="2400" dirty="0" smtClean="0"/>
              <a:t>6- </a:t>
            </a:r>
            <a:r>
              <a:rPr lang="ar-SA" sz="2400" dirty="0" smtClean="0"/>
              <a:t>التوافق </a:t>
            </a:r>
            <a:r>
              <a:rPr lang="ar-SA" sz="2400" dirty="0"/>
              <a:t>مع معايير ومتطلبات المنهج لكل متعلم</a:t>
            </a:r>
            <a:r>
              <a:rPr lang="ar-SA" sz="2400" dirty="0" smtClean="0"/>
              <a:t>.</a:t>
            </a:r>
            <a:r>
              <a:rPr lang="en-US" sz="2400" dirty="0" smtClean="0"/>
              <a:t>					</a:t>
            </a:r>
            <a:r>
              <a:rPr lang="en-US" sz="2400" dirty="0"/>
              <a:t/>
            </a:r>
            <a:br>
              <a:rPr lang="en-US" sz="2400" dirty="0"/>
            </a:br>
            <a:endParaRPr lang="ar-IQ" sz="2400" dirty="0"/>
          </a:p>
        </p:txBody>
      </p:sp>
    </p:spTree>
    <p:extLst>
      <p:ext uri="{BB962C8B-B14F-4D97-AF65-F5344CB8AC3E}">
        <p14:creationId xmlns:p14="http://schemas.microsoft.com/office/powerpoint/2010/main" val="314413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17767" cy="6858000"/>
          </a:xfrm>
          <a:solidFill>
            <a:schemeClr val="accent5">
              <a:lumMod val="40000"/>
              <a:lumOff val="60000"/>
            </a:schemeClr>
          </a:solidFill>
        </p:spPr>
        <p:txBody>
          <a:bodyPr>
            <a:normAutofit fontScale="90000"/>
          </a:bodyPr>
          <a:lstStyle/>
          <a:p>
            <a:pPr algn="justLow"/>
            <a:r>
              <a:rPr lang="en-US" sz="3100" b="1" dirty="0" smtClean="0"/>
              <a:t/>
            </a:r>
            <a:br>
              <a:rPr lang="en-US" sz="3100" b="1" dirty="0" smtClean="0"/>
            </a:br>
            <a:r>
              <a:rPr lang="en-US" sz="3100" b="1" dirty="0"/>
              <a:t/>
            </a:r>
            <a:br>
              <a:rPr lang="en-US" sz="3100" b="1" dirty="0"/>
            </a:br>
            <a:r>
              <a:rPr lang="en-US" sz="3100" b="1" dirty="0" smtClean="0"/>
              <a:t/>
            </a:r>
            <a:br>
              <a:rPr lang="en-US" sz="3100" b="1" dirty="0" smtClean="0"/>
            </a:br>
            <a:r>
              <a:rPr lang="en-US" sz="3100" b="1" dirty="0"/>
              <a:t/>
            </a:r>
            <a:br>
              <a:rPr lang="en-US" sz="3100" b="1" dirty="0"/>
            </a:br>
            <a:r>
              <a:rPr lang="ar-SA" sz="3100" b="1" dirty="0" smtClean="0">
                <a:solidFill>
                  <a:srgbClr val="FFFF00"/>
                </a:solidFill>
              </a:rPr>
              <a:t>مميزات</a:t>
            </a:r>
            <a:r>
              <a:rPr lang="en-US" sz="3100" b="1" dirty="0" smtClean="0">
                <a:solidFill>
                  <a:srgbClr val="FFFF00"/>
                </a:solidFill>
              </a:rPr>
              <a:t> </a:t>
            </a:r>
            <a:r>
              <a:rPr lang="ar-SA" sz="3100" b="1" dirty="0" smtClean="0">
                <a:solidFill>
                  <a:srgbClr val="FFFF00"/>
                </a:solidFill>
              </a:rPr>
              <a:t>التعليم</a:t>
            </a:r>
            <a:r>
              <a:rPr lang="en-US" sz="3100" b="1" dirty="0" smtClean="0">
                <a:solidFill>
                  <a:srgbClr val="FFFF00"/>
                </a:solidFill>
              </a:rPr>
              <a:t> </a:t>
            </a:r>
            <a:r>
              <a:rPr lang="ar-SA" sz="3100" b="1" dirty="0" smtClean="0">
                <a:solidFill>
                  <a:srgbClr val="FFFF00"/>
                </a:solidFill>
              </a:rPr>
              <a:t>المتمايز</a:t>
            </a:r>
            <a:r>
              <a:rPr lang="en-US" sz="3100" b="1" dirty="0" smtClean="0">
                <a:solidFill>
                  <a:srgbClr val="FFFF00"/>
                </a:solidFill>
              </a:rPr>
              <a:t>:	  </a:t>
            </a:r>
            <a:r>
              <a:rPr lang="en-US" sz="3100" b="1" dirty="0" smtClean="0"/>
              <a:t>						</a:t>
            </a:r>
            <a:r>
              <a:rPr lang="en-US" sz="3100" dirty="0"/>
              <a:t/>
            </a:r>
            <a:br>
              <a:rPr lang="en-US" sz="3100" dirty="0"/>
            </a:br>
            <a:r>
              <a:rPr lang="ar-IQ" sz="3100" dirty="0"/>
              <a:t>هناك عدة مزايا يمتاز بها التعليم المتمايز </a:t>
            </a:r>
            <a:r>
              <a:rPr lang="ar-IQ" sz="3100" dirty="0" smtClean="0"/>
              <a:t>ومنها:</a:t>
            </a:r>
            <a:r>
              <a:rPr lang="en-US" sz="3100" dirty="0" smtClean="0"/>
              <a:t>   	   			</a:t>
            </a:r>
            <a:r>
              <a:rPr lang="en-US" sz="3100" dirty="0"/>
              <a:t/>
            </a:r>
            <a:br>
              <a:rPr lang="en-US" sz="3100" dirty="0"/>
            </a:br>
            <a:r>
              <a:rPr lang="ar-IQ" sz="3100" dirty="0" smtClean="0"/>
              <a:t>1- </a:t>
            </a:r>
            <a:r>
              <a:rPr lang="ar-SA" sz="3100" dirty="0" smtClean="0"/>
              <a:t>يوفر</a:t>
            </a:r>
            <a:r>
              <a:rPr lang="ar-IQ" sz="3100" dirty="0" smtClean="0"/>
              <a:t> </a:t>
            </a:r>
            <a:r>
              <a:rPr lang="ar-SA" sz="3100" dirty="0" smtClean="0"/>
              <a:t>لكافة</a:t>
            </a:r>
            <a:r>
              <a:rPr lang="ar-IQ" sz="3100" dirty="0" smtClean="0"/>
              <a:t> المتعلمين </a:t>
            </a:r>
            <a:r>
              <a:rPr lang="ar-SA" sz="3100" dirty="0" smtClean="0"/>
              <a:t>ما</a:t>
            </a:r>
            <a:r>
              <a:rPr lang="ar-IQ" sz="3100" dirty="0" smtClean="0"/>
              <a:t> </a:t>
            </a:r>
            <a:r>
              <a:rPr lang="ar-SA" sz="3100" dirty="0" smtClean="0"/>
              <a:t>يلائمهم </a:t>
            </a:r>
            <a:r>
              <a:rPr lang="ar-SA" sz="3100" dirty="0"/>
              <a:t>من </a:t>
            </a:r>
            <a:r>
              <a:rPr lang="ar-SA" sz="3100" dirty="0" smtClean="0"/>
              <a:t>متطلبات</a:t>
            </a:r>
            <a:r>
              <a:rPr lang="ar-IQ" sz="3100" dirty="0" smtClean="0"/>
              <a:t> </a:t>
            </a:r>
            <a:r>
              <a:rPr lang="ar-SA" sz="3100" dirty="0" smtClean="0"/>
              <a:t>التعلم،</a:t>
            </a:r>
            <a:r>
              <a:rPr lang="ar-IQ" sz="3100" dirty="0" smtClean="0"/>
              <a:t/>
            </a:r>
            <a:br>
              <a:rPr lang="ar-IQ" sz="3100" dirty="0" smtClean="0"/>
            </a:br>
            <a:r>
              <a:rPr lang="ar-IQ" sz="3100" dirty="0" smtClean="0"/>
              <a:t>2- ا</a:t>
            </a:r>
            <a:r>
              <a:rPr lang="ar-SA" sz="3100" dirty="0" smtClean="0"/>
              <a:t>لحصول على</a:t>
            </a:r>
            <a:r>
              <a:rPr lang="ar-IQ" sz="3100" dirty="0" smtClean="0"/>
              <a:t> </a:t>
            </a:r>
            <a:r>
              <a:rPr lang="ar-SA" sz="3100" dirty="0" smtClean="0"/>
              <a:t>رضا</a:t>
            </a:r>
            <a:r>
              <a:rPr lang="ar-IQ" sz="3100" dirty="0" smtClean="0"/>
              <a:t> </a:t>
            </a:r>
            <a:r>
              <a:rPr lang="ar-SA" sz="3100" dirty="0" smtClean="0"/>
              <a:t>الطلبة</a:t>
            </a:r>
            <a:r>
              <a:rPr lang="ar-IQ" sz="3100" dirty="0" smtClean="0"/>
              <a:t> </a:t>
            </a:r>
            <a:r>
              <a:rPr lang="ar-SA" sz="3100" dirty="0" smtClean="0"/>
              <a:t>وقبولهم</a:t>
            </a:r>
            <a:r>
              <a:rPr lang="en-US" sz="3100" dirty="0" smtClean="0"/>
              <a:t>	.					</a:t>
            </a:r>
            <a:r>
              <a:rPr lang="en-US" sz="3100" dirty="0"/>
              <a:t/>
            </a:r>
            <a:br>
              <a:rPr lang="en-US" sz="3100" dirty="0"/>
            </a:br>
            <a:r>
              <a:rPr lang="ar-IQ" sz="3100" dirty="0" smtClean="0"/>
              <a:t>3- </a:t>
            </a:r>
            <a:r>
              <a:rPr lang="ar-SA" sz="3100" dirty="0" smtClean="0"/>
              <a:t>يساعد </a:t>
            </a:r>
            <a:r>
              <a:rPr lang="ar-SA" sz="3100" dirty="0"/>
              <a:t>على زيادة </a:t>
            </a:r>
            <a:r>
              <a:rPr lang="ar-SA" sz="3100" dirty="0" smtClean="0"/>
              <a:t>فاعلية</a:t>
            </a:r>
            <a:r>
              <a:rPr lang="ar-IQ" sz="3100" dirty="0" smtClean="0"/>
              <a:t> </a:t>
            </a:r>
            <a:r>
              <a:rPr lang="ar-SA" sz="3100" dirty="0" smtClean="0"/>
              <a:t>الطلبة</a:t>
            </a:r>
            <a:r>
              <a:rPr lang="ar-IQ" sz="3100" dirty="0" smtClean="0"/>
              <a:t> </a:t>
            </a:r>
            <a:r>
              <a:rPr lang="ar-IQ" sz="3100" dirty="0"/>
              <a:t>من اجل </a:t>
            </a:r>
            <a:r>
              <a:rPr lang="ar-SA" sz="3100" dirty="0"/>
              <a:t>التعلم</a:t>
            </a:r>
            <a:r>
              <a:rPr lang="ar-IQ" sz="3100" dirty="0" smtClean="0"/>
              <a:t>.					</a:t>
            </a:r>
            <a:br>
              <a:rPr lang="ar-IQ" sz="3100" dirty="0" smtClean="0"/>
            </a:br>
            <a:r>
              <a:rPr lang="ar-SA" sz="3100" b="1" dirty="0" smtClean="0">
                <a:solidFill>
                  <a:srgbClr val="FFFF00"/>
                </a:solidFill>
              </a:rPr>
              <a:t>عيوب</a:t>
            </a:r>
            <a:r>
              <a:rPr lang="en-US" sz="3100" b="1" dirty="0" smtClean="0">
                <a:solidFill>
                  <a:srgbClr val="FFFF00"/>
                </a:solidFill>
              </a:rPr>
              <a:t> </a:t>
            </a:r>
            <a:r>
              <a:rPr lang="ar-SA" sz="3100" b="1" dirty="0" smtClean="0">
                <a:solidFill>
                  <a:srgbClr val="FFFF00"/>
                </a:solidFill>
              </a:rPr>
              <a:t>التعليم</a:t>
            </a:r>
            <a:r>
              <a:rPr lang="en-US" sz="3100" b="1" dirty="0" smtClean="0">
                <a:solidFill>
                  <a:srgbClr val="FFFF00"/>
                </a:solidFill>
              </a:rPr>
              <a:t> </a:t>
            </a:r>
            <a:r>
              <a:rPr lang="ar-SA" sz="3100" b="1" dirty="0" smtClean="0">
                <a:solidFill>
                  <a:srgbClr val="FFFF00"/>
                </a:solidFill>
              </a:rPr>
              <a:t>المتمايز</a:t>
            </a:r>
            <a:r>
              <a:rPr lang="en-US" sz="3100" b="1" dirty="0" smtClean="0">
                <a:solidFill>
                  <a:srgbClr val="FFFF00"/>
                </a:solidFill>
              </a:rPr>
              <a:t>:	</a:t>
            </a:r>
            <a:r>
              <a:rPr lang="en-US" sz="3100" b="1" dirty="0" smtClean="0"/>
              <a:t>						</a:t>
            </a:r>
            <a:r>
              <a:rPr lang="en-US" sz="3100" dirty="0"/>
              <a:t/>
            </a:r>
            <a:br>
              <a:rPr lang="en-US" sz="3100" dirty="0"/>
            </a:br>
            <a:r>
              <a:rPr lang="ar-IQ" sz="3100" dirty="0"/>
              <a:t>للتعليم المتمايز عدة عيوب </a:t>
            </a:r>
            <a:r>
              <a:rPr lang="ar-IQ" sz="3100" dirty="0" smtClean="0"/>
              <a:t>منها:</a:t>
            </a:r>
            <a:r>
              <a:rPr lang="en-US" sz="3100" dirty="0" smtClean="0"/>
              <a:t>						</a:t>
            </a:r>
            <a:r>
              <a:rPr lang="en-US" sz="3100" dirty="0"/>
              <a:t/>
            </a:r>
            <a:br>
              <a:rPr lang="en-US" sz="3100" dirty="0"/>
            </a:br>
            <a:r>
              <a:rPr lang="ar-IQ" sz="3100" dirty="0" smtClean="0"/>
              <a:t>1- </a:t>
            </a:r>
            <a:r>
              <a:rPr lang="ar-SA" sz="3100" dirty="0" smtClean="0"/>
              <a:t>حاجُ</a:t>
            </a:r>
            <a:r>
              <a:rPr lang="ar-IQ" sz="3100" dirty="0" smtClean="0"/>
              <a:t>ة </a:t>
            </a:r>
            <a:r>
              <a:rPr lang="ar-SA" sz="3100" dirty="0" smtClean="0"/>
              <a:t>إل</a:t>
            </a:r>
            <a:r>
              <a:rPr lang="ar-IQ" sz="3100" dirty="0" smtClean="0"/>
              <a:t>معلم لامتلا</a:t>
            </a:r>
            <a:r>
              <a:rPr lang="ar-SA" sz="3100" dirty="0" smtClean="0"/>
              <a:t>ك</a:t>
            </a:r>
            <a:r>
              <a:rPr lang="ar-IQ" sz="3100" dirty="0" smtClean="0"/>
              <a:t> </a:t>
            </a:r>
            <a:r>
              <a:rPr lang="ar-SA" sz="3100" dirty="0" smtClean="0"/>
              <a:t>قدرة</a:t>
            </a:r>
            <a:r>
              <a:rPr lang="ar-IQ" sz="3100" dirty="0" smtClean="0"/>
              <a:t> </a:t>
            </a:r>
            <a:r>
              <a:rPr lang="ar-SA" sz="3100" dirty="0" smtClean="0"/>
              <a:t>عالية</a:t>
            </a:r>
            <a:r>
              <a:rPr lang="ar-IQ" sz="3100" dirty="0" smtClean="0"/>
              <a:t> </a:t>
            </a:r>
            <a:r>
              <a:rPr lang="ar-SA" sz="3100" dirty="0" smtClean="0"/>
              <a:t>في</a:t>
            </a:r>
            <a:r>
              <a:rPr lang="ar-IQ" sz="3100" dirty="0" smtClean="0"/>
              <a:t> </a:t>
            </a:r>
            <a:r>
              <a:rPr lang="ar-SA" sz="3100" dirty="0" smtClean="0"/>
              <a:t>التدريس</a:t>
            </a:r>
            <a:r>
              <a:rPr lang="en-US" sz="3100" dirty="0"/>
              <a:t>.</a:t>
            </a:r>
            <a:br>
              <a:rPr lang="en-US" sz="3100" dirty="0"/>
            </a:br>
            <a:r>
              <a:rPr lang="ar-IQ" sz="3100" dirty="0" smtClean="0"/>
              <a:t>2- </a:t>
            </a:r>
            <a:r>
              <a:rPr lang="ar-SA" sz="3100" dirty="0" smtClean="0"/>
              <a:t>حاجتهُ</a:t>
            </a:r>
            <a:r>
              <a:rPr lang="en-US" sz="3100" dirty="0" smtClean="0"/>
              <a:t> </a:t>
            </a:r>
            <a:r>
              <a:rPr lang="ar-SA" sz="3100" dirty="0" smtClean="0"/>
              <a:t>لخطة</a:t>
            </a:r>
            <a:r>
              <a:rPr lang="ar-IQ" sz="3100" dirty="0" smtClean="0"/>
              <a:t> </a:t>
            </a:r>
            <a:r>
              <a:rPr lang="ar-SA" sz="3100" dirty="0" smtClean="0"/>
              <a:t>تدريس</a:t>
            </a:r>
            <a:r>
              <a:rPr lang="ar-IQ" sz="3100" dirty="0" smtClean="0"/>
              <a:t> </a:t>
            </a:r>
            <a:r>
              <a:rPr lang="ar-SA" sz="3100" dirty="0" smtClean="0"/>
              <a:t>متشعبة</a:t>
            </a:r>
            <a:r>
              <a:rPr lang="ar-IQ" sz="3100" dirty="0" smtClean="0"/>
              <a:t> </a:t>
            </a:r>
            <a:r>
              <a:rPr lang="ar-SA" sz="3100" dirty="0" smtClean="0"/>
              <a:t>تلائم</a:t>
            </a:r>
            <a:r>
              <a:rPr lang="ar-IQ" sz="3100" dirty="0" smtClean="0"/>
              <a:t> </a:t>
            </a:r>
            <a:r>
              <a:rPr lang="ar-SA" sz="3100" dirty="0" smtClean="0"/>
              <a:t>كل</a:t>
            </a:r>
            <a:r>
              <a:rPr lang="en-US" sz="3100" dirty="0" smtClean="0"/>
              <a:t> </a:t>
            </a:r>
            <a:r>
              <a:rPr lang="ar-SA" sz="3100" dirty="0" smtClean="0"/>
              <a:t>فئة</a:t>
            </a:r>
            <a:r>
              <a:rPr lang="ar-IQ" sz="3100" dirty="0" smtClean="0"/>
              <a:t> </a:t>
            </a:r>
            <a:r>
              <a:rPr lang="ar-SA" sz="3100" dirty="0" smtClean="0"/>
              <a:t>من</a:t>
            </a:r>
            <a:r>
              <a:rPr lang="ar-IQ" sz="3100" dirty="0" smtClean="0"/>
              <a:t> </a:t>
            </a:r>
            <a:r>
              <a:rPr lang="ar-SA" sz="3100" dirty="0" smtClean="0"/>
              <a:t>فئات</a:t>
            </a:r>
            <a:r>
              <a:rPr lang="ar-IQ" sz="3100" dirty="0" smtClean="0"/>
              <a:t> </a:t>
            </a:r>
            <a:r>
              <a:rPr lang="ar-SA" sz="3100" dirty="0" smtClean="0"/>
              <a:t>المتعلمين</a:t>
            </a:r>
            <a:r>
              <a:rPr lang="en-US" sz="3100" dirty="0" smtClean="0"/>
              <a:t> </a:t>
            </a:r>
            <a:r>
              <a:rPr lang="ar-SA" sz="3100" dirty="0" smtClean="0"/>
              <a:t>قد</a:t>
            </a:r>
            <a:r>
              <a:rPr lang="ar-IQ" sz="3100" dirty="0" smtClean="0"/>
              <a:t> </a:t>
            </a:r>
            <a:r>
              <a:rPr lang="ar-SA" sz="3100" dirty="0" smtClean="0"/>
              <a:t>لا</a:t>
            </a:r>
            <a:r>
              <a:rPr lang="ar-IQ" sz="3100" dirty="0" smtClean="0"/>
              <a:t> </a:t>
            </a:r>
            <a:r>
              <a:rPr lang="ar-SA" sz="3100" dirty="0" smtClean="0"/>
              <a:t>يجيدها</a:t>
            </a:r>
            <a:r>
              <a:rPr lang="ar-IQ" sz="3100" dirty="0" smtClean="0"/>
              <a:t> </a:t>
            </a:r>
            <a:r>
              <a:rPr lang="ar-SA" sz="3100" dirty="0" smtClean="0"/>
              <a:t>البعض</a:t>
            </a:r>
            <a:r>
              <a:rPr lang="en-US" sz="3100" dirty="0" smtClean="0"/>
              <a:t>									        </a:t>
            </a:r>
            <a:r>
              <a:rPr lang="en-US" sz="3100" dirty="0"/>
              <a:t/>
            </a:r>
            <a:br>
              <a:rPr lang="en-US" sz="3100" dirty="0"/>
            </a:br>
            <a:r>
              <a:rPr lang="en-US" dirty="0"/>
              <a:t/>
            </a:r>
            <a:br>
              <a:rPr lang="en-US" dirty="0"/>
            </a:br>
            <a:r>
              <a:rPr lang="en-US" dirty="0"/>
              <a:t/>
            </a:r>
            <a:br>
              <a:rPr lang="en-US" dirty="0"/>
            </a:br>
            <a:r>
              <a:rPr lang="en-US" dirty="0"/>
              <a:t/>
            </a:r>
            <a:br>
              <a:rPr lang="en-US" dirty="0"/>
            </a:br>
            <a:endParaRPr lang="ar-IQ" dirty="0"/>
          </a:p>
        </p:txBody>
      </p:sp>
    </p:spTree>
    <p:extLst>
      <p:ext uri="{BB962C8B-B14F-4D97-AF65-F5344CB8AC3E}">
        <p14:creationId xmlns:p14="http://schemas.microsoft.com/office/powerpoint/2010/main" val="293836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اشكال التعليم التمايز </a:t>
            </a:r>
            <a:endParaRPr lang="ar-S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7614" y="2012885"/>
            <a:ext cx="7248772" cy="370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404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2540" algn="r"/>
            <a:r>
              <a:rPr lang="ar-IQ" sz="2400" dirty="0" smtClean="0">
                <a:solidFill>
                  <a:srgbClr val="C00000"/>
                </a:solidFill>
              </a:rPr>
              <a:t>قياس القدرات العقلية :</a:t>
            </a:r>
            <a:endParaRPr lang="ar-IQ" sz="2400" dirty="0">
              <a:solidFill>
                <a:srgbClr val="C00000"/>
              </a:solidFill>
            </a:endParaRPr>
          </a:p>
        </p:txBody>
      </p:sp>
      <p:sp>
        <p:nvSpPr>
          <p:cNvPr id="3" name="عنصر نائب للمحتوى 2"/>
          <p:cNvSpPr>
            <a:spLocks noGrp="1"/>
          </p:cNvSpPr>
          <p:nvPr>
            <p:ph idx="1"/>
          </p:nvPr>
        </p:nvSpPr>
        <p:spPr/>
        <p:txBody>
          <a:bodyPr>
            <a:normAutofit/>
          </a:bodyPr>
          <a:lstStyle/>
          <a:p>
            <a:pPr lvl="0" algn="justLow">
              <a:buFont typeface="+mj-lt"/>
              <a:buAutoNum type="arabicPeriod"/>
              <a:tabLst>
                <a:tab pos="390525" algn="l"/>
              </a:tabLst>
            </a:pPr>
            <a:r>
              <a:rPr lang="ar-IQ" sz="1800" b="1" dirty="0" smtClean="0">
                <a:latin typeface="Times New Roman"/>
                <a:ea typeface="Times New Roman"/>
                <a:cs typeface="Simplified Arabic"/>
              </a:rPr>
              <a:t>طلاقة </a:t>
            </a:r>
            <a:r>
              <a:rPr lang="ar-IQ" sz="1800" b="1" dirty="0">
                <a:latin typeface="Times New Roman"/>
                <a:ea typeface="Times New Roman"/>
                <a:cs typeface="Simplified Arabic"/>
              </a:rPr>
              <a:t>الكلمات: يتم القياس باختبارات الجناس وفئات الألفاظ المختلفة.</a:t>
            </a:r>
            <a:endParaRPr lang="en-US" sz="1800" b="1" dirty="0">
              <a:latin typeface="Times New Roman"/>
              <a:ea typeface="Times New Roman"/>
              <a:cs typeface="Simplified Arabic"/>
            </a:endParaRPr>
          </a:p>
          <a:p>
            <a:pPr lvl="0" algn="justLow">
              <a:buFont typeface="+mj-lt"/>
              <a:buAutoNum type="arabicPeriod"/>
              <a:tabLst>
                <a:tab pos="390525" algn="l"/>
              </a:tabLst>
            </a:pPr>
            <a:r>
              <a:rPr lang="ar-IQ" sz="1800" b="1" dirty="0" smtClean="0">
                <a:latin typeface="Times New Roman"/>
                <a:ea typeface="Times New Roman"/>
                <a:cs typeface="Simplified Arabic"/>
              </a:rPr>
              <a:t>الفهم اللفظي: يتم قياس هذه القدرة باختبارات القراءة والفهم.</a:t>
            </a:r>
            <a:endParaRPr lang="en-US" sz="1800" b="1" dirty="0" smtClean="0">
              <a:latin typeface="Times New Roman"/>
              <a:ea typeface="Times New Roman"/>
              <a:cs typeface="Simplified Arabic"/>
            </a:endParaRPr>
          </a:p>
          <a:p>
            <a:pPr lvl="0" algn="justLow">
              <a:buFont typeface="+mj-lt"/>
              <a:buAutoNum type="arabicPeriod"/>
              <a:tabLst>
                <a:tab pos="390525" algn="l"/>
              </a:tabLst>
            </a:pPr>
            <a:r>
              <a:rPr lang="ar-IQ" sz="1800" b="1" dirty="0" smtClean="0">
                <a:latin typeface="Times New Roman"/>
                <a:ea typeface="Times New Roman"/>
                <a:cs typeface="Simplified Arabic"/>
              </a:rPr>
              <a:t>القدرة </a:t>
            </a:r>
            <a:r>
              <a:rPr lang="ar-IQ" sz="1800" b="1" dirty="0">
                <a:latin typeface="Times New Roman"/>
                <a:ea typeface="Times New Roman"/>
                <a:cs typeface="Simplified Arabic"/>
              </a:rPr>
              <a:t>العددية: يتم القياس باختبارات سرعة القيام بالعمليات الحسابية البسيطة.</a:t>
            </a:r>
            <a:endParaRPr lang="en-US" sz="1800" b="1" dirty="0">
              <a:latin typeface="Times New Roman"/>
              <a:ea typeface="Times New Roman"/>
              <a:cs typeface="Simplified Arabic"/>
            </a:endParaRPr>
          </a:p>
          <a:p>
            <a:pPr lvl="0" algn="justLow">
              <a:buFont typeface="+mj-lt"/>
              <a:buAutoNum type="arabicPeriod"/>
              <a:tabLst>
                <a:tab pos="390525" algn="l"/>
              </a:tabLst>
            </a:pPr>
            <a:r>
              <a:rPr lang="ar-IQ" sz="1800" b="1" dirty="0">
                <a:latin typeface="Times New Roman"/>
                <a:ea typeface="Times New Roman"/>
                <a:cs typeface="Simplified Arabic"/>
              </a:rPr>
              <a:t>القدرة المكانية: إذ تحتوي على قدرتين:</a:t>
            </a:r>
            <a:endParaRPr lang="en-US" sz="1800" b="1" dirty="0">
              <a:latin typeface="Times New Roman"/>
              <a:ea typeface="Times New Roman"/>
              <a:cs typeface="Simplified Arabic"/>
            </a:endParaRPr>
          </a:p>
          <a:p>
            <a:pPr lvl="1" algn="justLow">
              <a:buFont typeface="Times New Roman"/>
              <a:buChar char="-"/>
              <a:tabLst>
                <a:tab pos="847725" algn="l"/>
              </a:tabLst>
            </a:pPr>
            <a:r>
              <a:rPr lang="ar-IQ" sz="1800" b="1" dirty="0">
                <a:latin typeface="Times New Roman"/>
                <a:ea typeface="Times New Roman"/>
                <a:cs typeface="Simplified Arabic"/>
              </a:rPr>
              <a:t>قدرة خاصة بادراك المكان.</a:t>
            </a:r>
            <a:endParaRPr lang="en-US" sz="1800" b="1" dirty="0">
              <a:latin typeface="Times New Roman"/>
              <a:ea typeface="Times New Roman"/>
              <a:cs typeface="Simplified Arabic"/>
            </a:endParaRPr>
          </a:p>
          <a:p>
            <a:pPr lvl="1" algn="justLow">
              <a:buFont typeface="Times New Roman"/>
              <a:buChar char="-"/>
              <a:tabLst>
                <a:tab pos="847725" algn="l"/>
              </a:tabLst>
            </a:pPr>
            <a:r>
              <a:rPr lang="ar-IQ" sz="1800" b="1" dirty="0">
                <a:latin typeface="Times New Roman"/>
                <a:ea typeface="Times New Roman"/>
                <a:cs typeface="Simplified Arabic"/>
              </a:rPr>
              <a:t>قدرة خاصة بادراك العلاقات البصرية.</a:t>
            </a:r>
            <a:endParaRPr lang="en-US" sz="1800" b="1" dirty="0">
              <a:latin typeface="Times New Roman"/>
              <a:ea typeface="Times New Roman"/>
              <a:cs typeface="Simplified Arabic"/>
            </a:endParaRPr>
          </a:p>
          <a:p>
            <a:pPr lvl="0" algn="justLow">
              <a:buFont typeface="+mj-lt"/>
              <a:buAutoNum type="arabicPeriod"/>
              <a:tabLst>
                <a:tab pos="390525" algn="l"/>
              </a:tabLst>
            </a:pPr>
            <a:r>
              <a:rPr lang="ar-IQ" sz="1800" b="1" dirty="0">
                <a:latin typeface="Times New Roman"/>
                <a:ea typeface="Times New Roman"/>
                <a:cs typeface="Simplified Arabic"/>
              </a:rPr>
              <a:t>ذاكرة التداعي: يتم القياس باختبارات الذاكرة الآلية، كما ان هناك أكثر من عامل للذاكرة.</a:t>
            </a:r>
            <a:endParaRPr lang="en-US" sz="1800" b="1" dirty="0">
              <a:latin typeface="Times New Roman"/>
              <a:ea typeface="Times New Roman"/>
              <a:cs typeface="Simplified Arabic"/>
            </a:endParaRPr>
          </a:p>
          <a:p>
            <a:pPr lvl="0" algn="justLow">
              <a:buFont typeface="+mj-lt"/>
              <a:buAutoNum type="arabicPeriod"/>
              <a:tabLst>
                <a:tab pos="390525" algn="l"/>
              </a:tabLst>
            </a:pPr>
            <a:r>
              <a:rPr lang="ar-IQ" sz="1800" b="1" dirty="0">
                <a:latin typeface="Times New Roman"/>
                <a:ea typeface="Times New Roman"/>
                <a:cs typeface="Simplified Arabic"/>
              </a:rPr>
              <a:t>السرعة الإدراكية: يتم القياس باختبارات السرعة في اكتشاف التشابه والاختلاف.</a:t>
            </a:r>
            <a:endParaRPr lang="en-US" sz="1800" b="1" dirty="0">
              <a:latin typeface="Times New Roman"/>
              <a:ea typeface="Times New Roman"/>
              <a:cs typeface="Simplified Arabic"/>
            </a:endParaRPr>
          </a:p>
          <a:p>
            <a:pPr lvl="0" algn="justLow">
              <a:buFont typeface="+mj-lt"/>
              <a:buAutoNum type="arabicPeriod"/>
              <a:tabLst>
                <a:tab pos="390525" algn="l"/>
              </a:tabLst>
            </a:pPr>
            <a:r>
              <a:rPr lang="ar-IQ" sz="1800" b="1" dirty="0">
                <a:latin typeface="Times New Roman"/>
                <a:ea typeface="Times New Roman"/>
                <a:cs typeface="Simplified Arabic"/>
              </a:rPr>
              <a:t>القياس أو الاستدلال العام: ويحتمل ان يشمل على عاملين ، احدهما للقياس والآخر للاستقراء، ويتم القياس باختبار تكميل سلاسل الأرقام.</a:t>
            </a:r>
            <a:endParaRPr lang="en-US" sz="1800" b="1" dirty="0">
              <a:effectLst/>
              <a:latin typeface="Times New Roman"/>
              <a:ea typeface="Times New Roman"/>
              <a:cs typeface="Simplified Arabic"/>
            </a:endParaRPr>
          </a:p>
        </p:txBody>
      </p:sp>
    </p:spTree>
    <p:extLst>
      <p:ext uri="{BB962C8B-B14F-4D97-AF65-F5344CB8AC3E}">
        <p14:creationId xmlns:p14="http://schemas.microsoft.com/office/powerpoint/2010/main" val="1520107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lstStyle/>
          <a:p>
            <a:pPr algn="justLow"/>
            <a:r>
              <a:rPr lang="ar-IQ" b="1" dirty="0" smtClean="0">
                <a:solidFill>
                  <a:srgbClr val="FF0000"/>
                </a:solidFill>
              </a:rPr>
              <a:t>تسجيل الوظائف النفسية الفسيولوجية		</a:t>
            </a:r>
            <a:r>
              <a:rPr lang="ar-IQ" dirty="0" smtClean="0"/>
              <a:t/>
            </a:r>
            <a:br>
              <a:rPr lang="ar-IQ" dirty="0" smtClean="0"/>
            </a:br>
            <a:r>
              <a:rPr lang="ar-IQ" dirty="0"/>
              <a:t> </a:t>
            </a:r>
            <a:r>
              <a:rPr lang="ar-IQ" dirty="0" smtClean="0"/>
              <a:t>  </a:t>
            </a:r>
            <a:r>
              <a:rPr lang="ar-IQ" sz="2800" dirty="0" smtClean="0"/>
              <a:t>صمم جهاز تسجيل الوظائف النفسية الفسيولوجية ليعطي قياسا لعديد من الوظائف النفسية الفسيولوجية والتي تتمثل بما يأتي :</a:t>
            </a:r>
            <a:br>
              <a:rPr lang="ar-IQ" sz="2800" dirty="0" smtClean="0"/>
            </a:br>
            <a:r>
              <a:rPr lang="ar-IQ" sz="3200" b="1" dirty="0" smtClean="0">
                <a:solidFill>
                  <a:srgbClr val="FF0000"/>
                </a:solidFill>
              </a:rPr>
              <a:t>اولا :- رسا م الدماغ الكهربائي					</a:t>
            </a:r>
            <a:r>
              <a:rPr lang="ar-IQ" sz="2800" dirty="0" smtClean="0"/>
              <a:t/>
            </a:r>
            <a:br>
              <a:rPr lang="ar-IQ" sz="2800" dirty="0" smtClean="0"/>
            </a:br>
            <a:r>
              <a:rPr lang="ar-IQ" sz="2800" dirty="0"/>
              <a:t> </a:t>
            </a:r>
            <a:r>
              <a:rPr lang="ar-IQ" sz="2800" dirty="0" smtClean="0"/>
              <a:t>       وصمم هذا الجهاز لتسجيل الجهد الكهربائي أو الذبذبات الكهربائية التي تصدر عن أجزاء الدماغ المختلفة في مختلف الحالات السوية أو المرضية ويشار إلية بـ ( </a:t>
            </a:r>
            <a:r>
              <a:rPr lang="en-US" sz="2800" dirty="0" smtClean="0"/>
              <a:t>E.E.G</a:t>
            </a:r>
            <a:r>
              <a:rPr lang="ar-IQ" sz="2800" dirty="0" smtClean="0"/>
              <a:t> ) وهو يقيس الجهد الكهربائي الناتج عن الدماغ </a:t>
            </a:r>
            <a:r>
              <a:rPr lang="ar-IQ" sz="2800" dirty="0" err="1" smtClean="0"/>
              <a:t>بالميكروفولت</a:t>
            </a:r>
            <a:r>
              <a:rPr lang="ar-IQ" sz="2800" dirty="0" smtClean="0"/>
              <a:t> (وهو يعني جزء من ألف من الفولت ) , ويتم تشغيله عن طريق لصق الأقطاب بجلد الرأس في أماكن معينة ومن تشغيل الجهاز يستطيع الباحث التجريبي قياس عدة موجات وهي :							</a:t>
            </a:r>
            <a:br>
              <a:rPr lang="ar-IQ" sz="2800" dirty="0" smtClean="0"/>
            </a:br>
            <a:r>
              <a:rPr lang="ar-IQ" sz="3200" b="1" dirty="0" smtClean="0">
                <a:solidFill>
                  <a:srgbClr val="FF0000"/>
                </a:solidFill>
              </a:rPr>
              <a:t>أ- موجه ألفا </a:t>
            </a:r>
            <a:r>
              <a:rPr lang="en-US" sz="3200" b="1" dirty="0" smtClean="0">
                <a:solidFill>
                  <a:srgbClr val="FF0000"/>
                </a:solidFill>
              </a:rPr>
              <a:t>Alpha </a:t>
            </a:r>
            <a:r>
              <a:rPr lang="en-US" sz="3200" b="1" dirty="0" err="1" smtClean="0">
                <a:solidFill>
                  <a:srgbClr val="FF0000"/>
                </a:solidFill>
              </a:rPr>
              <a:t>Wawe</a:t>
            </a:r>
            <a:r>
              <a:rPr lang="ar-IQ" sz="3200" b="1" dirty="0" smtClean="0">
                <a:solidFill>
                  <a:srgbClr val="FF0000"/>
                </a:solidFill>
              </a:rPr>
              <a:t>					</a:t>
            </a:r>
            <a:r>
              <a:rPr lang="ar-IQ" sz="2800" dirty="0" smtClean="0"/>
              <a:t/>
            </a:r>
            <a:br>
              <a:rPr lang="ar-IQ" sz="2800" dirty="0" smtClean="0"/>
            </a:br>
            <a:r>
              <a:rPr lang="ar-IQ" sz="2800" dirty="0"/>
              <a:t> </a:t>
            </a:r>
            <a:r>
              <a:rPr lang="ar-IQ" sz="2800" dirty="0" smtClean="0"/>
              <a:t>   وعدد ذبذباته من 8-13 في الثانية وهي في الحالة العادية توجد في الشخص الهادئ المغلق العينين , وتبع من المنطقة الواقعية بين الفصين الجداري والقذالي على الجانبين , ولا تظهر في الفص الجبهي إذا ما فتح الشخص عينيه .</a:t>
            </a:r>
            <a:endParaRPr lang="ar-IQ" sz="2800" dirty="0"/>
          </a:p>
        </p:txBody>
      </p:sp>
    </p:spTree>
    <p:extLst>
      <p:ext uri="{BB962C8B-B14F-4D97-AF65-F5344CB8AC3E}">
        <p14:creationId xmlns:p14="http://schemas.microsoft.com/office/powerpoint/2010/main" val="36414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a:blipFill>
            <a:blip r:embed="rId2"/>
            <a:tile tx="0" ty="0" sx="100000" sy="100000" flip="none" algn="tl"/>
          </a:blipFill>
        </p:spPr>
        <p:txBody>
          <a:bodyPr/>
          <a:lstStyle/>
          <a:p>
            <a:pPr algn="justLow"/>
            <a:r>
              <a:rPr lang="ar-IQ" sz="3200" b="1" dirty="0" smtClean="0">
                <a:solidFill>
                  <a:srgbClr val="FF0000"/>
                </a:solidFill>
              </a:rPr>
              <a:t>ب- موجه بيتا </a:t>
            </a:r>
            <a:r>
              <a:rPr lang="en-US" sz="3200" b="1" dirty="0" smtClean="0">
                <a:solidFill>
                  <a:srgbClr val="FF0000"/>
                </a:solidFill>
              </a:rPr>
              <a:t>Beta Wave</a:t>
            </a:r>
            <a:r>
              <a:rPr lang="ar-IQ" sz="3200" b="1" dirty="0" smtClean="0">
                <a:solidFill>
                  <a:srgbClr val="FF0000"/>
                </a:solidFill>
              </a:rPr>
              <a:t>					</a:t>
            </a:r>
            <a:r>
              <a:rPr lang="ar-IQ" dirty="0" smtClean="0"/>
              <a:t/>
            </a:r>
            <a:br>
              <a:rPr lang="ar-IQ" dirty="0" smtClean="0"/>
            </a:br>
            <a:r>
              <a:rPr lang="ar-IQ" sz="2800" dirty="0"/>
              <a:t> </a:t>
            </a:r>
            <a:r>
              <a:rPr lang="ar-IQ" sz="2800" dirty="0" smtClean="0"/>
              <a:t>      وتبلغ عدد ذبذباتها من 14-26 وتوجد بنوع خاص في الأجزاء الوسطى وترتبط بالاستجابة للمنبهات البيئية .						</a:t>
            </a:r>
            <a:br>
              <a:rPr lang="ar-IQ" sz="2800" dirty="0" smtClean="0"/>
            </a:br>
            <a:r>
              <a:rPr lang="ar-IQ" sz="3200" b="1" dirty="0" smtClean="0">
                <a:solidFill>
                  <a:srgbClr val="FF0000"/>
                </a:solidFill>
              </a:rPr>
              <a:t>ج- موجه </a:t>
            </a:r>
            <a:r>
              <a:rPr lang="ar-IQ" sz="3200" b="1" dirty="0" err="1" smtClean="0">
                <a:solidFill>
                  <a:srgbClr val="FF0000"/>
                </a:solidFill>
              </a:rPr>
              <a:t>ثيتا</a:t>
            </a:r>
            <a:r>
              <a:rPr lang="ar-IQ" sz="3200" b="1" dirty="0" smtClean="0">
                <a:solidFill>
                  <a:srgbClr val="FF0000"/>
                </a:solidFill>
              </a:rPr>
              <a:t> </a:t>
            </a:r>
            <a:r>
              <a:rPr lang="en-US" sz="3200" b="1" dirty="0" smtClean="0">
                <a:solidFill>
                  <a:srgbClr val="FF0000"/>
                </a:solidFill>
              </a:rPr>
              <a:t>Theta Wave</a:t>
            </a:r>
            <a:r>
              <a:rPr lang="ar-IQ" sz="3200" b="1" dirty="0" smtClean="0">
                <a:solidFill>
                  <a:srgbClr val="FF0000"/>
                </a:solidFill>
              </a:rPr>
              <a:t>					</a:t>
            </a:r>
            <a:r>
              <a:rPr lang="ar-IQ" dirty="0" smtClean="0"/>
              <a:t/>
            </a:r>
            <a:br>
              <a:rPr lang="ar-IQ" dirty="0" smtClean="0"/>
            </a:br>
            <a:r>
              <a:rPr lang="ar-IQ" dirty="0"/>
              <a:t> </a:t>
            </a:r>
            <a:r>
              <a:rPr lang="ar-IQ" dirty="0" smtClean="0"/>
              <a:t>     </a:t>
            </a:r>
            <a:r>
              <a:rPr lang="ar-IQ" sz="2800" dirty="0" smtClean="0"/>
              <a:t>وتبلغ عدد ذبذباتها من 4-8 وسعتها أكبر من موجات ألفا وهي لا تكثر إلا في الحالات المرضية .							</a:t>
            </a:r>
            <a:br>
              <a:rPr lang="ar-IQ" sz="2800" dirty="0" smtClean="0"/>
            </a:br>
            <a:r>
              <a:rPr lang="ar-IQ" sz="3200" b="1" dirty="0" smtClean="0">
                <a:solidFill>
                  <a:srgbClr val="FF0000"/>
                </a:solidFill>
              </a:rPr>
              <a:t>د- موجه دلتا (الدالية) </a:t>
            </a:r>
            <a:r>
              <a:rPr lang="en-US" sz="3200" b="1" dirty="0" smtClean="0">
                <a:solidFill>
                  <a:srgbClr val="FF0000"/>
                </a:solidFill>
              </a:rPr>
              <a:t>Delta Wave</a:t>
            </a:r>
            <a:r>
              <a:rPr lang="ar-IQ" sz="3200" b="1" dirty="0" smtClean="0">
                <a:solidFill>
                  <a:srgbClr val="FF0000"/>
                </a:solidFill>
              </a:rPr>
              <a:t>				</a:t>
            </a:r>
            <a:br>
              <a:rPr lang="ar-IQ" sz="3200" b="1" dirty="0" smtClean="0">
                <a:solidFill>
                  <a:srgbClr val="FF0000"/>
                </a:solidFill>
              </a:rPr>
            </a:br>
            <a:r>
              <a:rPr lang="ar-IQ" sz="2800" dirty="0"/>
              <a:t> </a:t>
            </a:r>
            <a:r>
              <a:rPr lang="ar-IQ" sz="2800" dirty="0" smtClean="0"/>
              <a:t>     وهي أقل من 4 في الثانية ولا توجد في الحالة السوية , وانما توجد عند النوم أو تحت تأثير عقار مخدر أو في حلات مرضية يغلب عليها أن تتضمن نقص أو فقدان الشعور.								</a:t>
            </a:r>
            <a:br>
              <a:rPr lang="ar-IQ" sz="2800" dirty="0" smtClean="0"/>
            </a:br>
            <a:r>
              <a:rPr lang="ar-IQ" sz="2800" dirty="0"/>
              <a:t> </a:t>
            </a:r>
            <a:r>
              <a:rPr lang="ar-IQ" sz="2800" dirty="0" smtClean="0"/>
              <a:t>      ويعد الدماغ أو الجهاز العصبي المركزي مركز اصدار الاوامر في الجسم , وفيه يتم أجراء تفاعلات ازاء الاحساسات الناتجة من المثيرات المحيطة بنا وكذلك يتم الشعور وتكون الارادة ويكون الابداع , ومن اهم أجزائه المخ والمخيخ . </a:t>
            </a:r>
            <a:endParaRPr lang="ar-IQ" dirty="0"/>
          </a:p>
        </p:txBody>
      </p:sp>
    </p:spTree>
    <p:extLst>
      <p:ext uri="{BB962C8B-B14F-4D97-AF65-F5344CB8AC3E}">
        <p14:creationId xmlns:p14="http://schemas.microsoft.com/office/powerpoint/2010/main" val="282169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p:cNvSpPr>
            <a:spLocks noGrp="1"/>
          </p:cNvSpPr>
          <p:nvPr>
            <p:ph type="title"/>
          </p:nvPr>
        </p:nvSpPr>
        <p:spPr/>
        <p:txBody>
          <a:bodyPr/>
          <a:lstStyle/>
          <a:p>
            <a:pPr eaLnBrk="1" hangingPunct="1"/>
            <a:endParaRPr lang="ar-IQ" altLang="ar-IQ" smtClean="0"/>
          </a:p>
        </p:txBody>
      </p:sp>
      <p:pic>
        <p:nvPicPr>
          <p:cNvPr id="4" name="Rectangle 5"/>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 y="0"/>
            <a:ext cx="9505950" cy="6858000"/>
          </a:xfrm>
          <a:gradFill rotWithShape="1">
            <a:gsLst>
              <a:gs pos="0">
                <a:srgbClr val="760076"/>
              </a:gs>
              <a:gs pos="100000">
                <a:srgbClr val="FF00FF"/>
              </a:gs>
            </a:gsLst>
            <a:lin ang="5400000" scaled="1"/>
          </a:gradFill>
          <a:ln>
            <a:solidFill>
              <a:srgbClr val="CC0099"/>
            </a:solidFill>
            <a:miter lim="800000"/>
            <a:headEnd/>
            <a:tailEnd/>
          </a:ln>
        </p:spPr>
      </p:pic>
    </p:spTree>
    <p:extLst>
      <p:ext uri="{BB962C8B-B14F-4D97-AF65-F5344CB8AC3E}">
        <p14:creationId xmlns:p14="http://schemas.microsoft.com/office/powerpoint/2010/main" val="1781009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522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محتوى 2"/>
          <p:cNvSpPr>
            <a:spLocks noGrp="1"/>
          </p:cNvSpPr>
          <p:nvPr>
            <p:ph idx="1"/>
          </p:nvPr>
        </p:nvSpPr>
        <p:spPr>
          <a:xfrm>
            <a:off x="395288" y="1412875"/>
            <a:ext cx="8229600" cy="4752975"/>
          </a:xfrm>
        </p:spPr>
        <p:txBody>
          <a:bodyPr/>
          <a:lstStyle/>
          <a:p>
            <a:pPr marL="0" indent="0" eaLnBrk="1" hangingPunct="1">
              <a:buFont typeface="Symbol" pitchFamily="18" charset="2"/>
              <a:buNone/>
            </a:pPr>
            <a:endParaRPr lang="ar-IQ" dirty="0" smtClean="0">
              <a:ea typeface="PT Bold Heading"/>
              <a:cs typeface="PT Bold Heading"/>
            </a:endParaRPr>
          </a:p>
          <a:p>
            <a:pPr marL="0" indent="0" eaLnBrk="1" hangingPunct="1">
              <a:buFont typeface="Symbol" pitchFamily="18" charset="2"/>
              <a:buNone/>
            </a:pPr>
            <a:endParaRPr lang="ar-IQ" dirty="0" smtClean="0">
              <a:ea typeface="PT Bold Heading"/>
              <a:cs typeface="PT Bold Heading"/>
            </a:endParaRPr>
          </a:p>
          <a:p>
            <a:pPr marL="0" indent="0" eaLnBrk="1" hangingPunct="1">
              <a:buFont typeface="Symbol" pitchFamily="18" charset="2"/>
              <a:buNone/>
            </a:pPr>
            <a:endParaRPr lang="ar-IQ" dirty="0" smtClean="0">
              <a:ea typeface="PT Bold Heading"/>
              <a:cs typeface="PT Bold Heading"/>
            </a:endParaRPr>
          </a:p>
          <a:p>
            <a:pPr marL="0" indent="0" eaLnBrk="1" hangingPunct="1">
              <a:buFont typeface="Symbol" pitchFamily="18" charset="2"/>
              <a:buNone/>
            </a:pPr>
            <a:endParaRPr lang="ar-IQ" dirty="0" smtClean="0">
              <a:ea typeface="PT Bold Heading"/>
              <a:cs typeface="PT Bold Heading"/>
            </a:endParaRPr>
          </a:p>
          <a:p>
            <a:pPr marL="0" indent="0" eaLnBrk="1" hangingPunct="1">
              <a:buFont typeface="Symbol" pitchFamily="18" charset="2"/>
              <a:buNone/>
            </a:pPr>
            <a:endParaRPr lang="ar-IQ" dirty="0" smtClean="0">
              <a:ea typeface="PT Bold Heading"/>
              <a:cs typeface="PT Bold Heading"/>
            </a:endParaRPr>
          </a:p>
          <a:p>
            <a:pPr marL="0" indent="0" eaLnBrk="1" hangingPunct="1">
              <a:buFont typeface="Symbol" pitchFamily="18" charset="2"/>
              <a:buNone/>
            </a:pPr>
            <a:endParaRPr lang="ar-IQ" dirty="0" smtClean="0">
              <a:ea typeface="PT Bold Heading"/>
              <a:cs typeface="PT Bold Heading"/>
            </a:endParaRPr>
          </a:p>
          <a:p>
            <a:pPr marL="0" indent="0" eaLnBrk="1" hangingPunct="1">
              <a:buFont typeface="Symbol" pitchFamily="18" charset="2"/>
              <a:buNone/>
            </a:pPr>
            <a:endParaRPr lang="ar-IQ" dirty="0" smtClean="0">
              <a:ea typeface="PT Bold Heading"/>
              <a:cs typeface="PT Bold Heading"/>
            </a:endParaRPr>
          </a:p>
          <a:p>
            <a:pPr marL="0" indent="0" eaLnBrk="1" hangingPunct="1">
              <a:buFont typeface="Symbol" pitchFamily="18" charset="2"/>
              <a:buNone/>
            </a:pPr>
            <a:endParaRPr lang="ar-IQ" dirty="0" smtClean="0">
              <a:ea typeface="PT Bold Heading"/>
              <a:cs typeface="PT Bold Heading"/>
            </a:endParaRPr>
          </a:p>
          <a:p>
            <a:pPr marL="0" indent="0" algn="ctr" eaLnBrk="1" hangingPunct="1">
              <a:buFont typeface="Symbol" pitchFamily="18" charset="2"/>
              <a:buNone/>
            </a:pPr>
            <a:r>
              <a:rPr lang="ar-IQ" sz="4400" dirty="0" smtClean="0">
                <a:solidFill>
                  <a:srgbClr val="FFFF00"/>
                </a:solidFill>
                <a:ea typeface="PT Bold Heading"/>
                <a:cs typeface="PT Bold Heading"/>
              </a:rPr>
              <a:t>شكراً لحسن الاصغاء </a:t>
            </a:r>
          </a:p>
          <a:p>
            <a:pPr marL="0" indent="0" algn="ctr" eaLnBrk="1" hangingPunct="1">
              <a:buFont typeface="Symbol" pitchFamily="18" charset="2"/>
              <a:buNone/>
            </a:pPr>
            <a:endParaRPr lang="ar-IQ" dirty="0" smtClean="0">
              <a:ea typeface="PT Bold Heading"/>
              <a:cs typeface="PT Bold Heading"/>
            </a:endParaRPr>
          </a:p>
        </p:txBody>
      </p:sp>
    </p:spTree>
    <p:extLst>
      <p:ext uri="{BB962C8B-B14F-4D97-AF65-F5344CB8AC3E}">
        <p14:creationId xmlns:p14="http://schemas.microsoft.com/office/powerpoint/2010/main" val="3749720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p:cTn id="2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971550" y="260350"/>
            <a:ext cx="7105650" cy="865188"/>
          </a:xfrm>
        </p:spPr>
        <p:txBody>
          <a:bodyPr/>
          <a:lstStyle/>
          <a:p>
            <a:pPr algn="ctr"/>
            <a:r>
              <a:rPr lang="ar-SA" altLang="ar-IQ" sz="4000" b="1" i="0" smtClean="0">
                <a:solidFill>
                  <a:srgbClr val="00FF00"/>
                </a:solidFill>
              </a:rPr>
              <a:t>تشريح الجهاز العصبي ووظائفه</a:t>
            </a:r>
            <a:endParaRPr lang="en-US" altLang="ar-IQ" sz="4000" b="1" i="0" smtClean="0">
              <a:solidFill>
                <a:srgbClr val="00FF00"/>
              </a:solidFill>
            </a:endParaRPr>
          </a:p>
        </p:txBody>
      </p:sp>
      <p:sp>
        <p:nvSpPr>
          <p:cNvPr id="140290" name="Rectangle 2"/>
          <p:cNvSpPr>
            <a:spLocks noGrp="1" noChangeArrowheads="1"/>
          </p:cNvSpPr>
          <p:nvPr>
            <p:ph type="body" sz="half" idx="2"/>
          </p:nvPr>
        </p:nvSpPr>
        <p:spPr>
          <a:xfrm>
            <a:off x="3276600" y="1125538"/>
            <a:ext cx="5688013" cy="5472112"/>
          </a:xfrm>
        </p:spPr>
        <p:txBody>
          <a:bodyPr/>
          <a:lstStyle/>
          <a:p>
            <a:pPr algn="r">
              <a:lnSpc>
                <a:spcPct val="90000"/>
              </a:lnSpc>
              <a:buFont typeface="Wingdings" pitchFamily="2" charset="2"/>
              <a:buNone/>
            </a:pPr>
            <a:r>
              <a:rPr lang="ar-SA" altLang="ar-IQ" sz="3600" b="1" smtClean="0"/>
              <a:t>يتكون الجهاز العصبي من:</a:t>
            </a:r>
            <a:endParaRPr lang="ar-SA" altLang="ar-IQ" sz="3600" b="1" smtClean="0">
              <a:hlinkClick r:id="rId2"/>
            </a:endParaRPr>
          </a:p>
          <a:p>
            <a:pPr algn="r">
              <a:lnSpc>
                <a:spcPct val="90000"/>
              </a:lnSpc>
              <a:buFont typeface="Wingdings" pitchFamily="2" charset="2"/>
              <a:buNone/>
            </a:pPr>
            <a:r>
              <a:rPr lang="ar-SA" altLang="ar-IQ" sz="3600" b="1" smtClean="0">
                <a:solidFill>
                  <a:srgbClr val="FFFF00"/>
                </a:solidFill>
              </a:rPr>
              <a:t>1- الجهاز العصبي المركزي:</a:t>
            </a:r>
            <a:r>
              <a:rPr lang="ar-SA" altLang="ar-IQ" sz="3600" b="1" smtClean="0"/>
              <a:t> </a:t>
            </a:r>
          </a:p>
          <a:p>
            <a:pPr algn="r">
              <a:lnSpc>
                <a:spcPct val="90000"/>
              </a:lnSpc>
              <a:buFont typeface="Wingdings" pitchFamily="2" charset="2"/>
              <a:buNone/>
            </a:pPr>
            <a:r>
              <a:rPr lang="ar-SA" altLang="ar-IQ" sz="3600" b="1" smtClean="0"/>
              <a:t>ويتكون هذا الجهاز مما يلي:- </a:t>
            </a:r>
            <a:endParaRPr lang="ar-SA" altLang="ar-IQ" sz="3600" b="1" smtClean="0">
              <a:hlinkClick r:id="rId2"/>
            </a:endParaRPr>
          </a:p>
          <a:p>
            <a:pPr algn="r">
              <a:lnSpc>
                <a:spcPct val="90000"/>
              </a:lnSpc>
              <a:buFont typeface="Wingdings" pitchFamily="2" charset="2"/>
              <a:buNone/>
            </a:pPr>
            <a:r>
              <a:rPr lang="ar-SA" altLang="ar-IQ" sz="3600" b="1" smtClean="0"/>
              <a:t>أ- الدماغ            ب- الحبل الشوكي</a:t>
            </a:r>
          </a:p>
          <a:p>
            <a:pPr algn="r">
              <a:lnSpc>
                <a:spcPct val="90000"/>
              </a:lnSpc>
              <a:buFont typeface="Wingdings" pitchFamily="2" charset="2"/>
              <a:buNone/>
            </a:pPr>
            <a:endParaRPr lang="ar-SA" altLang="ar-IQ" sz="3600" b="1" smtClean="0"/>
          </a:p>
          <a:p>
            <a:pPr algn="r">
              <a:lnSpc>
                <a:spcPct val="90000"/>
              </a:lnSpc>
              <a:buFont typeface="Wingdings" pitchFamily="2" charset="2"/>
              <a:buNone/>
            </a:pPr>
            <a:r>
              <a:rPr lang="ar-SA" altLang="ar-IQ" sz="3600" b="1" smtClean="0">
                <a:solidFill>
                  <a:srgbClr val="FFFF00"/>
                </a:solidFill>
              </a:rPr>
              <a:t>2- الجهاز العصبي المحيطي:</a:t>
            </a:r>
            <a:r>
              <a:rPr lang="ar-SA" altLang="ar-IQ" sz="3600" b="1" smtClean="0"/>
              <a:t> </a:t>
            </a:r>
          </a:p>
          <a:p>
            <a:pPr algn="r">
              <a:lnSpc>
                <a:spcPct val="90000"/>
              </a:lnSpc>
              <a:buFont typeface="Wingdings" pitchFamily="2" charset="2"/>
              <a:buNone/>
            </a:pPr>
            <a:r>
              <a:rPr lang="ar-SA" altLang="ar-IQ" sz="3600" b="1" smtClean="0"/>
              <a:t>يشتمل على جميع التكوينات العصبية التي لا تدخل في تركيب الجهاز العصبي المركزي.</a:t>
            </a:r>
          </a:p>
          <a:p>
            <a:pPr algn="r">
              <a:lnSpc>
                <a:spcPct val="90000"/>
              </a:lnSpc>
            </a:pPr>
            <a:endParaRPr lang="en-US" altLang="ar-IQ" b="1" smtClean="0">
              <a:hlinkClick r:id="rId3"/>
            </a:endParaRPr>
          </a:p>
        </p:txBody>
      </p:sp>
      <p:sp>
        <p:nvSpPr>
          <p:cNvPr id="21508" name="Rectangle 5"/>
          <p:cNvSpPr>
            <a:spLocks noChangeArrowheads="1"/>
          </p:cNvSpPr>
          <p:nvPr/>
        </p:nvSpPr>
        <p:spPr bwMode="auto">
          <a:xfrm>
            <a:off x="323850" y="1700213"/>
            <a:ext cx="251936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hangingPunct="0">
              <a:spcBef>
                <a:spcPct val="20000"/>
              </a:spcBef>
              <a:buClr>
                <a:schemeClr val="accent2"/>
              </a:buClr>
              <a:buSzPct val="90000"/>
              <a:buFont typeface="Wingdings" pitchFamily="2" charset="2"/>
              <a:buChar char="l"/>
              <a:defRPr sz="3200">
                <a:solidFill>
                  <a:schemeClr val="tx1"/>
                </a:solidFill>
                <a:latin typeface="Arial" pitchFamily="34" charset="0"/>
                <a:cs typeface="Arial" pitchFamily="34" charset="0"/>
              </a:defRPr>
            </a:lvl1pPr>
            <a:lvl2pPr marL="742950" indent="-285750" algn="l" rtl="0" eaLnBrk="0" hangingPunct="0">
              <a:spcBef>
                <a:spcPct val="20000"/>
              </a:spcBef>
              <a:buClr>
                <a:schemeClr val="hlink"/>
              </a:buClr>
              <a:buSzPct val="65000"/>
              <a:buFont typeface="Wingdings" pitchFamily="2" charset="2"/>
              <a:buChar char="u"/>
              <a:defRPr sz="2800">
                <a:solidFill>
                  <a:schemeClr val="tx1"/>
                </a:solidFill>
                <a:latin typeface="Arial" pitchFamily="34" charset="0"/>
                <a:cs typeface="Arial" pitchFamily="34" charset="0"/>
              </a:defRPr>
            </a:lvl2pPr>
            <a:lvl3pPr marL="1143000" indent="-228600" algn="l" rtl="0" eaLnBrk="0" hangingPunct="0">
              <a:spcBef>
                <a:spcPct val="20000"/>
              </a:spcBef>
              <a:buChar char="•"/>
              <a:defRPr sz="2400">
                <a:solidFill>
                  <a:schemeClr val="tx1"/>
                </a:solidFill>
                <a:latin typeface="Arial" pitchFamily="34" charset="0"/>
                <a:cs typeface="Arial" pitchFamily="34" charset="0"/>
              </a:defRPr>
            </a:lvl3pPr>
            <a:lvl4pPr marL="1600200" indent="-228600" algn="l" rtl="0" eaLnBrk="0" hangingPunct="0">
              <a:spcBef>
                <a:spcPct val="20000"/>
              </a:spcBef>
              <a:buChar char="–"/>
              <a:defRPr sz="2000">
                <a:solidFill>
                  <a:schemeClr val="tx1"/>
                </a:solidFill>
                <a:latin typeface="Arial" pitchFamily="34" charset="0"/>
                <a:cs typeface="Arial" pitchFamily="34" charset="0"/>
              </a:defRPr>
            </a:lvl4pPr>
            <a:lvl5pPr marL="2057400" indent="-228600" algn="l" rtl="0" eaLnBrk="0" hangingPunct="0">
              <a:spcBef>
                <a:spcPct val="20000"/>
              </a:spcBef>
              <a:buSzPct val="90000"/>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SzPct val="90000"/>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SzPct val="90000"/>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SzPct val="90000"/>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SzPct val="90000"/>
              <a:buChar char="•"/>
              <a:defRPr sz="2000">
                <a:solidFill>
                  <a:schemeClr val="tx1"/>
                </a:solidFill>
                <a:latin typeface="Arial" pitchFamily="34" charset="0"/>
                <a:cs typeface="Arial" pitchFamily="34" charset="0"/>
              </a:defRPr>
            </a:lvl9pPr>
          </a:lstStyle>
          <a:p>
            <a:endParaRPr lang="en-US" altLang="ar-IQ" sz="2400"/>
          </a:p>
        </p:txBody>
      </p:sp>
      <p:pic>
        <p:nvPicPr>
          <p:cNvPr id="21509" name="Picture 6" descr="1d658166e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23850" y="1196975"/>
            <a:ext cx="2808288" cy="5184775"/>
          </a:xfrm>
          <a:noFill/>
        </p:spPr>
      </p:pic>
    </p:spTree>
    <p:extLst>
      <p:ext uri="{BB962C8B-B14F-4D97-AF65-F5344CB8AC3E}">
        <p14:creationId xmlns:p14="http://schemas.microsoft.com/office/powerpoint/2010/main" val="367535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Effect transition="in" filter="fade">
                                      <p:cBhvr>
                                        <p:cTn id="7" dur="1000"/>
                                        <p:tgtEl>
                                          <p:spTgt spid="140290">
                                            <p:txEl>
                                              <p:pRg st="0" end="0"/>
                                            </p:txEl>
                                          </p:spTgt>
                                        </p:tgtEl>
                                      </p:cBhvr>
                                    </p:animEffect>
                                    <p:anim calcmode="lin" valueType="num">
                                      <p:cBhvr>
                                        <p:cTn id="8" dur="10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0">
                                            <p:txEl>
                                              <p:pRg st="1" end="1"/>
                                            </p:txEl>
                                          </p:spTgt>
                                        </p:tgtEl>
                                        <p:attrNameLst>
                                          <p:attrName>style.visibility</p:attrName>
                                        </p:attrNameLst>
                                      </p:cBhvr>
                                      <p:to>
                                        <p:strVal val="visible"/>
                                      </p:to>
                                    </p:set>
                                    <p:animEffect transition="in" filter="fade">
                                      <p:cBhvr>
                                        <p:cTn id="14" dur="1000"/>
                                        <p:tgtEl>
                                          <p:spTgt spid="140290">
                                            <p:txEl>
                                              <p:pRg st="1" end="1"/>
                                            </p:txEl>
                                          </p:spTgt>
                                        </p:tgtEl>
                                      </p:cBhvr>
                                    </p:animEffect>
                                    <p:anim calcmode="lin" valueType="num">
                                      <p:cBhvr>
                                        <p:cTn id="15" dur="1000" fill="hold"/>
                                        <p:tgtEl>
                                          <p:spTgt spid="1402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290">
                                            <p:txEl>
                                              <p:pRg st="2" end="2"/>
                                            </p:txEl>
                                          </p:spTgt>
                                        </p:tgtEl>
                                        <p:attrNameLst>
                                          <p:attrName>style.visibility</p:attrName>
                                        </p:attrNameLst>
                                      </p:cBhvr>
                                      <p:to>
                                        <p:strVal val="visible"/>
                                      </p:to>
                                    </p:set>
                                    <p:animEffect transition="in" filter="fade">
                                      <p:cBhvr>
                                        <p:cTn id="21" dur="1000"/>
                                        <p:tgtEl>
                                          <p:spTgt spid="140290">
                                            <p:txEl>
                                              <p:pRg st="2" end="2"/>
                                            </p:txEl>
                                          </p:spTgt>
                                        </p:tgtEl>
                                      </p:cBhvr>
                                    </p:animEffect>
                                    <p:anim calcmode="lin" valueType="num">
                                      <p:cBhvr>
                                        <p:cTn id="22" dur="1000" fill="hold"/>
                                        <p:tgtEl>
                                          <p:spTgt spid="1402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02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0290">
                                            <p:txEl>
                                              <p:pRg st="3" end="3"/>
                                            </p:txEl>
                                          </p:spTgt>
                                        </p:tgtEl>
                                        <p:attrNameLst>
                                          <p:attrName>style.visibility</p:attrName>
                                        </p:attrNameLst>
                                      </p:cBhvr>
                                      <p:to>
                                        <p:strVal val="visible"/>
                                      </p:to>
                                    </p:set>
                                    <p:animEffect transition="in" filter="fade">
                                      <p:cBhvr>
                                        <p:cTn id="28" dur="1000"/>
                                        <p:tgtEl>
                                          <p:spTgt spid="140290">
                                            <p:txEl>
                                              <p:pRg st="3" end="3"/>
                                            </p:txEl>
                                          </p:spTgt>
                                        </p:tgtEl>
                                      </p:cBhvr>
                                    </p:animEffect>
                                    <p:anim calcmode="lin" valueType="num">
                                      <p:cBhvr>
                                        <p:cTn id="29" dur="1000" fill="hold"/>
                                        <p:tgtEl>
                                          <p:spTgt spid="1402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02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0290">
                                            <p:txEl>
                                              <p:pRg st="5" end="5"/>
                                            </p:txEl>
                                          </p:spTgt>
                                        </p:tgtEl>
                                        <p:attrNameLst>
                                          <p:attrName>style.visibility</p:attrName>
                                        </p:attrNameLst>
                                      </p:cBhvr>
                                      <p:to>
                                        <p:strVal val="visible"/>
                                      </p:to>
                                    </p:set>
                                    <p:animEffect transition="in" filter="fade">
                                      <p:cBhvr>
                                        <p:cTn id="35" dur="1000"/>
                                        <p:tgtEl>
                                          <p:spTgt spid="140290">
                                            <p:txEl>
                                              <p:pRg st="5" end="5"/>
                                            </p:txEl>
                                          </p:spTgt>
                                        </p:tgtEl>
                                      </p:cBhvr>
                                    </p:animEffect>
                                    <p:anim calcmode="lin" valueType="num">
                                      <p:cBhvr>
                                        <p:cTn id="36" dur="1000" fill="hold"/>
                                        <p:tgtEl>
                                          <p:spTgt spid="14029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029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0290">
                                            <p:txEl>
                                              <p:pRg st="6" end="6"/>
                                            </p:txEl>
                                          </p:spTgt>
                                        </p:tgtEl>
                                        <p:attrNameLst>
                                          <p:attrName>style.visibility</p:attrName>
                                        </p:attrNameLst>
                                      </p:cBhvr>
                                      <p:to>
                                        <p:strVal val="visible"/>
                                      </p:to>
                                    </p:set>
                                    <p:animEffect transition="in" filter="fade">
                                      <p:cBhvr>
                                        <p:cTn id="42" dur="1000"/>
                                        <p:tgtEl>
                                          <p:spTgt spid="140290">
                                            <p:txEl>
                                              <p:pRg st="6" end="6"/>
                                            </p:txEl>
                                          </p:spTgt>
                                        </p:tgtEl>
                                      </p:cBhvr>
                                    </p:animEffect>
                                    <p:anim calcmode="lin" valueType="num">
                                      <p:cBhvr>
                                        <p:cTn id="43" dur="1000" fill="hold"/>
                                        <p:tgtEl>
                                          <p:spTgt spid="140290">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4029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072063" y="2211388"/>
            <a:ext cx="3000375"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800" b="1" dirty="0">
                <a:solidFill>
                  <a:schemeClr val="tx1"/>
                </a:solidFill>
                <a:latin typeface="Calibri" pitchFamily="34" charset="0"/>
              </a:rPr>
              <a:t>الجهاز العصبي المركزي</a:t>
            </a:r>
            <a:endParaRPr lang="ar-EG" sz="2800" b="1" dirty="0">
              <a:solidFill>
                <a:schemeClr val="tx1"/>
              </a:solidFill>
              <a:latin typeface="Calibri" pitchFamily="34" charset="0"/>
            </a:endParaRPr>
          </a:p>
        </p:txBody>
      </p:sp>
      <p:sp>
        <p:nvSpPr>
          <p:cNvPr id="5" name="قوس كبير أيسر 4"/>
          <p:cNvSpPr/>
          <p:nvPr/>
        </p:nvSpPr>
        <p:spPr>
          <a:xfrm rot="5400000">
            <a:off x="5857875" y="763588"/>
            <a:ext cx="571500" cy="4572000"/>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EG"/>
          </a:p>
        </p:txBody>
      </p:sp>
      <p:sp>
        <p:nvSpPr>
          <p:cNvPr id="6" name="مربع نص 5"/>
          <p:cNvSpPr txBox="1"/>
          <p:nvPr/>
        </p:nvSpPr>
        <p:spPr>
          <a:xfrm>
            <a:off x="8083550" y="4724400"/>
            <a:ext cx="936625"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000" b="1" dirty="0">
                <a:solidFill>
                  <a:schemeClr val="tx1"/>
                </a:solidFill>
                <a:latin typeface="Calibri" pitchFamily="34" charset="0"/>
              </a:rPr>
              <a:t>الدماغ</a:t>
            </a:r>
            <a:endParaRPr lang="ar-EG" sz="2000" b="1" dirty="0">
              <a:solidFill>
                <a:schemeClr val="tx1"/>
              </a:solidFill>
              <a:latin typeface="Calibri" pitchFamily="34" charset="0"/>
            </a:endParaRPr>
          </a:p>
        </p:txBody>
      </p:sp>
      <p:sp>
        <p:nvSpPr>
          <p:cNvPr id="7" name="مربع نص 6"/>
          <p:cNvSpPr txBox="1"/>
          <p:nvPr/>
        </p:nvSpPr>
        <p:spPr>
          <a:xfrm>
            <a:off x="3143250" y="3378200"/>
            <a:ext cx="1357313"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000" b="1" dirty="0">
                <a:solidFill>
                  <a:schemeClr val="tx1"/>
                </a:solidFill>
                <a:latin typeface="Calibri" pitchFamily="34" charset="0"/>
              </a:rPr>
              <a:t>الحبل </a:t>
            </a:r>
            <a:r>
              <a:rPr lang="ar-AE" sz="2000" b="1" dirty="0" err="1">
                <a:solidFill>
                  <a:schemeClr val="tx1"/>
                </a:solidFill>
                <a:latin typeface="Calibri" pitchFamily="34" charset="0"/>
              </a:rPr>
              <a:t>الشوكي</a:t>
            </a:r>
            <a:endParaRPr lang="ar-EG" sz="2000" b="1" dirty="0">
              <a:solidFill>
                <a:schemeClr val="tx1"/>
              </a:solidFill>
              <a:latin typeface="Calibri" pitchFamily="34" charset="0"/>
            </a:endParaRPr>
          </a:p>
        </p:txBody>
      </p:sp>
      <p:sp>
        <p:nvSpPr>
          <p:cNvPr id="8" name="قوس كبير أيسر 7"/>
          <p:cNvSpPr>
            <a:spLocks/>
          </p:cNvSpPr>
          <p:nvPr/>
        </p:nvSpPr>
        <p:spPr bwMode="auto">
          <a:xfrm rot="10800000">
            <a:off x="7524750" y="3716338"/>
            <a:ext cx="536575" cy="2536825"/>
          </a:xfrm>
          <a:prstGeom prst="leftBrace">
            <a:avLst>
              <a:gd name="adj1" fmla="val 8339"/>
              <a:gd name="adj2" fmla="val 50000"/>
            </a:avLst>
          </a:prstGeom>
          <a:noFill/>
          <a:ln w="57150" algn="ctr">
            <a:solidFill>
              <a:schemeClr val="tx1"/>
            </a:solidFill>
            <a:round/>
            <a:headEnd/>
            <a:tailEnd/>
          </a:ln>
        </p:spPr>
        <p:txBody>
          <a:bodyPr rot="10800000" anchor="ctr"/>
          <a:lstStyle/>
          <a:p>
            <a:pPr algn="ctr" fontAlgn="auto">
              <a:spcBef>
                <a:spcPts val="0"/>
              </a:spcBef>
              <a:spcAft>
                <a:spcPts val="0"/>
              </a:spcAft>
              <a:defRPr/>
            </a:pPr>
            <a:endParaRPr lang="ar-EG">
              <a:latin typeface="+mn-lt"/>
              <a:cs typeface="+mn-cs"/>
            </a:endParaRPr>
          </a:p>
        </p:txBody>
      </p:sp>
      <p:sp>
        <p:nvSpPr>
          <p:cNvPr id="9" name="مربع نص 8"/>
          <p:cNvSpPr txBox="1"/>
          <p:nvPr/>
        </p:nvSpPr>
        <p:spPr>
          <a:xfrm>
            <a:off x="5857875" y="3568700"/>
            <a:ext cx="1643063"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SA" sz="2000" b="1" dirty="0">
                <a:solidFill>
                  <a:schemeClr val="tx1"/>
                </a:solidFill>
                <a:latin typeface="Calibri" pitchFamily="34" charset="0"/>
              </a:rPr>
              <a:t>الدماغ الامامي</a:t>
            </a:r>
            <a:endParaRPr lang="ar-EG" sz="2000" b="1" dirty="0">
              <a:solidFill>
                <a:schemeClr val="tx1"/>
              </a:solidFill>
              <a:latin typeface="Calibri" pitchFamily="34" charset="0"/>
            </a:endParaRPr>
          </a:p>
        </p:txBody>
      </p:sp>
      <p:sp>
        <p:nvSpPr>
          <p:cNvPr id="10" name="مربع نص 9"/>
          <p:cNvSpPr txBox="1"/>
          <p:nvPr/>
        </p:nvSpPr>
        <p:spPr>
          <a:xfrm>
            <a:off x="5929313" y="4841875"/>
            <a:ext cx="1571625"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000" b="1" dirty="0">
                <a:solidFill>
                  <a:schemeClr val="tx1"/>
                </a:solidFill>
                <a:latin typeface="Calibri" pitchFamily="34" charset="0"/>
              </a:rPr>
              <a:t>الدماغ </a:t>
            </a:r>
            <a:r>
              <a:rPr lang="ar-SA" sz="2000" b="1" dirty="0">
                <a:solidFill>
                  <a:schemeClr val="tx1"/>
                </a:solidFill>
                <a:latin typeface="Calibri" pitchFamily="34" charset="0"/>
              </a:rPr>
              <a:t>المتوسط</a:t>
            </a:r>
            <a:endParaRPr lang="ar-EG" sz="2000" b="1" dirty="0">
              <a:solidFill>
                <a:schemeClr val="tx1"/>
              </a:solidFill>
              <a:latin typeface="Calibri" pitchFamily="34" charset="0"/>
            </a:endParaRPr>
          </a:p>
        </p:txBody>
      </p:sp>
      <p:sp>
        <p:nvSpPr>
          <p:cNvPr id="11" name="مربع نص 10"/>
          <p:cNvSpPr txBox="1"/>
          <p:nvPr/>
        </p:nvSpPr>
        <p:spPr>
          <a:xfrm>
            <a:off x="5929313" y="5994400"/>
            <a:ext cx="1571625"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SA" sz="2000" b="1" dirty="0">
                <a:solidFill>
                  <a:schemeClr val="tx1"/>
                </a:solidFill>
                <a:latin typeface="Calibri" pitchFamily="34" charset="0"/>
              </a:rPr>
              <a:t>الدماغ الخلفي</a:t>
            </a:r>
            <a:endParaRPr lang="ar-EG" sz="2000" b="1" dirty="0">
              <a:solidFill>
                <a:schemeClr val="tx1"/>
              </a:solidFill>
              <a:latin typeface="Calibri" pitchFamily="34" charset="0"/>
            </a:endParaRPr>
          </a:p>
        </p:txBody>
      </p:sp>
      <p:cxnSp>
        <p:nvCxnSpPr>
          <p:cNvPr id="14" name="رابط كسهم مستقيم 13"/>
          <p:cNvCxnSpPr>
            <a:endCxn id="6" idx="0"/>
          </p:cNvCxnSpPr>
          <p:nvPr/>
        </p:nvCxnSpPr>
        <p:spPr>
          <a:xfrm rot="16200000" flipH="1">
            <a:off x="7756525" y="3929063"/>
            <a:ext cx="1470025" cy="1206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rot="10800000" flipV="1">
            <a:off x="7500938" y="5027613"/>
            <a:ext cx="285750" cy="285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3143250" y="1139825"/>
            <a:ext cx="1990725"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800" b="1" dirty="0">
                <a:solidFill>
                  <a:schemeClr val="tx1"/>
                </a:solidFill>
                <a:latin typeface="Calibri" pitchFamily="34" charset="0"/>
              </a:rPr>
              <a:t>الجهاز العصبي</a:t>
            </a:r>
            <a:endParaRPr lang="ar-EG" sz="2800" b="1" dirty="0">
              <a:solidFill>
                <a:schemeClr val="tx1"/>
              </a:solidFill>
              <a:latin typeface="Calibri" pitchFamily="34" charset="0"/>
            </a:endParaRPr>
          </a:p>
        </p:txBody>
      </p:sp>
      <p:sp>
        <p:nvSpPr>
          <p:cNvPr id="18" name="قوس كبير أيسر 17"/>
          <p:cNvSpPr/>
          <p:nvPr/>
        </p:nvSpPr>
        <p:spPr>
          <a:xfrm rot="5400000">
            <a:off x="3933825" y="573088"/>
            <a:ext cx="500063" cy="2776537"/>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ar-EG"/>
          </a:p>
        </p:txBody>
      </p:sp>
      <p:sp>
        <p:nvSpPr>
          <p:cNvPr id="19" name="مربع نص 18"/>
          <p:cNvSpPr txBox="1"/>
          <p:nvPr/>
        </p:nvSpPr>
        <p:spPr>
          <a:xfrm>
            <a:off x="785813" y="2211388"/>
            <a:ext cx="2500312" cy="4619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400" b="1" dirty="0">
                <a:solidFill>
                  <a:schemeClr val="tx1"/>
                </a:solidFill>
                <a:latin typeface="Calibri" pitchFamily="34" charset="0"/>
              </a:rPr>
              <a:t>الجهاز العصبي الطرفي</a:t>
            </a:r>
            <a:endParaRPr lang="ar-EG" sz="2400" b="1" dirty="0">
              <a:solidFill>
                <a:schemeClr val="tx1"/>
              </a:solidFill>
              <a:latin typeface="Calibri" pitchFamily="34" charset="0"/>
            </a:endParaRPr>
          </a:p>
        </p:txBody>
      </p:sp>
      <p:sp>
        <p:nvSpPr>
          <p:cNvPr id="27" name="قوس كبير أيسر 26"/>
          <p:cNvSpPr>
            <a:spLocks/>
          </p:cNvSpPr>
          <p:nvPr/>
        </p:nvSpPr>
        <p:spPr bwMode="auto">
          <a:xfrm rot="5400000">
            <a:off x="1827212" y="2859088"/>
            <a:ext cx="500063" cy="2776538"/>
          </a:xfrm>
          <a:prstGeom prst="leftBrace">
            <a:avLst>
              <a:gd name="adj1" fmla="val 8329"/>
              <a:gd name="adj2" fmla="val 50000"/>
            </a:avLst>
          </a:prstGeom>
          <a:noFill/>
          <a:ln w="57150" algn="ctr">
            <a:solidFill>
              <a:schemeClr val="tx1"/>
            </a:solidFill>
            <a:round/>
            <a:headEnd/>
            <a:tailEnd/>
          </a:ln>
        </p:spPr>
        <p:txBody>
          <a:bodyPr rot="10800000" vert="eaVert" anchor="ctr"/>
          <a:lstStyle/>
          <a:p>
            <a:pPr algn="ctr" fontAlgn="auto">
              <a:spcBef>
                <a:spcPts val="0"/>
              </a:spcBef>
              <a:spcAft>
                <a:spcPts val="0"/>
              </a:spcAft>
              <a:defRPr/>
            </a:pPr>
            <a:endParaRPr lang="ar-EG">
              <a:latin typeface="+mn-lt"/>
              <a:cs typeface="+mn-cs"/>
            </a:endParaRPr>
          </a:p>
        </p:txBody>
      </p:sp>
      <p:cxnSp>
        <p:nvCxnSpPr>
          <p:cNvPr id="28" name="رابط كسهم مستقيم 27"/>
          <p:cNvCxnSpPr/>
          <p:nvPr/>
        </p:nvCxnSpPr>
        <p:spPr>
          <a:xfrm rot="5400000">
            <a:off x="1351756" y="3367882"/>
            <a:ext cx="1457325"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مربع نص 28"/>
          <p:cNvSpPr txBox="1"/>
          <p:nvPr/>
        </p:nvSpPr>
        <p:spPr>
          <a:xfrm>
            <a:off x="2820988" y="4497388"/>
            <a:ext cx="1357312" cy="727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000" b="1" dirty="0">
                <a:solidFill>
                  <a:schemeClr val="tx1"/>
                </a:solidFill>
                <a:latin typeface="Calibri" pitchFamily="34" charset="0"/>
              </a:rPr>
              <a:t>خلايا عصبية واردة</a:t>
            </a:r>
            <a:endParaRPr lang="ar-EG" sz="2000" b="1" dirty="0">
              <a:solidFill>
                <a:schemeClr val="tx1"/>
              </a:solidFill>
              <a:latin typeface="Calibri" pitchFamily="34" charset="0"/>
            </a:endParaRPr>
          </a:p>
        </p:txBody>
      </p:sp>
      <p:sp>
        <p:nvSpPr>
          <p:cNvPr id="30" name="مربع نص 29"/>
          <p:cNvSpPr txBox="1"/>
          <p:nvPr/>
        </p:nvSpPr>
        <p:spPr>
          <a:xfrm>
            <a:off x="55563" y="4497388"/>
            <a:ext cx="1357312" cy="7270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ar-AE" sz="2000" b="1" dirty="0">
                <a:solidFill>
                  <a:schemeClr val="tx1"/>
                </a:solidFill>
                <a:latin typeface="Calibri" pitchFamily="34" charset="0"/>
              </a:rPr>
              <a:t>خلايا عصبية صادرة</a:t>
            </a:r>
            <a:endParaRPr lang="ar-EG" sz="2000" b="1" dirty="0">
              <a:solidFill>
                <a:schemeClr val="tx1"/>
              </a:solidFill>
              <a:latin typeface="Calibri" pitchFamily="34" charset="0"/>
            </a:endParaRPr>
          </a:p>
        </p:txBody>
      </p:sp>
      <p:pic>
        <p:nvPicPr>
          <p:cNvPr id="22547" name="Picture 6" descr="1d658166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0"/>
            <a:ext cx="1835696"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711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Bottom)">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800" decel="100000"/>
                                        <p:tgtEl>
                                          <p:spTgt spid="4"/>
                                        </p:tgtEl>
                                      </p:cBhvr>
                                    </p:animEffect>
                                    <p:anim calcmode="lin" valueType="num">
                                      <p:cBhvr>
                                        <p:cTn id="25" dur="800" decel="100000" fill="hold"/>
                                        <p:tgtEl>
                                          <p:spTgt spid="4"/>
                                        </p:tgtEl>
                                        <p:attrNameLst>
                                          <p:attrName>style.rotation</p:attrName>
                                        </p:attrNameLst>
                                      </p:cBhvr>
                                      <p:tavLst>
                                        <p:tav tm="0">
                                          <p:val>
                                            <p:fltVal val="-90"/>
                                          </p:val>
                                        </p:tav>
                                        <p:tav tm="100000">
                                          <p:val>
                                            <p:fltVal val="0"/>
                                          </p:val>
                                        </p:tav>
                                      </p:tavLst>
                                    </p:anim>
                                    <p:anim calcmode="lin" valueType="num">
                                      <p:cBhvr>
                                        <p:cTn id="26" dur="800" decel="100000" fill="hold"/>
                                        <p:tgtEl>
                                          <p:spTgt spid="4"/>
                                        </p:tgtEl>
                                        <p:attrNameLst>
                                          <p:attrName>ppt_x</p:attrName>
                                        </p:attrNameLst>
                                      </p:cBhvr>
                                      <p:tavLst>
                                        <p:tav tm="0">
                                          <p:val>
                                            <p:strVal val="#ppt_x+0.4"/>
                                          </p:val>
                                        </p:tav>
                                        <p:tav tm="100000">
                                          <p:val>
                                            <p:strVal val="#ppt_x-0.05"/>
                                          </p:val>
                                        </p:tav>
                                      </p:tavLst>
                                    </p:anim>
                                    <p:anim calcmode="lin" valueType="num">
                                      <p:cBhvr>
                                        <p:cTn id="27" dur="800" decel="100000" fill="hold"/>
                                        <p:tgtEl>
                                          <p:spTgt spid="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800" decel="100000"/>
                                        <p:tgtEl>
                                          <p:spTgt spid="19"/>
                                        </p:tgtEl>
                                      </p:cBhvr>
                                    </p:animEffect>
                                    <p:anim calcmode="lin" valueType="num">
                                      <p:cBhvr>
                                        <p:cTn id="33" dur="800" decel="100000" fill="hold"/>
                                        <p:tgtEl>
                                          <p:spTgt spid="19"/>
                                        </p:tgtEl>
                                        <p:attrNameLst>
                                          <p:attrName>style.rotation</p:attrName>
                                        </p:attrNameLst>
                                      </p:cBhvr>
                                      <p:tavLst>
                                        <p:tav tm="0">
                                          <p:val>
                                            <p:fltVal val="-90"/>
                                          </p:val>
                                        </p:tav>
                                        <p:tav tm="100000">
                                          <p:val>
                                            <p:fltVal val="0"/>
                                          </p:val>
                                        </p:tav>
                                      </p:tavLst>
                                    </p:anim>
                                    <p:anim calcmode="lin" valueType="num">
                                      <p:cBhvr>
                                        <p:cTn id="34" dur="800" decel="100000" fill="hold"/>
                                        <p:tgtEl>
                                          <p:spTgt spid="19"/>
                                        </p:tgtEl>
                                        <p:attrNameLst>
                                          <p:attrName>ppt_x</p:attrName>
                                        </p:attrNameLst>
                                      </p:cBhvr>
                                      <p:tavLst>
                                        <p:tav tm="0">
                                          <p:val>
                                            <p:strVal val="#ppt_x+0.4"/>
                                          </p:val>
                                        </p:tav>
                                        <p:tav tm="100000">
                                          <p:val>
                                            <p:strVal val="#ppt_x-0.05"/>
                                          </p:val>
                                        </p:tav>
                                      </p:tavLst>
                                    </p:anim>
                                    <p:anim calcmode="lin" valueType="num">
                                      <p:cBhvr>
                                        <p:cTn id="35" dur="800" decel="100000" fill="hold"/>
                                        <p:tgtEl>
                                          <p:spTgt spid="1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par>
                                <p:cTn id="43" presetID="9"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dissolve">
                                      <p:cBhvr>
                                        <p:cTn id="48" dur="500"/>
                                        <p:tgtEl>
                                          <p:spTgt spid="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dissolve">
                                      <p:cBhvr>
                                        <p:cTn id="56" dur="500"/>
                                        <p:tgtEl>
                                          <p:spTgt spid="8"/>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ssolve">
                                      <p:cBhvr>
                                        <p:cTn id="65" dur="500"/>
                                        <p:tgtEl>
                                          <p:spTgt spid="11"/>
                                        </p:tgtEl>
                                      </p:cBhvr>
                                    </p:animEffect>
                                  </p:childTnLst>
                                </p:cTn>
                              </p:par>
                              <p:par>
                                <p:cTn id="66" presetID="9"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dissolve">
                                      <p:cBhvr>
                                        <p:cTn id="68" dur="500"/>
                                        <p:tgtEl>
                                          <p:spTgt spid="1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dissolve">
                                      <p:cBhvr>
                                        <p:cTn id="73" dur="500"/>
                                        <p:tgtEl>
                                          <p:spTgt spid="2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dissolve">
                                      <p:cBhvr>
                                        <p:cTn id="76" dur="500"/>
                                        <p:tgtEl>
                                          <p:spTgt spid="2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dissolve">
                                      <p:cBhvr>
                                        <p:cTn id="79" dur="500"/>
                                        <p:tgtEl>
                                          <p:spTgt spid="29"/>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dissolv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animBg="1"/>
      <p:bldP spid="18" grpId="0" animBg="1"/>
      <p:bldP spid="19" grpId="0" animBg="1"/>
      <p:bldP spid="27" grpId="0" animBg="1"/>
      <p:bldP spid="29" grpId="0" animBg="1"/>
      <p:bldP spid="30"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2697</Words>
  <Application>Microsoft Office PowerPoint</Application>
  <PresentationFormat>عرض على الشاشة (3:4)‏</PresentationFormat>
  <Paragraphs>357</Paragraphs>
  <Slides>78</Slides>
  <Notes>0</Notes>
  <HiddenSlides>0</HiddenSlides>
  <MMClips>0</MMClips>
  <ScaleCrop>false</ScaleCrop>
  <HeadingPairs>
    <vt:vector size="4" baseType="variant">
      <vt:variant>
        <vt:lpstr>نسق</vt:lpstr>
      </vt:variant>
      <vt:variant>
        <vt:i4>4</vt:i4>
      </vt:variant>
      <vt:variant>
        <vt:lpstr>عناوين الشرائح</vt:lpstr>
      </vt:variant>
      <vt:variant>
        <vt:i4>78</vt:i4>
      </vt:variant>
    </vt:vector>
  </HeadingPairs>
  <TitlesOfParts>
    <vt:vector size="82" baseType="lpstr">
      <vt:lpstr>نسق Office</vt:lpstr>
      <vt:lpstr>1_نسق Office</vt:lpstr>
      <vt:lpstr>Facet</vt:lpstr>
      <vt:lpstr>شكل موجة</vt:lpstr>
      <vt:lpstr>   </vt:lpstr>
      <vt:lpstr>مدخل المحاضرة </vt:lpstr>
      <vt:lpstr>عرض تقديمي في PowerPoint</vt:lpstr>
      <vt:lpstr>عرض تقديمي في PowerPoint</vt:lpstr>
      <vt:lpstr>الجوانب الرئيسية لأهمية معالجة المعلومات في التدريس والتعلم:</vt:lpstr>
      <vt:lpstr>الجوانب الرئيسية لأهمية معالجة المعلومات في التدريس والتعلم</vt:lpstr>
      <vt:lpstr>عرض تقديمي في PowerPoint</vt:lpstr>
      <vt:lpstr>تشريح الجهاز العصبي ووظائفه</vt:lpstr>
      <vt:lpstr>عرض تقديمي في PowerPoint</vt:lpstr>
      <vt:lpstr>عرض تقديمي في PowerPoint</vt:lpstr>
      <vt:lpstr>أ- الدماغ:</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ان الشكل  الظاهري العام للحركة نجده مبني على ثلاثة ظواهر , وهي كما يأتي :  أ – الحركة المكونة من ثلاثة أقسام ( الوحيدة ) . ب – الحركة المكونة من قسمين ( المتكررة ) . ج – الحركة المركبة .                      ت : قسم تحضيري                             علاقة الغرض          ر : قسم رئيسي                                  علاقة نتيجة           ن : قسم نهائي                                    علاقة سببية  </vt:lpstr>
      <vt:lpstr>افتراضات نظرية معالجة المعلومات :          تستند وجهة نظر معالجة المعلومات على ثلاثة افتراضات اساسية , وهي :        1- ان معالجة المعلومات تتم خلال خطوات او مراحل . 2- توجد حدود لكمية المعلومات التي يستطيع الانسان معالجتها وتعلمه فالإنسان لا يستطيع أن يعالج الا كمية محدودة من المعلومات في آن واحد .       3- نظام المعالجة الانساني نظام تفاعلي : ينظر الى التعلم باعتباره عملية نشطة يبحث فيها المتعلم عن المعرفة ويستخلص منها ما يراه مناسبا ويرى بأن المعرفة السابقة والمهارات المعرفية تؤثر في عملية التعلم .</vt:lpstr>
      <vt:lpstr>عرض تقديمي في PowerPoint</vt:lpstr>
      <vt:lpstr>نموذج معالجة المعلومات 1- الاستقبال : ويتمثل في عملية تسلم المنبهات الحسية المرتبطة بالعالم الخارجي من خلال الحواس الخمس . 2- الترميز : هي عملية اعطاء معاني ذات مدلول معين للمدخلات الحسية في الذاكرة .        3- التخزين والاحتفاظ : ويشير الى عملية الاحتفاظ بالمعلومات في الذاكرة ويختلف هذا المفهوم باختلاف خصائص الذاكرة ومستوى التنشيط الذي يحدث.        4- الاسترجاع او التذكر : وتتمثل في ممارسة استدعاء او استرجاع المعلومات والخبرات السابقة التي تم ترميزها وتخزينها في الذاكرة الدائمة .           </vt:lpstr>
      <vt:lpstr>عرض تقديمي في PowerPoint</vt:lpstr>
      <vt:lpstr>عرض تقديمي في PowerPoint</vt:lpstr>
      <vt:lpstr>عرض تقديمي في PowerPoint</vt:lpstr>
      <vt:lpstr>البرنامج الحركي :              في البداية لابد ان تعرف على مفاهيم السيطرة على الحركات التي كنا قد عرضنا لها في محاضرات سابقة , فعودة سريعة لموضوع السيطرة الحركية غرضها الربط والتقدم مع موضوعنا الحالي نذكر :        اولاً :- عملية انتقال الاوامر العصبية المعقدة الكثيرة من الدماغ الى العضلات والتحكم بنوعية الاداء الحركي تحتاج الى ايضاحات وتفسيرات كثيرة تتناسب واهمية حدوث الحركة تحتاج لتأدية واجب معين . وان السيطرة على هذه الحركات فسرت من قبل الكثير من العلماء بنظريتين اساسيتين هما : </vt:lpstr>
      <vt:lpstr>عرض تقديمي في PowerPoint</vt:lpstr>
      <vt:lpstr>مميزات نظرية الدائرة المغلقة .       1- تتناسب مع الحركات البطيئة .         2- تعتمد على التغذية الراجعة في انتاج كل جزء من أجزاء الحركة المركبة .           عيوب نظرية الدائرة المغلقة :       1- لا تتناسب مع الحركات السريعة .        2- وجود قصور في هذه النظرية مما قوى من نظرية الدائرة المفتوحة النقص في الصلابة  التناقض بين الفروض والاستجابة وصعوبة التنبؤ .</vt:lpstr>
      <vt:lpstr>عرض تقديمي في PowerPoint</vt:lpstr>
      <vt:lpstr>عرض تقديمي في PowerPoint</vt:lpstr>
      <vt:lpstr>عرض تقديمي في PowerPoint</vt:lpstr>
      <vt:lpstr>عرض تقديمي في PowerPoint</vt:lpstr>
      <vt:lpstr>مميزات نظرية الدائرة المفتوحة :      - تتناسب مع الحركات أو الاستجابة السريعة          نظام التحكم للدائرة المفتوحة          </vt:lpstr>
      <vt:lpstr>عرض تقديمي في PowerPoint</vt:lpstr>
      <vt:lpstr>عرض تقديمي في PowerPoint</vt:lpstr>
      <vt:lpstr>  ثانياً:- يرى بعض العلماء ومنهم جلين كروز (1977) أن النظريتين تندمجا معاً ليقدما نظرية شاملة للتحكم او السيطرة الحركية ( بداية التعلم على وفق السيطرة المغلقة وتنتقل بعدها على اساس نظرية السيطرة للدائرة المفتوحة , مثال: تعلم المهارات المختلفة في العاب المضرب ومن ثم الانتقال الى اللعب). كما ان المصادر الحديثة اشرت الى ان تحكم الفرد في المهارة يتزايد تدريجيا لينتقل بين النظامين انفي الذكر . من خلال ما ذكر تبين ان السيطرة على الحركات في بيئتها المفتوحة ومتطلبات السرعة العالية تحتاج الى خطة للأداء تهياً مسبقاً تلائم مثل هذا النوع من الحركات .            </vt:lpstr>
      <vt:lpstr>فائدة فكرة البرنامج الحركي :       يذكر ( Schmidt ) ان الفائدة الرئيسية لاستخدام فكرة البرنامج الحركي هو الاستخدام القليل للشعور او الاحساس المتنوع وعمليات الانتباه في انتاج الحركة , وبهذا نستطيع ان نقول ان تهيئة خطة البرنامج الحركي تزيد من آلية الاداء وتقلل الانتباه . تعريف (Schmidt ) :-             البرنامج الحركي عبارة عن مجموعة من التكوينات المسبقة للأوامر الحركية والتي ينتج عنها حركات مواجهة الى اهداف محددة نتيجة     لإثارتها ولا تتأثر بالتغذية الراجعة الطرفية او عائد المعلومات حتى استهداف تغير الهدف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مفهوم نظرية المخططات الحركية :-           قام العالم (Schmidt) بالربط بين فكرة المخطط الحركي (الفكرة القديمة) وفكرة البرنامج الحركي العام في نظرية يحاول فيها تفسير كيفية تعلم المهارات الحركية , ويمكن تعريف المخطط بأنه قانون او مجموعة قوانين العلاقات التي تكونت من تلخيص المعلومات المستمدة من الممارسة والخبرة السابقة , فمن اهم خصائص المخطط الحركي أنه لا يكتسب من خلال تلخيص الاجزاء المهمة من المعلومات المكتسبة من الخبرة وربطها معا في قانون واحد , ويفترض ( Schmidt) أن البرامج الحركية التي تخزنها ليست خاصة بكل حركة من الحركات التي نؤديها ولكنها مجموعة قواعد عامة توجه الاداء.    </vt:lpstr>
      <vt:lpstr>فهذه النظرية ترى أن الاداء الانساني مرن ومتنوع وليس كالالة حيث يتم تخزين البرنامج الحركي كنموذج عام لكيفية تنفيذ الحركة أو المهارة  , في حين تؤكد نظرية الدوائر المغلقة , ان البرنامج الحركي يتم تخزينه كنموذج خاص لحركة معينة .      - وقد افترض شمت بأن تكوين المخطط الحركي يتم بتخزين انواع مختلفة من المعلومات وهي كما يأتي : أ- ظروف البداية : وتعني الظروف التي تتم فيها الحركة . ب- محددات الاستجابة المطلوبة : وتتمثل بالبارومترات المحددة للبرنامج الحركي العام المطلوب من خلال الاجابة على ماذا يجب ان افعل وكيف افعل ذلك.       ج- النتائج الحسية : والمقصود بها الاحساسات الداخلية للمتعلم والناتجة عن تنفيذ الحركة .        د- المخرجات الحركية: وهو ما يعرف بالمعرفة بالنتائج ويعني معرفة نتائج اداء هذه الحركة في البيئة المحيطة . </vt:lpstr>
      <vt:lpstr>عرض تقديمي في PowerPoint</vt:lpstr>
      <vt:lpstr>عرض تقديمي في PowerPoint</vt:lpstr>
      <vt:lpstr>مفهوم السيطرة الدماغية :            يرجع مفهوم السيطرة الدماغية إلى العالم جون جاكسون بفكرته عن الجانب القائد في الدماغ , والذي يعتبر الأصل الذي اشتقت منه مفهوم السيطرة الدماغية , إذ يعبر جاكسون عن ذلك بقوله :إن نصفي الدماغ لا يمكن إن يكونا مجرد تكرار لبعضهما البعض, حيث بين التلف الذي يحدث لأحد نصفي الدماغ يفقد القدرة على الكلام وهي الوظيفة الأرقى في الإنسان ,فلا بد إذن من إن يكون احد نصفي الدماغ هو الذي يتولى ارقى هذه الوظائف, وبالتالي يكون هذا النصف هو النصف القائد.</vt:lpstr>
      <vt:lpstr> الحقائق المتعلقة بالسيطرة الدماغية:      يتولى النصف الكروي الأيمن من المخ إدارة النصف الأيسر من الجسم حركيا وحسيا, بينما يتولى النصف الكروي الأيسر إدارة الجانب الأيمن من الجسم. هناك نصف من نصفي المخ يكون سائدا في وظائفه على النصف الأخر, وهو النصف الأيسر في غالبية الناس(85-90%) وهم الأفراد الذين يستخدمون اليد اليمنى في الكتابة, بينما تكون السيادة للنصف الكروي الأيمن في 10-15%من الإفراد وهم الذين يستخدمون اليد اليسرى في الكتابة. تعني السيادة إن بعض الوظائف تتركز في نصف عن أخر وتتم من خلاله وان هذا النصف هو الذي يقود السلوك ويوجهه, ومع ذلك فلا توجد سيادة مطلقة, بل  نسبية لان كل نصف يلعب دورا في كل سلوك تقريبا. هناك تكامل بين نصفي المخ في كل الوظائف وان كانت الوظيفة تتركز في نصف ما, فهي توجد أيضا في النصف الأخر ولكن ليست بنفس الدرجة والكفاءة. إن نصفي المخ يرتبطان معا من خلال حزمة من الألياف الترابطية مما يعمل على تكامل النصفين معا, بالإضافة إلى وجود ألياف ترابطية تربط بين الفصوص الموجودة في كل نصف كروي, وأخرى تربط بين الفص ونظيره في كل نصف. </vt:lpstr>
      <vt:lpstr> وإن المتفحص غير المتأني لدماغ الإنسان يرى لأول وهلة إن فيه تناظراً  جانبياً بين نصفي الكرة المخيين الأيمن والأيسر, غير انه وظيفياً ليس كذلك, كما إن" المدقق فيه تشريحياً يجد إن المنطقة المخية المسماة بالمستوى الصدغي العائدة للفص الصدغي هي ذات حجم اكبر في النصف الأيسر منها في النصف الأيمن من المخ .  </vt:lpstr>
      <vt:lpstr>وتشير المراجع العلمية ذات الشأن بالسيادة الدماغية الى انه يمكن تحديد نمط السيادة الدماغية الى الافراد من خلال منهجين علميين   هما :-          اولاً :- تطبيق اختبارات سيكولوجية مثل :      أ- اختبار توران لقياس السيادة الدماغية . ب- اختبار مكارثي (McCarthy) لقياس السيادة الدماغية. ج- اداة هيرمان لقياس السيادة الدماغية الذي يرمز له بالرمز HBDI .         ثانياً :- استخدام تقنيات التصوير بالأشعة مثل جهاز قذف البوزيترون (Positron  Emission  Tomography) والذي يختصر عادة (PET) والجهاز الوظيفي للتصوير بالرنين المغناطسي (Functional Magnetic Resonance)</vt:lpstr>
      <vt:lpstr>والذي يرمز له بالرمز (FMRI) , وجهاز التصوير بالرنين المغناطيسي والذي يرمز له بالرمز (MRI) واستخدام اختبار الصوديوم أميتال (Sodium Amstel)  .          ومن خلال ما سبق يتضح أن هناك تخصصاً مختلفاً في مناطق نصفي الدماغ وتجدد مستمر في الأداء الوظيفي الا أنها متكاملة في الوقت ذاته اذ لا يوجد سيادة دماغية أو تفضيل مطلق لأحدهما على الاخر, نظراً لوجود الجسم الجاسئ الذي يربط بين نصفي الدماغ فيسمح بانتقال المعلومات بينهما الا أن بعض الافراد يميلون الا الاعتماد بشكل متسق على أحد نصفي الدماغ اكثر من الاخر في التعامل مع المعرفة والمعلومات وكيفية تعلمها واستخدامها في المشكلات التي تواجههم .  </vt:lpstr>
      <vt:lpstr>التدوير العقلي:         قد ازدادت العناية بدراسة الأنشطة العقلية (التدوير العقلي) بشكل كبير في السنوات الأخيرة، ولاسِيَّمَا الوظائف التي يقوم بها المخ البشري، إذ تركزت العناية بنصفي الدماغ لأهميته البالغة، وربما كانَ دماغ الإنسان أعقد جهاز في هذا الكون سواء كان في تركيبه، أو في وظائفه، أو في عمله، إذ يحوي هذا الجهاز على عدد مذهب من الخلايا التي قد تصل إِلى بلايين الخلايا العصبية، ويعدّ الدماغ مركز السيطرة والتحكم في جسم الإنسان، إذ يُعَدُّ هذا الجهاز أدق شبكة كهربائية خلقت في العالم، إذ يستقبل الرسائل القادمة من خلايا الأعصاب الناقلة ويقوم بإرسالها .           </vt:lpstr>
      <vt:lpstr>التدوير العقلي قد أظهرت تجارب التدوير العقلي أَنَّ الأفراد يلجؤون إِلى الصور العقلية في أثناء التفكير بالمثيرات، وفي أثناء إصدار الأحكام عليها، فعندما يتم تعريضهم إِلى مجموعة من الأشكال، أو الأرقام، الحروف في أوضاع مختلفة ثمَّ يطلب منهم الحكم فيما إذا كانت هذه الأشكال في وضعها الطبيعي أم أَنَّها صورة انعكاسية لها، أفادت أجابت من تعرض لهذه الخبرة أَنَّهم كانوا يلجؤون إِلى أسلوب التدوير العقلي للأشكال، من أَجل إصدار الأحكام حولها، كما أَنَّ ردّ الفعل الزمني دالة لقياس التدوير العقلي اختلفت باختلاف الوضع الذي يتخذه الشكل وبحسب درجة التدوير .          إِنَّ التدوير العقلي أحد أهم التمثيلات المكانية للمحيط، فهي عمليّة متتابعة ومتسلسلة من المدركات الصورية لشكل من الأشكال في البيئة، فالجسم الذي يتم تديروه بزاوية (60 درجة) باتجاه معين إجراء ثلاث عمليات تدوير متتابعة كُلّ واحد منها بمقدار (20 درجة)، وأَنَّ عمليّة التدوير تحصل بمعزل عن الأشكال الواقعية والمنظورة بصريًا، بعد أَنْ يقوم الأفراد بإدراك التفضيلات الدقيقة لهذه الأشكال، فالإنسان (يدور) ما يدركه، ولا يقوم بتدوير الشكل الحقيقي الموجود أصلًا، وعليه فإِنَّ التشويش في الأشكال الواقعية يؤثر في طبيعة النجاح والفشل في عمليّة التدوير .            </vt:lpstr>
      <vt:lpstr> إذ وجدت دراسة أُخرى وقت الاستجابة يزداد بانخفاض درجة الشبه ونقصها عند المشاركين الذي يسمح لهم بمزاولة تدوير الصورة عقليًا، إذ أكدت هذه الدراسة كيفية استعمال التمثيل العقلي، وتؤكد الدراسات التي أجراها علماء النفس أَنَّ استعمال تصوير الرنين المغناطيسي يوضح مهام التدوير العقلي، وبينت دراسة (رويرتس وبيل، 2003) أَنَّ الرجال والنساء يستعلمون إستراتيجيات عصبية مختلفة لحدوث التدوير العقلي، فضلًا عن أَنَّ الرجال يؤدون أفضل من النساء في المهمات ثلاثية الأبعاد، ووجدت أَنَّ هناك اختلافات بين الرجال والنساء في المهمات ثنائية الأبعاد .                  </vt:lpstr>
      <vt:lpstr>أهم  مكونات التدوير العقلي :        بيّن العديد من العلماء ومنهم (كوسلين وكير Kosslyn &amp; Kerr) أَنَّ التدوير العقلي يعتمد على العديد من المكونات وهي: 1. عمليات الصورة:         التي تتضمن سلسلة الفعاليات العصبية البصريّة، وتجري للشكل المدرك، إذ إِنَّ التدوير العقلي للأشكال ثنائية الأبعاد يكون أسرع من التدوير العقلي للأشكال ثلاثية الأبعاد (إدراك العمق)، وعلى الرغم من أَنَّ عمليّة إدراك العمق تعتمد على عدد كبير من المتغيرات المتصلة بالنسبة للبصريّ، إِلَّا أَنَّ المؤثر الرئيس يتعلق بالأثر الذي تؤديه العينان، إذ إِنَّ تباين العنين يساعد على إعطاء صورتين مختلفين على شبكة العين كُلّ صورة تؤخذ من زاوية محددة، ثمَّ تقوم المنطقة البصريّة في الدماغ بتوحيد الصورتين، حتّى يستطيع الإنسان أَنْ يدرك صورة موحدة تضم بُعدًا ثالثًا هو العمق.         وفي هذا الصدد تؤكد ماركيت أَنَّ هناك عاملين مهمين يؤثران في إدراك العمق وهي:</vt:lpstr>
      <vt:lpstr>             التلاقي: إذ تتحرك العينان معًا للنظر إِلى الأشياء القريبة، وتكون مصدر معلومات مقيد لإدراك العمق أو المسافة التي بين (1- 6 م). التفاوت الشبكي، إذ إِنَّ المسافة الفاصلة بين العينيين، التي تتراوح بحدود (7 ملم) وهي ليست مسافة كبيرة، ولكنها كافية كي تكشف عن منظورين مختلفين قليلًا فيما ببعضهما بعضًا، إذ يقوم الدماغ بمزج هاتين الصورتين في مشهد واحد يدركه الشخص كصورة واحدة لها بُعد مضاف وهو العمق.        2. عمليّة التوليد:         التي تتضمن عمليّة توليد الصورة المتعددة من صورة ذهنية واحدة، إذ تؤدي فعاليات استقبال المثير البصريّ وتمثيله، ومن ثمَّ خزنه في الذاكرة الصورية أَثرًا مهمًا في إجراء فعاليات في عمليّة التوليد.    </vt:lpstr>
      <vt:lpstr>    3. عمليّة التفحص القريب:        تشمل سلسلة فعاليات زوايا النظر للصورة المدركة، إذ يمكن تصنيف عمليّة التفحص إِلى سبعة اتجاهات: (من الأمام إِلى الخلف، من اليمين أو من اليسار، من الأسفل أو من الأعلى، أو من خليط ثنائي الأبعاد) .  ومن هذا يمكن الاستنتاج من السياق المذكور أَنَّ عمليّة التدوير العقلي تجري بوساطة عمليّة إجراء ترتيب ذهني غير واقعي للأشكال والأجسام في البيئة، بما في ذلك يمكن تَعَرُّف أجزاء غير واضحة أو بادية للنظر واستعادتها بشكل مؤلف أو استحضار تخيلي.         إِنَّ عمليّة التدوير العقلي عمليّة موازنة أشكال ثنائية أو ثلاثية الأبعاد حتّى يقدر ما  إذا كانَ كُلّ زوج من هذه الأشكال متطابقين أو أَنَّ هي صورة .          </vt:lpstr>
      <vt:lpstr>التعليم المتمايز:        هناك عدة تعاريف للتعليم المتمايز منها:      عرفه جانجي بانه :استراتيجية تدريسية تبين القدرات التعليمية المختلفة للطلاب  ويعرف(الحليسي، 2012) التعليم المتمايز بأنه (استراتيجية تعليمية حديثة تتمركز حول المتعلم، وتأخذبالحسبان التمايز والاختلاف الموجود بين تلاميذ الفصل  الواحد ، وتعمل هذه الاستراتيجية على تلبية الحاجات والاهتمامات والميول المختلفة للتلاميذ إذ يبدأ المعلم من الوضع الذي يكون عليه التلميذ، وليس من مقدمة دليل المنهج ،ويمكن أن يأخذ التعليم المتمايز أشكال وأساليب تعليمية مختلفة مثل التعليم على وفق نظرية الذكاءات المتعددة ،والتعليم على وفق أنماط المتعلمين، والتعليم التعاوني، ويمكن للمعلم الذي يعمل على وفق مبادئ التعليم المتمايز أن يميز بين الأهداف والمحتوى والناتج، وتعد المرونة والاحترام المتبادل من أهم أسس هذا النوع من التعليم)        </vt:lpstr>
      <vt:lpstr>وعرف التعليم المتمايز بأنه:     " مدخل تدريسي يقوم على تعرف الاحتياجات التعليمية المتنوعة للمتعلمين، ومدى استعدادهم للتعلم، وتحديد اهتماماتهم المختلفة ثم الاستجابة لهذه الاختلافات في الاحتياجات والاستعدادات والاهتمامات عن طريق عناصر عملية التعليم، بإن تتمايز عناصر التعليم لتقابل تمايز واختلاف المتعلمين داخل الفصل الدراسي الواحد، وذلك ليقدم للجميع فرصاً متكافئة لحدوث التعلم “         </vt:lpstr>
      <vt:lpstr> خطوات التعليم المتمايز:       هناك خطوات ينبغي اتباعها من اجل القيام بعملية التعليم المتمايز ومن هذه الخطوات هي:          1- التقويم القبلي : أن أول خطوة من خطوات التعليم المتمايز هو أجراء عملية تقويم تسعى الى تحديد المعارف السابقة، وتحديد القدرات والمواهب، وتحديد الميول والخصائص الشخصية، وتحديد أسلوب التعلم الملائم، وتحديد الخلفيات الثقافية. 2- تصنيف الطلبة في مجموعات في ضوء نتائج التقويم القبلي على وفق ما بين أعضاء كل مجموعة من قواسم مشتركة.      3- تحديد أهداف التعلم. 4- اختيار المواد، والأنشطة التعليمية، ومصادر التعلم، وأدوات التعليم. 5- تنظيم البيئة التعليمية بطريقة تستجيب لجميع المجموعات. 6- اختيار استراتيجيات التعليم الملائمة للطلبة، أوالمجموعات. 7- أجراء عملية التقويم بعد التنفيذ لقياس مخرجات التعلم. 8- تحديد الأنشطة التي تكلف بها كل مجموعة. </vt:lpstr>
      <vt:lpstr>  أهداف التعليم المتمايز:         هناك أهداف متعددة لعملية التعليم المتمايز والتي من الممكن ملاحظتها عن طريق الاطلاع على بعض المصادر أوعن طريق تنفيذ هذه الاستراتيجية وقد قام الباحث باختيار بعض هذه الأهداف التي يراها تغطي بنسبة كبيرة التعليم المتمايز وهي: 1- تطوير مهمات تتسم بالتحدي، والاحتواء لكل متعلم.      2- تطوير أنشطة تعليمية تعتمد على الموضوعات، والمفاهيم الجوهرية، والعمليات ، والمهارات المهمة، وكذلك تطوير طرائق متعددة لعرض عملية التعلم.    3- توفير مداخل تتسم بالمرونة لكل من المحتوى، والتعليم ، والمخرجات.    4- الاستجابة لمستويات الاستعداد لدى الطلاب، والاحتياجات التعليمية، والاهتمامات والتفضيلات في عملية التعلم.         5- توفير الفرص للطلاب للعمل على وفق طرائق تدريس مختلفة.     6- التوافق مع معايير ومتطلبات المنهج لكل متعلم.      </vt:lpstr>
      <vt:lpstr>    مميزات التعليم المتمايز:          هناك عدة مزايا يمتاز بها التعليم المتمايز ومنها:           1- يوفر لكافة المتعلمين ما يلائمهم من متطلبات التعلم، 2- الحصول على رضا الطلبة وقبولهم .      3- يساعد على زيادة فاعلية الطلبة من اجل التعلم.      عيوب التعليم المتمايز:        للتعليم المتمايز عدة عيوب منها:       1- حاجُة إلمعلم لامتلاك قدرة عالية في التدريس. 2- حاجتهُ لخطة تدريس متشعبة تلائم كل فئة من فئات المتعلمين قد لا يجيدها البعض                     </vt:lpstr>
      <vt:lpstr>اشكال التعليم التمايز </vt:lpstr>
      <vt:lpstr>قياس القدرات العقلية :</vt:lpstr>
      <vt:lpstr>تسجيل الوظائف النفسية الفسيولوجية      صمم جهاز تسجيل الوظائف النفسية الفسيولوجية ليعطي قياسا لعديد من الوظائف النفسية الفسيولوجية والتي تتمثل بما يأتي : اولا :- رسا م الدماغ الكهربائي              وصمم هذا الجهاز لتسجيل الجهد الكهربائي أو الذبذبات الكهربائية التي تصدر عن أجزاء الدماغ المختلفة في مختلف الحالات السوية أو المرضية ويشار إلية بـ ( E.E.G ) وهو يقيس الجهد الكهربائي الناتج عن الدماغ بالميكروفولت (وهو يعني جزء من ألف من الفولت ) , ويتم تشغيله عن طريق لصق الأقطاب بجلد الرأس في أماكن معينة ومن تشغيل الجهاز يستطيع الباحث التجريبي قياس عدة موجات وهي :        أ- موجه ألفا Alpha Wawe          وعدد ذبذباته من 8-13 في الثانية وهي في الحالة العادية توجد في الشخص الهادئ المغلق العينين , وتبع من المنطقة الواقعية بين الفصين الجداري والقذالي على الجانبين , ولا تظهر في الفص الجبهي إذا ما فتح الشخص عينيه .</vt:lpstr>
      <vt:lpstr>ب- موجه بيتا Beta Wave             وتبلغ عدد ذبذباتها من 14-26 وتوجد بنوع خاص في الأجزاء الوسطى وترتبط بالاستجابة للمنبهات البيئية .       ج- موجه ثيتا Theta Wave            وتبلغ عدد ذبذباتها من 4-8 وسعتها أكبر من موجات ألفا وهي لا تكثر إلا في الحالات المرضية .        د- موجه دلتا (الدالية) Delta Wave           وهي أقل من 4 في الثانية ولا توجد في الحالة السوية , وانما توجد عند النوم أو تحت تأثير عقار مخدر أو في حلات مرضية يغلب عليها أن تتضمن نقص أو فقدان الشعور.                ويعد الدماغ أو الجهاز العصبي المركزي مركز اصدار الاوامر في الجسم , وفيه يتم أجراء تفاعلات ازاء الاحساسات الناتجة من المثيرات المحيطة بنا وكذلك يتم الشعور وتكون الارادة ويكون الابداع , ومن اهم أجزائه المخ والمخيخ . </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User</cp:lastModifiedBy>
  <cp:revision>170</cp:revision>
  <dcterms:created xsi:type="dcterms:W3CDTF">2018-11-21T14:49:02Z</dcterms:created>
  <dcterms:modified xsi:type="dcterms:W3CDTF">2025-02-18T14:19:50Z</dcterms:modified>
</cp:coreProperties>
</file>