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6" r:id="rId3"/>
    <p:sldId id="257" r:id="rId4"/>
    <p:sldId id="258" r:id="rId5"/>
    <p:sldId id="262" r:id="rId6"/>
    <p:sldId id="261" r:id="rId7"/>
    <p:sldId id="259" r:id="rId8"/>
    <p:sldId id="260" r:id="rId9"/>
    <p:sldId id="264" r:id="rId10"/>
    <p:sldId id="265" r:id="rId11"/>
    <p:sldId id="266" r:id="rId12"/>
    <p:sldId id="268" r:id="rId13"/>
    <p:sldId id="267" r:id="rId14"/>
    <p:sldId id="269" r:id="rId15"/>
    <p:sldId id="270"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94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4151072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239070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3751302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2456138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46981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2CD00E0-5427-4338-B3CB-E5953D2CFF34}" type="datetimeFigureOut">
              <a:rPr lang="ar-IQ" smtClean="0"/>
              <a:t>20/03/1446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211821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2CD00E0-5427-4338-B3CB-E5953D2CFF34}" type="datetimeFigureOut">
              <a:rPr lang="ar-IQ" smtClean="0"/>
              <a:t>20/03/1446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406063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2CD00E0-5427-4338-B3CB-E5953D2CFF34}" type="datetimeFigureOut">
              <a:rPr lang="ar-IQ" smtClean="0"/>
              <a:t>20/03/1446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3506490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2CD00E0-5427-4338-B3CB-E5953D2CFF34}" type="datetimeFigureOut">
              <a:rPr lang="ar-IQ" smtClean="0"/>
              <a:t>20/03/1446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2906725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CD00E0-5427-4338-B3CB-E5953D2CFF34}" type="datetimeFigureOut">
              <a:rPr lang="ar-IQ" smtClean="0"/>
              <a:t>20/03/1446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43438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CD00E0-5427-4338-B3CB-E5953D2CFF34}" type="datetimeFigureOut">
              <a:rPr lang="ar-IQ" smtClean="0"/>
              <a:t>20/03/1446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B34D464-A181-4A6D-A9A2-39200F6A47C3}" type="slidenum">
              <a:rPr lang="ar-IQ" smtClean="0"/>
              <a:t>‹#›</a:t>
            </a:fld>
            <a:endParaRPr lang="ar-IQ"/>
          </a:p>
        </p:txBody>
      </p:sp>
    </p:spTree>
    <p:extLst>
      <p:ext uri="{BB962C8B-B14F-4D97-AF65-F5344CB8AC3E}">
        <p14:creationId xmlns:p14="http://schemas.microsoft.com/office/powerpoint/2010/main" val="3207531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5000">
              <a:schemeClr val="accent5">
                <a:lumMod val="75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CD00E0-5427-4338-B3CB-E5953D2CFF34}" type="datetimeFigureOut">
              <a:rPr lang="ar-IQ" smtClean="0"/>
              <a:t>20/03/1446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34D464-A181-4A6D-A9A2-39200F6A47C3}" type="slidenum">
              <a:rPr lang="ar-IQ" smtClean="0"/>
              <a:t>‹#›</a:t>
            </a:fld>
            <a:endParaRPr lang="ar-IQ"/>
          </a:p>
        </p:txBody>
      </p:sp>
    </p:spTree>
    <p:extLst>
      <p:ext uri="{BB962C8B-B14F-4D97-AF65-F5344CB8AC3E}">
        <p14:creationId xmlns:p14="http://schemas.microsoft.com/office/powerpoint/2010/main" val="1443143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smtClean="0"/>
              <a:t> تعد المقاييس والاختبارات الوظيفية من اهم العوامل التي يجب ان تصاحب كل مدرب وخبير ومختص بالتربية البدنية وذلك لمعرفة مستويات اللاعبين او الافراد والتحرك حسب الاهداف المرسومة والمخطط لها.</a:t>
            </a:r>
          </a:p>
          <a:p>
            <a:r>
              <a:rPr lang="ar-IQ" dirty="0" smtClean="0"/>
              <a:t>ويمكن عن طريق هذه الاختبارات الكشف عن أي اختلال غير طبيعي في الحالة الصحية للاعب في بدايته قبل ان يتضاعف في غضون عمليات التدريب وزيادة درجة الحمل البدني وايضاً يشمل افراد المجتمع للتأكد من حالتهم الصحية.</a:t>
            </a:r>
            <a:endParaRPr lang="ar-IQ" dirty="0"/>
          </a:p>
        </p:txBody>
      </p:sp>
      <p:sp>
        <p:nvSpPr>
          <p:cNvPr id="4" name="مستطيل 3"/>
          <p:cNvSpPr/>
          <p:nvPr/>
        </p:nvSpPr>
        <p:spPr>
          <a:xfrm>
            <a:off x="269379" y="290286"/>
            <a:ext cx="8605241" cy="923330"/>
          </a:xfrm>
          <a:prstGeom prst="rect">
            <a:avLst/>
          </a:prstGeom>
          <a:noFill/>
        </p:spPr>
        <p:txBody>
          <a:bodyPr wrap="none" lIns="91440" tIns="45720" rIns="91440" bIns="45720">
            <a:spAutoFit/>
          </a:bodyPr>
          <a:lstStyle/>
          <a:p>
            <a:pPr algn="ctr"/>
            <a:r>
              <a:rPr lang="ar-SA"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a:ea typeface="Times New Roman"/>
                <a:cs typeface="Simplified Arabic"/>
              </a:rPr>
              <a:t>الاختبارات</a:t>
            </a:r>
            <a:r>
              <a:rPr lang="ar-IQ"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a:ea typeface="Times New Roman"/>
                <a:cs typeface="Simplified Arabic"/>
              </a:rPr>
              <a:t> الوظيفية (</a:t>
            </a:r>
            <a:r>
              <a:rPr lang="ar-SA"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a:ea typeface="Times New Roman"/>
                <a:cs typeface="Simplified Arabic"/>
              </a:rPr>
              <a:t> الفسيولوجية</a:t>
            </a:r>
            <a:r>
              <a:rPr lang="ar-IQ" sz="5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Arial"/>
                <a:ea typeface="Times New Roman"/>
                <a:cs typeface="Simplified Arabic"/>
              </a:rPr>
              <a:t> ) </a:t>
            </a:r>
            <a:endParaRPr lang="ar-IQ" sz="5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1923917848"/>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09600"/>
            <a:ext cx="8229600" cy="1143000"/>
          </a:xfrm>
        </p:spPr>
        <p:txBody>
          <a:bodyPr>
            <a:normAutofit fontScale="90000"/>
          </a:bodyPr>
          <a:lstStyle/>
          <a:p>
            <a:r>
              <a:rPr lang="ar-IQ" dirty="0" smtClean="0">
                <a:solidFill>
                  <a:srgbClr val="FF0000"/>
                </a:solidFill>
              </a:rPr>
              <a:t>يمكن تصنيف الاختبارات الوظيفية في الرياضة وفقا لطبيعة الأداء إلي الأنماط التالية:-</a:t>
            </a:r>
            <a:br>
              <a:rPr lang="ar-IQ" dirty="0" smtClean="0">
                <a:solidFill>
                  <a:srgbClr val="FF0000"/>
                </a:solidFill>
              </a:rPr>
            </a:br>
            <a:r>
              <a:rPr lang="ar-IQ" dirty="0" smtClean="0">
                <a:solidFill>
                  <a:srgbClr val="FF0000"/>
                </a:solidFill>
              </a:rPr>
              <a:t>( واجبات الطلبة )</a:t>
            </a:r>
            <a:br>
              <a:rPr lang="ar-IQ" dirty="0" smtClean="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457200" y="2133601"/>
            <a:ext cx="8229600" cy="3962400"/>
          </a:xfrm>
        </p:spPr>
        <p:txBody>
          <a:bodyPr/>
          <a:lstStyle/>
          <a:p>
            <a:r>
              <a:rPr lang="ar-IQ" dirty="0" smtClean="0"/>
              <a:t>1. اختبارات القلب و الأوعية الدموية</a:t>
            </a:r>
          </a:p>
          <a:p>
            <a:r>
              <a:rPr lang="ar-IQ" dirty="0" smtClean="0"/>
              <a:t>2. اختبارات الجهاز التنفسي</a:t>
            </a:r>
          </a:p>
          <a:p>
            <a:r>
              <a:rPr lang="ar-IQ" dirty="0" smtClean="0"/>
              <a:t>3. اختبارات اللياقة اللاهوائية</a:t>
            </a:r>
          </a:p>
          <a:p>
            <a:r>
              <a:rPr lang="ar-IQ" dirty="0" smtClean="0"/>
              <a:t>4. اختبارات اللياقة الهوائية</a:t>
            </a:r>
          </a:p>
          <a:p>
            <a:r>
              <a:rPr lang="ar-IQ" dirty="0" smtClean="0"/>
              <a:t>5. اختبارات القوه العضلية</a:t>
            </a:r>
          </a:p>
          <a:p>
            <a:endParaRPr lang="ar-IQ" dirty="0"/>
          </a:p>
        </p:txBody>
      </p:sp>
    </p:spTree>
    <p:extLst>
      <p:ext uri="{BB962C8B-B14F-4D97-AF65-F5344CB8AC3E}">
        <p14:creationId xmlns:p14="http://schemas.microsoft.com/office/powerpoint/2010/main" val="2299163377"/>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09600"/>
            <a:ext cx="8229600" cy="792162"/>
          </a:xfrm>
        </p:spPr>
        <p:txBody>
          <a:bodyPr>
            <a:normAutofit fontScale="90000"/>
          </a:bodyPr>
          <a:lstStyle/>
          <a:p>
            <a:r>
              <a:rPr lang="ar-IQ" dirty="0" smtClean="0">
                <a:solidFill>
                  <a:srgbClr val="FF0000"/>
                </a:solidFill>
              </a:rPr>
              <a:t>قياس معدل ضربات القلب :</a:t>
            </a:r>
            <a:br>
              <a:rPr lang="ar-IQ" dirty="0" smtClean="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457200" y="1143000"/>
            <a:ext cx="8229600" cy="4983163"/>
          </a:xfrm>
        </p:spPr>
        <p:txBody>
          <a:bodyPr>
            <a:normAutofit fontScale="85000" lnSpcReduction="20000"/>
          </a:bodyPr>
          <a:lstStyle/>
          <a:p>
            <a:r>
              <a:rPr lang="ar-IQ" dirty="0" smtClean="0"/>
              <a:t>معدل ضربات القلب :ـ  عدد ضربات القلب في الدقيقة الواحدة ، وهو أهم مؤشر بالنسبة للرياضيين كونه سهل القياس ولا يحتاج الى أجهزة ، ويبلغ معدل ضربات القلب من ( 60 _85 ) ضربه / دقيقة عند الانسان الاعتيادي في وقت الراحة ، وإذا زاد عن ( 85 ) ضربة / دقيقه معناه سرعة عدد ضربات القلب وإذا قل عن    ( 60 ) ضربة / دقيقة معناه إنخفاض في عدد ضربات القلب .</a:t>
            </a:r>
          </a:p>
          <a:p>
            <a:r>
              <a:rPr lang="ar-IQ" dirty="0" smtClean="0"/>
              <a:t>ويتميز نبض الاطفال بالسرعة ويبلغ أكثر من ( 100 ) ضربة / دقيقة وذلك لان الطفل قلبه صغير ونشاطه الحركي كبير والتمثيل الغذائي عالٍ ، كذلك كبار السن أيضاً يكون نبضهم سريع لان كبار السن قلبهم عاجز بأن يوصل كمية كبيرة من الدم الى الجسم ويكون عرضه للأمراض ( عجز القلب ، تصلب الشرايين ) . </a:t>
            </a:r>
            <a:r>
              <a:rPr lang="ar-IQ" dirty="0" smtClean="0">
                <a:solidFill>
                  <a:srgbClr val="FF0000"/>
                </a:solidFill>
              </a:rPr>
              <a:t>ويتميز الرياضيون </a:t>
            </a:r>
            <a:r>
              <a:rPr lang="ar-IQ" dirty="0" smtClean="0"/>
              <a:t>بأنهم ذو معدل نبضي واطئ ويحصل ذلك بسبب كبر الزيادة الحاصلة لحجم القلب والتجاويف القلبية ، والناتج القلبي والتدريب الهوائي المستمر من خلال الممارسة للرياضة .</a:t>
            </a:r>
          </a:p>
          <a:p>
            <a:endParaRPr lang="ar-IQ" dirty="0"/>
          </a:p>
        </p:txBody>
      </p:sp>
    </p:spTree>
    <p:extLst>
      <p:ext uri="{BB962C8B-B14F-4D97-AF65-F5344CB8AC3E}">
        <p14:creationId xmlns:p14="http://schemas.microsoft.com/office/powerpoint/2010/main" val="544677744"/>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9762"/>
          </a:xfrm>
        </p:spPr>
        <p:txBody>
          <a:bodyPr>
            <a:normAutofit fontScale="90000"/>
          </a:bodyPr>
          <a:lstStyle/>
          <a:p>
            <a:r>
              <a:rPr lang="ar-IQ" dirty="0" smtClean="0">
                <a:solidFill>
                  <a:srgbClr val="FF0000"/>
                </a:solidFill>
              </a:rPr>
              <a:t>كيفية قياس ضربات القلب :</a:t>
            </a:r>
            <a:br>
              <a:rPr lang="ar-IQ" dirty="0" smtClean="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457200" y="914400"/>
            <a:ext cx="8229600" cy="4525963"/>
          </a:xfrm>
        </p:spPr>
        <p:txBody>
          <a:bodyPr>
            <a:normAutofit/>
          </a:bodyPr>
          <a:lstStyle/>
          <a:p>
            <a:r>
              <a:rPr lang="ar-IQ" dirty="0" smtClean="0"/>
              <a:t>في حالة الراحة يمكن معرفة سرعة الضربات من خلال جس النبض في منطقة الرسغ على موقع الشريان الكعبري </a:t>
            </a:r>
            <a:r>
              <a:rPr lang="en-US" dirty="0" smtClean="0"/>
              <a:t>Radial Artery   </a:t>
            </a:r>
            <a:r>
              <a:rPr lang="ar-IQ" dirty="0" smtClean="0"/>
              <a:t>او في المنطقة  الواقعة امام الاذن على موقع الشريان الصدغي </a:t>
            </a:r>
            <a:r>
              <a:rPr lang="en-US" dirty="0" smtClean="0"/>
              <a:t>Temporal Artery  </a:t>
            </a:r>
            <a:r>
              <a:rPr lang="ar-IQ" dirty="0" smtClean="0"/>
              <a:t>او في منطقة الرقبة على موقع الشريان السباتي </a:t>
            </a:r>
            <a:r>
              <a:rPr lang="en-US" dirty="0" err="1" smtClean="0"/>
              <a:t>Caratid</a:t>
            </a:r>
            <a:r>
              <a:rPr lang="en-US" dirty="0" smtClean="0"/>
              <a:t> Artery  </a:t>
            </a:r>
            <a:r>
              <a:rPr lang="ar-IQ" dirty="0" smtClean="0"/>
              <a:t>وافضل وقت لتحديد ضربات القلب في حالة الراحة هو قبل النهوض من الفراش في الصباح  ، ويجب ان تحسب الضربات لمدة 15 ثانية ثم يضرب العدد ×4 </a:t>
            </a:r>
            <a:endParaRPr lang="ar-IQ" dirty="0"/>
          </a:p>
        </p:txBody>
      </p:sp>
    </p:spTree>
    <p:extLst>
      <p:ext uri="{BB962C8B-B14F-4D97-AF65-F5344CB8AC3E}">
        <p14:creationId xmlns:p14="http://schemas.microsoft.com/office/powerpoint/2010/main" val="47067509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8229600" cy="4525963"/>
          </a:xfrm>
        </p:spPr>
        <p:txBody>
          <a:bodyPr>
            <a:normAutofit fontScale="92500"/>
          </a:bodyPr>
          <a:lstStyle/>
          <a:p>
            <a:r>
              <a:rPr lang="ar-IQ" dirty="0" smtClean="0"/>
              <a:t>يتم استخراج الحد الأقصى لضربات القلب عن طريق المعادلة التالية :-</a:t>
            </a:r>
          </a:p>
          <a:p>
            <a:r>
              <a:rPr lang="ar-IQ" dirty="0" smtClean="0"/>
              <a:t>الحد الاقصى لضربات القلب = 220 ـ عمر الرياضي</a:t>
            </a:r>
          </a:p>
          <a:p>
            <a:r>
              <a:rPr lang="ar-IQ" dirty="0" smtClean="0"/>
              <a:t>فاذا كان عمر الرياضي هو 20 عاماً يكون :-</a:t>
            </a:r>
          </a:p>
          <a:p>
            <a:r>
              <a:rPr lang="ar-IQ" dirty="0" smtClean="0"/>
              <a:t>الحد الأقصى لضربات القلب = 220  –  20  =  200</a:t>
            </a:r>
          </a:p>
          <a:p>
            <a:r>
              <a:rPr lang="ar-IQ" dirty="0" smtClean="0"/>
              <a:t>معناه هنا الحد الاقصى لضربات القلب 200 اذن الشدة 100%</a:t>
            </a:r>
          </a:p>
          <a:p>
            <a:r>
              <a:rPr lang="ar-IQ" dirty="0" smtClean="0"/>
              <a:t>فاذا كانت الشده التي يتدرب بها الرياضي الذي عمره 20 عاماً 80% يكون الحد الأقصى لضربات القلب  = 160 ضربة /د</a:t>
            </a:r>
          </a:p>
          <a:p>
            <a:endParaRPr lang="ar-IQ" dirty="0"/>
          </a:p>
        </p:txBody>
      </p:sp>
    </p:spTree>
    <p:extLst>
      <p:ext uri="{BB962C8B-B14F-4D97-AF65-F5344CB8AC3E}">
        <p14:creationId xmlns:p14="http://schemas.microsoft.com/office/powerpoint/2010/main" val="324129241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4525963"/>
          </a:xfrm>
        </p:spPr>
        <p:txBody>
          <a:bodyPr>
            <a:normAutofit lnSpcReduction="10000"/>
          </a:bodyPr>
          <a:lstStyle/>
          <a:p>
            <a:r>
              <a:rPr lang="ar-IQ" dirty="0" smtClean="0"/>
              <a:t>واذا وصل الحد الأقصى لضربات القلب من 150 ـ 160 ضربة /د فأن التدريب مستمر ومتوسط</a:t>
            </a:r>
          </a:p>
          <a:p>
            <a:r>
              <a:rPr lang="ar-IQ" dirty="0" smtClean="0"/>
              <a:t>170- 180 ضربة /د تحت القصوي</a:t>
            </a:r>
          </a:p>
          <a:p>
            <a:r>
              <a:rPr lang="ar-IQ" dirty="0" smtClean="0"/>
              <a:t>190- 200 ضربة / د تدريب قصوي</a:t>
            </a:r>
          </a:p>
          <a:p>
            <a:r>
              <a:rPr lang="ar-IQ" dirty="0" smtClean="0"/>
              <a:t>أما بالنسبة لأنظمة الطاقة :-</a:t>
            </a:r>
          </a:p>
          <a:p>
            <a:r>
              <a:rPr lang="ar-IQ" dirty="0" smtClean="0"/>
              <a:t>170 ضربة / د فما فوق فأن النظام المستخدم لاهوائي</a:t>
            </a:r>
          </a:p>
          <a:p>
            <a:r>
              <a:rPr lang="ar-IQ" dirty="0" smtClean="0"/>
              <a:t>168- 170  ضربة / د  مختلط</a:t>
            </a:r>
          </a:p>
          <a:p>
            <a:r>
              <a:rPr lang="ar-IQ" dirty="0" smtClean="0"/>
              <a:t>168 ضربة / د فما دون هوائي</a:t>
            </a:r>
          </a:p>
          <a:p>
            <a:endParaRPr lang="ar-IQ" dirty="0"/>
          </a:p>
        </p:txBody>
      </p:sp>
    </p:spTree>
    <p:extLst>
      <p:ext uri="{BB962C8B-B14F-4D97-AF65-F5344CB8AC3E}">
        <p14:creationId xmlns:p14="http://schemas.microsoft.com/office/powerpoint/2010/main" val="2950856970"/>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extLst>
      <p:ext uri="{BB962C8B-B14F-4D97-AF65-F5344CB8AC3E}">
        <p14:creationId xmlns:p14="http://schemas.microsoft.com/office/powerpoint/2010/main" val="2919920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52600" y="533400"/>
            <a:ext cx="6400800" cy="1752600"/>
          </a:xfrm>
        </p:spPr>
        <p:txBody>
          <a:bodyPr>
            <a:noAutofit/>
          </a:bodyPr>
          <a:lstStyle/>
          <a:p>
            <a:pPr algn="r">
              <a:lnSpc>
                <a:spcPct val="120000"/>
              </a:lnSpc>
            </a:pPr>
            <a:r>
              <a:rPr lang="ar-IQ" dirty="0" smtClean="0">
                <a:solidFill>
                  <a:schemeClr val="tx1"/>
                </a:solidFill>
              </a:rPr>
              <a:t>ومن هنا تتجلى اهمية الاختبارات الفسيولوجية في تقديم وصف موضوعي لكل المتغيرات التي تقود الى التقييم الموضوعي وبالتالي التقويم الصحيح بما يخدم الهدف من العملية التدريبية والصحية لرفع المستوى الرياضي لأفضل مستوى ممكن في ضوء تلك الامكانيات الفسلجية . </a:t>
            </a:r>
          </a:p>
          <a:p>
            <a:pPr algn="r">
              <a:lnSpc>
                <a:spcPct val="120000"/>
              </a:lnSpc>
            </a:pPr>
            <a:endParaRPr lang="ar-IQ" dirty="0">
              <a:solidFill>
                <a:schemeClr val="tx1"/>
              </a:solidFill>
            </a:endParaRPr>
          </a:p>
        </p:txBody>
      </p:sp>
    </p:spTree>
    <p:extLst>
      <p:ext uri="{BB962C8B-B14F-4D97-AF65-F5344CB8AC3E}">
        <p14:creationId xmlns:p14="http://schemas.microsoft.com/office/powerpoint/2010/main" val="3260823216"/>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solidFill>
                  <a:srgbClr val="FF0000"/>
                </a:solidFill>
              </a:rPr>
              <a:t>الغرض من الاختبارات الوظيفية أو الفسيولوجية :</a:t>
            </a:r>
            <a:r>
              <a:rPr lang="ar-IQ" dirty="0" smtClean="0"/>
              <a:t> </a:t>
            </a:r>
            <a:br>
              <a:rPr lang="ar-IQ" dirty="0" smtClean="0"/>
            </a:br>
            <a:endParaRPr lang="ar-IQ" dirty="0"/>
          </a:p>
        </p:txBody>
      </p:sp>
      <p:sp>
        <p:nvSpPr>
          <p:cNvPr id="3" name="عنصر نائب للمحتوى 2"/>
          <p:cNvSpPr>
            <a:spLocks noGrp="1"/>
          </p:cNvSpPr>
          <p:nvPr>
            <p:ph idx="1"/>
          </p:nvPr>
        </p:nvSpPr>
        <p:spPr/>
        <p:txBody>
          <a:bodyPr>
            <a:normAutofit fontScale="62500" lnSpcReduction="20000"/>
          </a:bodyPr>
          <a:lstStyle/>
          <a:p>
            <a:endParaRPr lang="ar-IQ" dirty="0" smtClean="0"/>
          </a:p>
          <a:p>
            <a:r>
              <a:rPr lang="ar-IQ" sz="4100" dirty="0" smtClean="0"/>
              <a:t>       إن أهم الأغراض التي يسعى اليها المختصون في علم الفسيولوجيا عند القيام بإجراء الاختبارات والقياسات الفسيولوجية على الرياضي أو على الممارس العادي للنشاط البدني عموماً كما يلي : </a:t>
            </a:r>
          </a:p>
          <a:p>
            <a:r>
              <a:rPr lang="ar-IQ" sz="4100" dirty="0" smtClean="0"/>
              <a:t>1.	</a:t>
            </a:r>
            <a:r>
              <a:rPr lang="ar-IQ" sz="4100" dirty="0" smtClean="0">
                <a:solidFill>
                  <a:srgbClr val="FF0000"/>
                </a:solidFill>
              </a:rPr>
              <a:t>التشخيص</a:t>
            </a:r>
            <a:r>
              <a:rPr lang="ar-IQ" sz="4100" dirty="0" smtClean="0"/>
              <a:t> : ونقصد به تشخيص نقاط القوة والضعف لدى الشخص المراد إجراء الاختبار له ، ويدخل ضمن ذلك تحديد الصفات الفسيولوجية العامة له كقياس مستوى القدرة الهوائية أو القدرة اللاهوائية أو القوة العضلية أو مستوى المرونة أو نسبة الشحوم في الجسم أو غير من الصفات ، وغالباً ما يتم تحديد تلك الصفات في بداية الموسم الرياضي أو بعد حدوث إصابة للرياضي أو تدهور مفاجئ لمستواه أو قبل البدء ببرنامج لياقة بدنية .</a:t>
            </a:r>
          </a:p>
          <a:p>
            <a:r>
              <a:rPr lang="ar-IQ" sz="4100" dirty="0" smtClean="0"/>
              <a:t>وعادة </a:t>
            </a:r>
            <a:r>
              <a:rPr lang="ar-IQ" sz="4100" dirty="0" err="1" smtClean="0"/>
              <a:t>مايتم</a:t>
            </a:r>
            <a:r>
              <a:rPr lang="ar-IQ" sz="4100" dirty="0" smtClean="0"/>
              <a:t> مقارنة هذه المستويات بالمعايير الدولية المتعارف عليها مما يساعد على معرفة الوضع </a:t>
            </a:r>
            <a:r>
              <a:rPr lang="ar-IQ" sz="4100" dirty="0" err="1" smtClean="0"/>
              <a:t>الإدائي</a:t>
            </a:r>
            <a:r>
              <a:rPr lang="ar-IQ" sz="4100" dirty="0" smtClean="0"/>
              <a:t> للرياضي وتقييمه بشكل موضوعي .</a:t>
            </a:r>
          </a:p>
          <a:p>
            <a:endParaRPr lang="ar-IQ" dirty="0"/>
          </a:p>
        </p:txBody>
      </p:sp>
    </p:spTree>
    <p:extLst>
      <p:ext uri="{BB962C8B-B14F-4D97-AF65-F5344CB8AC3E}">
        <p14:creationId xmlns:p14="http://schemas.microsoft.com/office/powerpoint/2010/main" val="2602143884"/>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9600" y="533400"/>
            <a:ext cx="8229600" cy="4525963"/>
          </a:xfrm>
        </p:spPr>
        <p:txBody>
          <a:bodyPr/>
          <a:lstStyle/>
          <a:p>
            <a:r>
              <a:rPr lang="ar-IQ" dirty="0" smtClean="0"/>
              <a:t>2.	</a:t>
            </a:r>
            <a:r>
              <a:rPr lang="ar-IQ" dirty="0" smtClean="0">
                <a:solidFill>
                  <a:srgbClr val="FF0000"/>
                </a:solidFill>
              </a:rPr>
              <a:t>المراقبة الفسيولوجية </a:t>
            </a:r>
            <a:r>
              <a:rPr lang="ar-IQ" dirty="0" smtClean="0"/>
              <a:t>: يعد إجراء الاختبارات الفسيولوجية أمر مهم لمراقبة التحسن الناجم عن التدريب البدني لدى الشخص بشكل موضوعي ، ويعتبر امر حيوي في فهم التغير الذي يحصل في الإداء الوظيفي للرياضي بعد الانقطاع عن التدريب أو بعد تغيير نمط أو أسلوب التدريب ، وتتم مراقبة العديد من الوظائف الفسيولوجية سواء في المختبر أو في الميدان التي تعبر عن مقدار شدة الجهد البدني أثناء التدريب أو بعده من جهة أو عن الحالة الوظيفية واللياقة البدنية للرياضي من جهة أخرى .</a:t>
            </a:r>
            <a:endParaRPr lang="ar-IQ" dirty="0"/>
          </a:p>
        </p:txBody>
      </p:sp>
    </p:spTree>
    <p:extLst>
      <p:ext uri="{BB962C8B-B14F-4D97-AF65-F5344CB8AC3E}">
        <p14:creationId xmlns:p14="http://schemas.microsoft.com/office/powerpoint/2010/main" val="2832109631"/>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81000" y="381000"/>
            <a:ext cx="8229600" cy="4525963"/>
          </a:xfrm>
        </p:spPr>
        <p:txBody>
          <a:bodyPr>
            <a:normAutofit lnSpcReduction="10000"/>
          </a:bodyPr>
          <a:lstStyle/>
          <a:p>
            <a:r>
              <a:rPr lang="ar-IQ" dirty="0" smtClean="0"/>
              <a:t>3.	</a:t>
            </a:r>
            <a:r>
              <a:rPr lang="ar-IQ" dirty="0" smtClean="0">
                <a:solidFill>
                  <a:srgbClr val="FF0000"/>
                </a:solidFill>
              </a:rPr>
              <a:t>التحفيز</a:t>
            </a:r>
            <a:r>
              <a:rPr lang="ar-IQ" dirty="0" smtClean="0"/>
              <a:t> : توفر المعلومات المشتقة من الاختبارات والقياسات الفسيولوجية تغذية راجعة للمدرب والرياضي وحثه على مواصلة التدريب وكذلك في الاستمرار في إتباع نمط معين من السلوك الصحي السليم </a:t>
            </a:r>
          </a:p>
          <a:p>
            <a:r>
              <a:rPr lang="ar-IQ" dirty="0" smtClean="0"/>
              <a:t>4.</a:t>
            </a:r>
            <a:r>
              <a:rPr lang="ar-IQ" dirty="0" smtClean="0">
                <a:solidFill>
                  <a:srgbClr val="FF0000"/>
                </a:solidFill>
              </a:rPr>
              <a:t>	التثقيف </a:t>
            </a:r>
            <a:r>
              <a:rPr lang="ar-IQ" dirty="0" smtClean="0"/>
              <a:t>: يعد الاختبار وسيلة تعليمية وتثقيفية بحد ذاته لكل من المدرب والرياضي على السواء ، الأمر الذي يساعدهما على الفهم الأفضل للحالة الجسمية والوظيفية للرياضي ومعرفة ما هو الغرض من إجراء الاختبارات والقياسات الفسيولوجية .</a:t>
            </a:r>
          </a:p>
          <a:p>
            <a:endParaRPr lang="ar-IQ" dirty="0"/>
          </a:p>
        </p:txBody>
      </p:sp>
    </p:spTree>
    <p:extLst>
      <p:ext uri="{BB962C8B-B14F-4D97-AF65-F5344CB8AC3E}">
        <p14:creationId xmlns:p14="http://schemas.microsoft.com/office/powerpoint/2010/main" val="2040157645"/>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457200"/>
            <a:ext cx="8229600" cy="4525963"/>
          </a:xfrm>
        </p:spPr>
        <p:txBody>
          <a:bodyPr>
            <a:normAutofit lnSpcReduction="10000"/>
          </a:bodyPr>
          <a:lstStyle/>
          <a:p>
            <a:r>
              <a:rPr lang="ar-IQ" dirty="0" smtClean="0"/>
              <a:t>5.	</a:t>
            </a:r>
            <a:r>
              <a:rPr lang="ar-IQ" dirty="0" smtClean="0">
                <a:solidFill>
                  <a:srgbClr val="FF0000"/>
                </a:solidFill>
              </a:rPr>
              <a:t>التنبؤ</a:t>
            </a:r>
            <a:r>
              <a:rPr lang="ar-IQ" dirty="0" smtClean="0"/>
              <a:t> : يستخدم الاختبار الفسيولوجي بغرض التنبؤ بإمكانات الرياضي الفسيولوجية مما يساعد على توجيهه الى الرياضة الأكثر ملائمة لإمكانياته الجسمية وقدراته الفسيولوجية خاصة في بداية مشواره الرياضي .</a:t>
            </a:r>
          </a:p>
          <a:p>
            <a:r>
              <a:rPr lang="ar-IQ" dirty="0" smtClean="0"/>
              <a:t>ومن ذلك نفهم من المواصفات الجيدة للاختبارات والقياسات الفسيولوجية أن الاختبارات بحد ذاتها ليست غاية وإنما هي وسيلة لتحقيق الغرض الذي من أجله وضعت هذه الاختبارات الا وهو قياس الصفة أو الوظيفة الفسيولوجية المراد قياسها والتعرف على العوامل المؤثرة عليها .</a:t>
            </a:r>
          </a:p>
          <a:p>
            <a:endParaRPr lang="ar-IQ" dirty="0"/>
          </a:p>
        </p:txBody>
      </p:sp>
    </p:spTree>
    <p:extLst>
      <p:ext uri="{BB962C8B-B14F-4D97-AF65-F5344CB8AC3E}">
        <p14:creationId xmlns:p14="http://schemas.microsoft.com/office/powerpoint/2010/main" val="154382767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066800"/>
            <a:ext cx="8229600" cy="1143000"/>
          </a:xfrm>
        </p:spPr>
        <p:txBody>
          <a:bodyPr>
            <a:noAutofit/>
          </a:bodyPr>
          <a:lstStyle/>
          <a:p>
            <a:pPr algn="r"/>
            <a:r>
              <a:rPr lang="ar-IQ" sz="2400" dirty="0" smtClean="0">
                <a:solidFill>
                  <a:srgbClr val="FFFF00"/>
                </a:solidFill>
              </a:rPr>
              <a:t>ويمكن تصنيف الاختبارات الوظيفية في الرياضة وفقا للمتطلبات و الامكانات اللازمة للتطبيق و انتشار الاستخدام إلى ثلاثة أنواع رئيسية هي:-</a:t>
            </a:r>
            <a:br>
              <a:rPr lang="ar-IQ" sz="2400" dirty="0" smtClean="0">
                <a:solidFill>
                  <a:srgbClr val="FFFF00"/>
                </a:solidFill>
              </a:rPr>
            </a:br>
            <a:r>
              <a:rPr lang="ar-IQ" sz="2400" dirty="0" smtClean="0">
                <a:solidFill>
                  <a:srgbClr val="FF0000"/>
                </a:solidFill>
              </a:rPr>
              <a:t>1. الاختبارات الميدانية</a:t>
            </a:r>
            <a:br>
              <a:rPr lang="ar-IQ" sz="2400" dirty="0" smtClean="0">
                <a:solidFill>
                  <a:srgbClr val="FF0000"/>
                </a:solidFill>
              </a:rPr>
            </a:br>
            <a:r>
              <a:rPr lang="ar-IQ" sz="2400" dirty="0" smtClean="0">
                <a:solidFill>
                  <a:srgbClr val="FF0000"/>
                </a:solidFill>
              </a:rPr>
              <a:t>2. الاختبارات الميدانية- المعملية</a:t>
            </a:r>
            <a:br>
              <a:rPr lang="ar-IQ" sz="2400" dirty="0" smtClean="0">
                <a:solidFill>
                  <a:srgbClr val="FF0000"/>
                </a:solidFill>
              </a:rPr>
            </a:br>
            <a:r>
              <a:rPr lang="ar-IQ" sz="2400" dirty="0" smtClean="0">
                <a:solidFill>
                  <a:srgbClr val="FF0000"/>
                </a:solidFill>
              </a:rPr>
              <a:t>3. الاختبارات المعملية</a:t>
            </a:r>
            <a:r>
              <a:rPr lang="ar-IQ" sz="2400" dirty="0" smtClean="0"/>
              <a:t/>
            </a:r>
            <a:br>
              <a:rPr lang="ar-IQ" sz="2400" dirty="0" smtClean="0"/>
            </a:br>
            <a:endParaRPr lang="ar-IQ" sz="2400" dirty="0"/>
          </a:p>
        </p:txBody>
      </p:sp>
      <p:sp>
        <p:nvSpPr>
          <p:cNvPr id="3" name="عنصر نائب للمحتوى 2"/>
          <p:cNvSpPr>
            <a:spLocks noGrp="1"/>
          </p:cNvSpPr>
          <p:nvPr>
            <p:ph idx="1"/>
          </p:nvPr>
        </p:nvSpPr>
        <p:spPr>
          <a:xfrm>
            <a:off x="457200" y="2332037"/>
            <a:ext cx="8229600" cy="4525963"/>
          </a:xfrm>
        </p:spPr>
        <p:txBody>
          <a:bodyPr>
            <a:normAutofit fontScale="85000" lnSpcReduction="20000"/>
          </a:bodyPr>
          <a:lstStyle/>
          <a:p>
            <a:endParaRPr lang="ar-IQ" dirty="0" smtClean="0"/>
          </a:p>
          <a:p>
            <a:r>
              <a:rPr lang="ar-IQ" dirty="0" smtClean="0"/>
              <a:t>أولا: الاختبارات الميدانية</a:t>
            </a:r>
          </a:p>
          <a:p>
            <a:r>
              <a:rPr lang="ar-IQ" dirty="0" smtClean="0"/>
              <a:t>هو نمط شائع الاستخدام في مجال التربية الرياضية و قد أعدت الاختبارات الميدانية في مجال التربية الرياضية لكي تطبق علي مجموعات كبيرة من الأفراد مستهدفه الاقتصاد في الوقت قدر الامكان حيث يتم التحكم  في بعض المتغيرات المرتبطة بعمليات القياس (كالدافعية و حاله الطقس و درجه الحرارة و طبيعة الأرض التي تجري عليها الاختبارات) كما لوحظ أنها تستخدم علي نطاق واسع للرياضيين او لوظائف تتطلب اللياقة البدنية الجيدة</a:t>
            </a:r>
          </a:p>
          <a:p>
            <a:r>
              <a:rPr lang="ar-IQ" dirty="0" smtClean="0"/>
              <a:t>• (ومن أمثله الاختبارات الميدانية في مجال قياس الجهد البدني اختبارات القوه العضلية  واختبارات السرعة والمطاولة والتوفق وغيرها.</a:t>
            </a:r>
          </a:p>
          <a:p>
            <a:endParaRPr lang="ar-IQ" dirty="0"/>
          </a:p>
        </p:txBody>
      </p:sp>
    </p:spTree>
    <p:extLst>
      <p:ext uri="{BB962C8B-B14F-4D97-AF65-F5344CB8AC3E}">
        <p14:creationId xmlns:p14="http://schemas.microsoft.com/office/powerpoint/2010/main" val="273852259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81000"/>
            <a:ext cx="8229600" cy="4525963"/>
          </a:xfrm>
        </p:spPr>
        <p:txBody>
          <a:bodyPr>
            <a:normAutofit fontScale="92500" lnSpcReduction="20000"/>
          </a:bodyPr>
          <a:lstStyle/>
          <a:p>
            <a:r>
              <a:rPr lang="ar-IQ" dirty="0" smtClean="0">
                <a:solidFill>
                  <a:srgbClr val="FF0000"/>
                </a:solidFill>
              </a:rPr>
              <a:t>ثانيا: الاختبارات الميدانية – المعملية</a:t>
            </a:r>
          </a:p>
          <a:p>
            <a:r>
              <a:rPr lang="ar-IQ" dirty="0" smtClean="0"/>
              <a:t>وهي تمتاز بشكل عام بأنها تتطلب اقل حد ممكن من الأجهزة و إن كانت تودي وفقا للشروط وإجراءات تطبيق تشبه إلي حد بعيد تلك التي تتم في الاختبارات المعملية و هي تطبق تطبيقا فرديا في الملاعب المكشوفة أو في الصالات المغلقة</a:t>
            </a:r>
          </a:p>
          <a:p>
            <a:r>
              <a:rPr lang="ar-IQ" dirty="0" smtClean="0"/>
              <a:t>• ومن أمثله هذا النوع من الاختبارات جميع اختبارات الخطوة اللاهوائية و جميع الاختبارات الهوائية و اختبار استرا ند للياقة الهوائية علي الارجوميتر و اختبار القدرة عند العمل البدني عند معدل النبض 170 و اختبار الوثب العمودي (الشغل ) و اختبار ال30 ثانيه لونيجات و اختبار قوة القبضة علي جهاز الدينموميتر و قياس ضغط الدم و غيرها</a:t>
            </a:r>
          </a:p>
          <a:p>
            <a:endParaRPr lang="ar-IQ" dirty="0"/>
          </a:p>
        </p:txBody>
      </p:sp>
    </p:spTree>
    <p:extLst>
      <p:ext uri="{BB962C8B-B14F-4D97-AF65-F5344CB8AC3E}">
        <p14:creationId xmlns:p14="http://schemas.microsoft.com/office/powerpoint/2010/main" val="71366140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33400"/>
            <a:ext cx="8229600" cy="5791200"/>
          </a:xfrm>
        </p:spPr>
        <p:txBody>
          <a:bodyPr>
            <a:normAutofit fontScale="55000" lnSpcReduction="20000"/>
          </a:bodyPr>
          <a:lstStyle/>
          <a:p>
            <a:r>
              <a:rPr lang="ar-IQ" sz="4600" dirty="0" smtClean="0">
                <a:solidFill>
                  <a:srgbClr val="FF0000"/>
                </a:solidFill>
              </a:rPr>
              <a:t>ثالثا: الاختبارات المعملية</a:t>
            </a:r>
          </a:p>
          <a:p>
            <a:r>
              <a:rPr lang="ar-IQ" sz="5100" dirty="0" smtClean="0"/>
              <a:t>هو نمط من الاختبارات يتطلب تطبيقها استخدام أجهزه قد تكون معقده التركيب و مكلفه الثمن و يختلف هذا النمط عن النمطين السابقين اذ يستلزم القيام بإجراءات ضبط دقيقه لبعض المتغيرات الداخلية مثل درجه الحرارة و الدافعية أثناء الأداء تلك الإجراءات لا تتم فقط في أثناء الأداء و إنما قبل أداء الاختبار أيضا فقد أظهرت الدراسات والبحوث العلمية أن نتائج الاختبارات المعملية ممكن أن تتأثر بالوجبات الغذائية و التدخين و تعاطي بعض المشروبات كالقهوة و الشاي وغيرها مما يستلزم ضرورة ضبط مثل هذه المتغيرات</a:t>
            </a:r>
          </a:p>
          <a:p>
            <a:r>
              <a:rPr lang="ar-IQ" sz="5100" dirty="0" smtClean="0"/>
              <a:t>ومن أهم ما يميز الاختبارات المعملية أنها تطبق تطبيقا فرديا داخل معامل مخصصه للبحث العلمي بها العديد من الأدوات و </a:t>
            </a:r>
            <a:r>
              <a:rPr lang="ar-IQ" sz="5100" dirty="0" err="1" smtClean="0"/>
              <a:t>الاجهره</a:t>
            </a:r>
            <a:r>
              <a:rPr lang="ar-IQ" sz="5100" dirty="0" smtClean="0"/>
              <a:t> العلمية المتطورة المعدة لخدمه عمليات القياس</a:t>
            </a:r>
          </a:p>
          <a:p>
            <a:r>
              <a:rPr lang="ar-IQ" sz="5100" dirty="0" smtClean="0"/>
              <a:t>• و من أمثله الاختبارات المعملية اختبار الحد </a:t>
            </a:r>
            <a:r>
              <a:rPr lang="ar-IQ" sz="5100" dirty="0" err="1" smtClean="0"/>
              <a:t>الاقصي</a:t>
            </a:r>
            <a:r>
              <a:rPr lang="ar-IQ" sz="5100" dirty="0" smtClean="0"/>
              <a:t> لاستهلاك الأوكسجين و اختبارات القدرة </a:t>
            </a:r>
            <a:r>
              <a:rPr lang="ar-IQ" sz="5100" dirty="0" err="1" smtClean="0"/>
              <a:t>اللاهوائيه</a:t>
            </a:r>
            <a:r>
              <a:rPr lang="ar-IQ" sz="5100" dirty="0" smtClean="0"/>
              <a:t> علي السير المتحرك و اختبارات الجهاز التنفسي مثل السعه الحيوية و سعه الشهيق و حجوم هواء التنفس</a:t>
            </a:r>
          </a:p>
          <a:p>
            <a:endParaRPr lang="ar-IQ" dirty="0"/>
          </a:p>
        </p:txBody>
      </p:sp>
    </p:spTree>
    <p:extLst>
      <p:ext uri="{BB962C8B-B14F-4D97-AF65-F5344CB8AC3E}">
        <p14:creationId xmlns:p14="http://schemas.microsoft.com/office/powerpoint/2010/main" val="1801446285"/>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932</Words>
  <Application>Microsoft Office PowerPoint</Application>
  <PresentationFormat>عرض على الشاشة (3:4)‏</PresentationFormat>
  <Paragraphs>50</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نسق Office</vt:lpstr>
      <vt:lpstr>عرض تقديمي في PowerPoint</vt:lpstr>
      <vt:lpstr>عرض تقديمي في PowerPoint</vt:lpstr>
      <vt:lpstr>الغرض من الاختبارات الوظيفية أو الفسيولوجية :  </vt:lpstr>
      <vt:lpstr>عرض تقديمي في PowerPoint</vt:lpstr>
      <vt:lpstr>عرض تقديمي في PowerPoint</vt:lpstr>
      <vt:lpstr>عرض تقديمي في PowerPoint</vt:lpstr>
      <vt:lpstr>ويمكن تصنيف الاختبارات الوظيفية في الرياضة وفقا للمتطلبات و الامكانات اللازمة للتطبيق و انتشار الاستخدام إلى ثلاثة أنواع رئيسية هي:- 1. الاختبارات الميدانية 2. الاختبارات الميدانية- المعملية 3. الاختبارات المعملية </vt:lpstr>
      <vt:lpstr>عرض تقديمي في PowerPoint</vt:lpstr>
      <vt:lpstr>عرض تقديمي في PowerPoint</vt:lpstr>
      <vt:lpstr>يمكن تصنيف الاختبارات الوظيفية في الرياضة وفقا لطبيعة الأداء إلي الأنماط التالية:- ( واجبات الطلبة ) </vt:lpstr>
      <vt:lpstr>قياس معدل ضربات القلب : </vt:lpstr>
      <vt:lpstr>كيفية قياس ضربات القلب : </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fas</dc:creator>
  <cp:lastModifiedBy>fas</cp:lastModifiedBy>
  <cp:revision>14</cp:revision>
  <dcterms:created xsi:type="dcterms:W3CDTF">2024-09-23T18:21:30Z</dcterms:created>
  <dcterms:modified xsi:type="dcterms:W3CDTF">2024-09-23T20:32:11Z</dcterms:modified>
</cp:coreProperties>
</file>