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264819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539683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479610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1201920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27229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963134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2455854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526154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628743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744440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A75D8A6-29E9-4976-8960-D2394628A222}" type="datetimeFigureOut">
              <a:rPr lang="en-US" smtClean="0"/>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795969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A75D8A6-29E9-4976-8960-D2394628A222}" type="datetimeFigureOut">
              <a:rPr lang="en-US" smtClean="0"/>
              <a:t>2/19/2019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97030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A75D8A6-29E9-4976-8960-D2394628A222}" type="datetimeFigureOut">
              <a:rPr lang="en-US" smtClean="0"/>
              <a:t>2/19/2019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085386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5D8A6-29E9-4976-8960-D2394628A222}" type="datetimeFigureOut">
              <a:rPr lang="en-US" smtClean="0"/>
              <a:t>2/19/2019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31580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75D8A6-29E9-4976-8960-D2394628A222}" type="datetimeFigureOut">
              <a:rPr lang="en-US" smtClean="0"/>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818561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1D5346-1FE1-4948-96C3-834AD9F8E1D0}" type="slidenum">
              <a:rPr lang="en-US" smtClean="0"/>
              <a:t>‹#›</a:t>
            </a:fld>
            <a:endParaRPr lang="en-US"/>
          </a:p>
        </p:txBody>
      </p:sp>
      <p:sp>
        <p:nvSpPr>
          <p:cNvPr id="5" name="Date Placeholder 4"/>
          <p:cNvSpPr>
            <a:spLocks noGrp="1"/>
          </p:cNvSpPr>
          <p:nvPr>
            <p:ph type="dt" sz="half" idx="10"/>
          </p:nvPr>
        </p:nvSpPr>
        <p:spPr/>
        <p:txBody>
          <a:bodyPr/>
          <a:lstStyle/>
          <a:p>
            <a:fld id="{EA75D8A6-29E9-4976-8960-D2394628A222}" type="datetimeFigureOut">
              <a:rPr lang="en-US" smtClean="0"/>
              <a:t>2/19/2019</a:t>
            </a:fld>
            <a:endParaRPr lang="en-US"/>
          </a:p>
        </p:txBody>
      </p:sp>
    </p:spTree>
    <p:extLst>
      <p:ext uri="{BB962C8B-B14F-4D97-AF65-F5344CB8AC3E}">
        <p14:creationId xmlns:p14="http://schemas.microsoft.com/office/powerpoint/2010/main" val="3268311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A75D8A6-29E9-4976-8960-D2394628A222}" type="datetimeFigureOut">
              <a:rPr lang="en-US" smtClean="0"/>
              <a:t>2/19/2019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E1D5346-1FE1-4948-96C3-834AD9F8E1D0}" type="slidenum">
              <a:rPr lang="en-US" smtClean="0"/>
              <a:t>‹#›</a:t>
            </a:fld>
            <a:endParaRPr lang="en-US"/>
          </a:p>
        </p:txBody>
      </p:sp>
    </p:spTree>
    <p:extLst>
      <p:ext uri="{BB962C8B-B14F-4D97-AF65-F5344CB8AC3E}">
        <p14:creationId xmlns:p14="http://schemas.microsoft.com/office/powerpoint/2010/main" val="1762198257"/>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135292"/>
            <a:ext cx="7766936" cy="2071932"/>
          </a:xfrm>
        </p:spPr>
        <p:txBody>
          <a:bodyPr/>
          <a:lstStyle/>
          <a:p>
            <a:pPr algn="ctr"/>
            <a:r>
              <a:rPr lang="ar-SA" sz="6600" dirty="0">
                <a:latin typeface="Traditional Arabic" panose="02010000000000000000" pitchFamily="2" charset="-78"/>
                <a:ea typeface="Times New Roman" panose="02020603050405020304" pitchFamily="18" charset="0"/>
                <a:cs typeface="PT Bold Heading" panose="00000400000000000000" pitchFamily="2" charset="-78"/>
              </a:rPr>
              <a:t>تغذية الطفل</a:t>
            </a:r>
            <a:endParaRPr lang="en-US" sz="6600" dirty="0"/>
          </a:p>
        </p:txBody>
      </p:sp>
      <p:sp>
        <p:nvSpPr>
          <p:cNvPr id="3" name="Subtitle 2"/>
          <p:cNvSpPr>
            <a:spLocks noGrp="1"/>
          </p:cNvSpPr>
          <p:nvPr>
            <p:ph type="subTitle" idx="1"/>
          </p:nvPr>
        </p:nvSpPr>
        <p:spPr>
          <a:xfrm>
            <a:off x="1507067" y="4050833"/>
            <a:ext cx="7766936" cy="1926886"/>
          </a:xfrm>
        </p:spPr>
        <p:txBody>
          <a:bodyPr>
            <a:normAutofit fontScale="62500" lnSpcReduction="20000"/>
          </a:bodyPr>
          <a:lstStyle/>
          <a:p>
            <a:pPr algn="ctr" rtl="1">
              <a:tabLst>
                <a:tab pos="2637155" algn="ctr"/>
                <a:tab pos="5274310" algn="r"/>
                <a:tab pos="457200" algn="l"/>
                <a:tab pos="2637155" algn="ctr"/>
                <a:tab pos="5274310" algn="r"/>
              </a:tabLst>
            </a:pPr>
            <a:r>
              <a:rPr lang="ar-SA" sz="6400" dirty="0">
                <a:latin typeface="Traditional Arabic" panose="02010000000000000000" pitchFamily="2" charset="-78"/>
                <a:ea typeface="Times New Roman" panose="02020603050405020304" pitchFamily="18" charset="0"/>
                <a:cs typeface="PT Bold Heading" panose="00000400000000000000" pitchFamily="2" charset="-78"/>
              </a:rPr>
              <a:t>الدكتورة</a:t>
            </a:r>
            <a:endParaRPr lang="en-US" sz="6400" dirty="0">
              <a:latin typeface="Calibri" panose="020F0502020204030204" pitchFamily="34" charset="0"/>
              <a:ea typeface="Times New Roman" panose="02020603050405020304" pitchFamily="18" charset="0"/>
              <a:cs typeface="Arial" panose="020B0604020202020204" pitchFamily="34" charset="0"/>
            </a:endParaRPr>
          </a:p>
          <a:p>
            <a:pPr algn="ctr" rtl="1">
              <a:tabLst>
                <a:tab pos="2637155" algn="ctr"/>
                <a:tab pos="5274310" algn="r"/>
                <a:tab pos="457200" algn="l"/>
                <a:tab pos="2637155" algn="ctr"/>
                <a:tab pos="5274310" algn="r"/>
              </a:tabLst>
            </a:pPr>
            <a:r>
              <a:rPr lang="ar-SA" sz="6400" dirty="0">
                <a:latin typeface="Traditional Arabic" panose="02010000000000000000" pitchFamily="2" charset="-78"/>
                <a:ea typeface="Times New Roman" panose="02020603050405020304" pitchFamily="18" charset="0"/>
                <a:cs typeface="PT Bold Heading" panose="00000400000000000000" pitchFamily="2" charset="-78"/>
              </a:rPr>
              <a:t>إيمان يونس إبراهيم </a:t>
            </a:r>
            <a:endParaRPr lang="en-US" sz="6400" dirty="0">
              <a:latin typeface="Calibri" panose="020F0502020204030204" pitchFamily="34" charset="0"/>
              <a:ea typeface="Times New Roman" panose="02020603050405020304" pitchFamily="18" charset="0"/>
              <a:cs typeface="Arial" panose="020B0604020202020204" pitchFamily="34" charset="0"/>
            </a:endParaRPr>
          </a:p>
          <a:p>
            <a:pPr algn="ctr" rtl="1">
              <a:tabLst>
                <a:tab pos="2637155" algn="ctr"/>
                <a:tab pos="5274310" algn="r"/>
                <a:tab pos="457200" algn="l"/>
                <a:tab pos="2637155" algn="ctr"/>
                <a:tab pos="5274310" algn="r"/>
              </a:tabLst>
            </a:pPr>
            <a:r>
              <a:rPr lang="ar-SA" sz="6400" dirty="0">
                <a:latin typeface="Traditional Arabic" panose="02010000000000000000" pitchFamily="2" charset="-78"/>
                <a:ea typeface="Times New Roman" panose="02020603050405020304" pitchFamily="18" charset="0"/>
                <a:cs typeface="PT Bold Heading" panose="00000400000000000000" pitchFamily="2" charset="-78"/>
              </a:rPr>
              <a:t> </a:t>
            </a:r>
            <a:endParaRPr lang="en-US" sz="6400" dirty="0">
              <a:latin typeface="Calibri" panose="020F0502020204030204" pitchFamily="34" charset="0"/>
              <a:ea typeface="Times New Roman" panose="020206030504050203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596580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68491"/>
            <a:ext cx="8596668" cy="5672872"/>
          </a:xfrm>
        </p:spPr>
        <p:txBody>
          <a:bodyPr>
            <a:normAutofit lnSpcReduction="10000"/>
          </a:bodyPr>
          <a:lstStyle/>
          <a:p>
            <a:pPr algn="just" rtl="1">
              <a:lnSpc>
                <a:spcPct val="115000"/>
              </a:lnSpc>
            </a:pPr>
            <a:r>
              <a:rPr lang="ar-IQ" sz="3200" b="1" dirty="0">
                <a:latin typeface="Calibri" panose="020F0502020204030204" pitchFamily="34" charset="0"/>
                <a:ea typeface="Times New Roman" panose="02020603050405020304" pitchFamily="18" charset="0"/>
                <a:cs typeface="Sakkal Majalla" panose="02000000000000000000" pitchFamily="2" charset="-78"/>
              </a:rPr>
              <a:t>الإطعام الذاتي </a:t>
            </a:r>
            <a:r>
              <a:rPr lang="en-US" sz="3200" b="1" dirty="0">
                <a:latin typeface="Sakkal Majalla" panose="02000000000000000000" pitchFamily="2" charset="-78"/>
                <a:ea typeface="Times New Roman" panose="02020603050405020304" pitchFamily="18" charset="0"/>
                <a:cs typeface="Arial" panose="020B0604020202020204" pitchFamily="34" charset="0"/>
              </a:rPr>
              <a:t>Self Feeding</a:t>
            </a:r>
            <a:r>
              <a:rPr lang="ar-IQ" sz="3200" b="1" dirty="0">
                <a:latin typeface="Calibri" panose="020F0502020204030204" pitchFamily="34" charset="0"/>
                <a:ea typeface="Times New Roman" panose="02020603050405020304" pitchFamily="18" charset="0"/>
                <a:cs typeface="Sakkal Majalla" panose="02000000000000000000" pitchFamily="2" charset="-78"/>
              </a:rPr>
              <a:t>:</a:t>
            </a:r>
            <a:endParaRPr lang="en-US" sz="24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3200" dirty="0">
                <a:latin typeface="Calibri" panose="020F0502020204030204" pitchFamily="34" charset="0"/>
                <a:ea typeface="Times New Roman" panose="02020603050405020304" pitchFamily="18" charset="0"/>
                <a:cs typeface="Sakkal Majalla" panose="02000000000000000000" pitchFamily="2" charset="-78"/>
              </a:rPr>
              <a:t>       إن احد اغلب التغيرات الطبيعية التي تأخذ دورها خلال السنة الثانية من عمر الطفل هي نقصان الشهية،  ولهذا علاقة بانخفاض معدل سرعة النمو خلال هذه الفترة مقارنة مع السنة الأولى من عمر الطفل، ويجب أن يكون لذلك التغيير إعتباراً عند العائلة مع ضرورة المتابعة على استمرار نمو الطفل، حيث اعتادت العائلة في الفترة السابقة على وجود شهية عالية لتناول الطعام عند الطفل، ويحدث انخفاض في كمية الحليب المتناولة بعد عمر   (6) أشهر عندما تبدأ باقي الأطعمة بأخذ دورها في غذاء الطفل، ويجب أن يكون الحجم الكلي للطعام المتناول متناسباً مع حجم الطفل الصغير.</a:t>
            </a:r>
            <a:endParaRPr lang="en-US" sz="2400" dirty="0">
              <a:latin typeface="Calibri" panose="020F0502020204030204" pitchFamily="34" charset="0"/>
              <a:ea typeface="Times New Roman" panose="02020603050405020304" pitchFamily="18" charset="0"/>
              <a:cs typeface="Arial" panose="020B0604020202020204" pitchFamily="34" charset="0"/>
            </a:endParaRPr>
          </a:p>
          <a:p>
            <a:pPr algn="ctr" rtl="1">
              <a:lnSpc>
                <a:spcPct val="115000"/>
              </a:lnSpc>
            </a:pPr>
            <a:endParaRPr lang="en-US" sz="3200" b="1"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347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7018" y="522857"/>
            <a:ext cx="8596668" cy="5632283"/>
          </a:xfrm>
        </p:spPr>
        <p:txBody>
          <a:bodyPr>
            <a:normAutofit/>
          </a:bodyPr>
          <a:lstStyle/>
          <a:p>
            <a:pPr algn="r"/>
            <a:r>
              <a:rPr lang="ar-IQ" sz="3200" dirty="0">
                <a:ea typeface="Times New Roman" panose="02020603050405020304" pitchFamily="18" charset="0"/>
                <a:cs typeface="Sakkal Majalla" panose="02000000000000000000" pitchFamily="2" charset="-78"/>
              </a:rPr>
              <a:t> </a:t>
            </a:r>
            <a:r>
              <a:rPr lang="ar-IQ" sz="3200" dirty="0" smtClean="0">
                <a:ea typeface="Times New Roman" panose="02020603050405020304" pitchFamily="18" charset="0"/>
                <a:cs typeface="Sakkal Majalla" panose="02000000000000000000" pitchFamily="2" charset="-78"/>
              </a:rPr>
              <a:t>     </a:t>
            </a:r>
            <a:r>
              <a:rPr lang="ar-IQ" sz="4000" dirty="0" smtClean="0">
                <a:ea typeface="Times New Roman" panose="02020603050405020304" pitchFamily="18" charset="0"/>
                <a:cs typeface="Sakkal Majalla" panose="02000000000000000000" pitchFamily="2" charset="-78"/>
              </a:rPr>
              <a:t>وعندما </a:t>
            </a:r>
            <a:r>
              <a:rPr lang="ar-IQ" sz="4000" dirty="0">
                <a:ea typeface="Times New Roman" panose="02020603050405020304" pitchFamily="18" charset="0"/>
                <a:cs typeface="Sakkal Majalla" panose="02000000000000000000" pitchFamily="2" charset="-78"/>
              </a:rPr>
              <a:t>يصل الطفل نهاية السنة الأولى من عمره يكون قد ضاعف وزنه الولادي بمقدار (3) مرات وزاد طوله بنسبة نصف طول الوزن الولادي، بينما تكون الزيادة خلال السنة الثانية من العمر بمقدار (2.5) كغم وزناً وبمقدار (12.5) سم طولاً عندئذٍ تبدو حالة النقصان في الشهية أمراً غير </a:t>
            </a:r>
            <a:r>
              <a:rPr lang="ar-IQ" sz="4000" dirty="0" smtClean="0">
                <a:ea typeface="Times New Roman" panose="02020603050405020304" pitchFamily="18" charset="0"/>
                <a:cs typeface="Sakkal Majalla" panose="02000000000000000000" pitchFamily="2" charset="-78"/>
              </a:rPr>
              <a:t>محبب.</a:t>
            </a:r>
            <a:r>
              <a:rPr lang="ar-EG" sz="4000" dirty="0" smtClean="0">
                <a:latin typeface="Calibri" panose="020F0502020204030204" pitchFamily="34" charset="0"/>
                <a:ea typeface="Times New Roman" panose="02020603050405020304" pitchFamily="18" charset="0"/>
                <a:cs typeface="Sakkal Majalla" panose="02000000000000000000" pitchFamily="2" charset="-78"/>
              </a:rPr>
              <a:t> </a:t>
            </a:r>
            <a:r>
              <a:rPr lang="ar-IQ" sz="4000" dirty="0" smtClean="0">
                <a:latin typeface="Calibri" panose="020F0502020204030204" pitchFamily="34" charset="0"/>
                <a:ea typeface="Times New Roman" panose="02020603050405020304" pitchFamily="18" charset="0"/>
                <a:cs typeface="Sakkal Majalla" panose="02000000000000000000" pitchFamily="2" charset="-78"/>
              </a:rPr>
              <a:t>      </a:t>
            </a:r>
          </a:p>
        </p:txBody>
      </p:sp>
    </p:spTree>
    <p:extLst>
      <p:ext uri="{BB962C8B-B14F-4D97-AF65-F5344CB8AC3E}">
        <p14:creationId xmlns:p14="http://schemas.microsoft.com/office/powerpoint/2010/main" val="2422528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45911"/>
            <a:ext cx="8596668" cy="5495452"/>
          </a:xfrm>
        </p:spPr>
        <p:txBody>
          <a:bodyPr>
            <a:normAutofit fontScale="92500" lnSpcReduction="20000"/>
          </a:bodyPr>
          <a:lstStyle/>
          <a:p>
            <a:pPr algn="just" rtl="1">
              <a:lnSpc>
                <a:spcPct val="115000"/>
              </a:lnSpc>
            </a:pPr>
            <a:r>
              <a:rPr lang="ar-IQ" sz="4000" dirty="0" smtClean="0">
                <a:latin typeface="Calibri" panose="020F0502020204030204" pitchFamily="34" charset="0"/>
                <a:ea typeface="Times New Roman" panose="02020603050405020304" pitchFamily="18" charset="0"/>
                <a:cs typeface="Sakkal Majalla" panose="02000000000000000000" pitchFamily="2" charset="-78"/>
              </a:rPr>
              <a:t>إن </a:t>
            </a:r>
            <a:r>
              <a:rPr lang="ar-IQ" sz="4000" dirty="0">
                <a:latin typeface="Calibri" panose="020F0502020204030204" pitchFamily="34" charset="0"/>
                <a:ea typeface="Times New Roman" panose="02020603050405020304" pitchFamily="18" charset="0"/>
                <a:cs typeface="Sakkal Majalla" panose="02000000000000000000" pitchFamily="2" charset="-78"/>
              </a:rPr>
              <a:t>لحصول تغيير وتحوير في نموذج الطعام الذي يتناوله تأثير على شهية الطفل ويبدأ السلوك الذاتي بالنشوء لديه في هذه المرحلة.</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r" rtl="1"/>
            <a:r>
              <a:rPr lang="ar-IQ" sz="4000" dirty="0">
                <a:ea typeface="Times New Roman" panose="02020603050405020304" pitchFamily="18" charset="0"/>
                <a:cs typeface="Sakkal Majalla" panose="02000000000000000000" pitchFamily="2" charset="-78"/>
              </a:rPr>
              <a:t>      إن لنموذج العائلة الغذائي والعادات الفردية تأثيراً واضحاً في غذاء الطفل في سن ما قبل المدرسة، ويكون الطفل تجربته من خلال ملاحظته لأفراد العائلة في المنزل ومع أقرانه في رياض الأطفال وقد يحصل إهمال لدى بعض الأطفال لضرورة تناول الطعام وتزيد الرغبة لديهم في ممارسة اللعب أكثر من تناول الطعام، ويأتي دور العائلة في المنزل والمعلمة في رياض الأطفال لمساعدة الطفل على الحصول على ما يكفيه لسد احتياجاته الجسمية من الغذاء،</a:t>
            </a:r>
            <a:endParaRPr lang="en-US" sz="4000" b="1" dirty="0"/>
          </a:p>
        </p:txBody>
      </p:sp>
    </p:spTree>
    <p:extLst>
      <p:ext uri="{BB962C8B-B14F-4D97-AF65-F5344CB8AC3E}">
        <p14:creationId xmlns:p14="http://schemas.microsoft.com/office/powerpoint/2010/main" val="1662012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86603"/>
            <a:ext cx="8596668" cy="5754759"/>
          </a:xfrm>
        </p:spPr>
        <p:txBody>
          <a:bodyPr>
            <a:normAutofit/>
          </a:bodyPr>
          <a:lstStyle/>
          <a:p>
            <a:pPr algn="just" rtl="1">
              <a:lnSpc>
                <a:spcPct val="115000"/>
              </a:lnSpc>
            </a:pPr>
            <a:r>
              <a:rPr lang="ar-EG" sz="4000" dirty="0">
                <a:latin typeface="Calibri" panose="020F0502020204030204" pitchFamily="34" charset="0"/>
                <a:ea typeface="Times New Roman" panose="02020603050405020304" pitchFamily="18" charset="0"/>
                <a:cs typeface="Sakkal Majalla" panose="02000000000000000000" pitchFamily="2" charset="-78"/>
              </a:rPr>
              <a:t> </a:t>
            </a:r>
            <a:r>
              <a:rPr lang="ar-IQ" sz="4800" dirty="0">
                <a:latin typeface="Calibri" panose="020F0502020204030204" pitchFamily="34" charset="0"/>
                <a:ea typeface="Times New Roman" panose="02020603050405020304" pitchFamily="18" charset="0"/>
                <a:cs typeface="Sakkal Majalla" panose="02000000000000000000" pitchFamily="2" charset="-78"/>
              </a:rPr>
              <a:t>كما يميل معظم الأطفال في هذه السن إلى استهلاك الأغذية المغلفة أو المعبأة لسهولة حملها أثناء اللعب، وللأطفال خصوصية في تناول أغذية معينة ولأوقات معينة وقد يتغير ذلك من فترة إلى أخرى.</a:t>
            </a:r>
            <a:endParaRPr lang="en-US" sz="4800" dirty="0">
              <a:latin typeface="Calibri" panose="020F0502020204030204" pitchFamily="34" charset="0"/>
              <a:ea typeface="Times New Roman" panose="02020603050405020304" pitchFamily="18" charset="0"/>
              <a:cs typeface="Arial" panose="020B0604020202020204" pitchFamily="34" charset="0"/>
            </a:endParaRPr>
          </a:p>
          <a:p>
            <a:pPr algn="r"/>
            <a:endParaRPr lang="en-US" sz="4000" b="1" dirty="0"/>
          </a:p>
        </p:txBody>
      </p:sp>
    </p:spTree>
    <p:extLst>
      <p:ext uri="{BB962C8B-B14F-4D97-AF65-F5344CB8AC3E}">
        <p14:creationId xmlns:p14="http://schemas.microsoft.com/office/powerpoint/2010/main" val="4121149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68741"/>
            <a:ext cx="8596668" cy="5773002"/>
          </a:xfrm>
        </p:spPr>
        <p:txBody>
          <a:bodyPr>
            <a:noAutofit/>
          </a:bodyPr>
          <a:lstStyle/>
          <a:p>
            <a:pPr algn="r"/>
            <a:r>
              <a:rPr lang="ar-IQ" sz="2800" dirty="0">
                <a:latin typeface="Calibri" panose="020F0502020204030204" pitchFamily="34" charset="0"/>
                <a:ea typeface="Times New Roman" panose="02020603050405020304" pitchFamily="18" charset="0"/>
                <a:cs typeface="Sakkal Majalla" panose="02000000000000000000" pitchFamily="2" charset="-78"/>
              </a:rPr>
              <a:t> </a:t>
            </a:r>
            <a:r>
              <a:rPr lang="ar-IQ" sz="3600" dirty="0">
                <a:latin typeface="Calibri" panose="020F0502020204030204" pitchFamily="34" charset="0"/>
                <a:ea typeface="Times New Roman" panose="02020603050405020304" pitchFamily="18" charset="0"/>
                <a:cs typeface="Sakkal Majalla" panose="02000000000000000000" pitchFamily="2" charset="-78"/>
              </a:rPr>
              <a:t>يتعلم الطفل كيفية مسك الكوب ما بين (12- 18) شهراً من العمر مع تعلم كيفية تناول الطعام بمفرده بعمر يقع بين (12شهراً - سنتين)، حيث يستطيع تحريك مرفق يده بعمر (18) شهراً وحمل الملعقة باليد لوضعها في الفم دون سكب ما بداخلها، وبالطبع يلاقي الطفل صعوبة في البداية ولكن مهارته تزداد مع نمو جسمه وزيادة عمره، وعلى العائلة أن تتحلى بالصبر وتسمح لأطفالها بتعلم هذه المهارة الجديدة برحابة صدر، وقد يؤدي ذلك إلى إتلاف لفرش المائدة أو اتساخ الأرض أو اتساخ ملابس الطفل ولكن مع مرور الوقت سوف يتدرب الطفل على ذلك.     </a:t>
            </a:r>
            <a:endParaRPr lang="en-US" sz="3600" b="1" dirty="0"/>
          </a:p>
        </p:txBody>
      </p:sp>
    </p:spTree>
    <p:extLst>
      <p:ext uri="{BB962C8B-B14F-4D97-AF65-F5344CB8AC3E}">
        <p14:creationId xmlns:p14="http://schemas.microsoft.com/office/powerpoint/2010/main" val="244671204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
  <TotalTime>18</TotalTime>
  <Words>405</Words>
  <Application>Microsoft Office PowerPoint</Application>
  <PresentationFormat>Widescreen</PresentationFormat>
  <Paragraphs>11</Paragraphs>
  <Slides>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Arial</vt:lpstr>
      <vt:lpstr>Calibri</vt:lpstr>
      <vt:lpstr>PT Bold Heading</vt:lpstr>
      <vt:lpstr>Sakkal Majalla</vt:lpstr>
      <vt:lpstr>Times New Roman</vt:lpstr>
      <vt:lpstr>Traditional Arabic</vt:lpstr>
      <vt:lpstr>Trebuchet MS</vt:lpstr>
      <vt:lpstr>Wingdings 3</vt:lpstr>
      <vt:lpstr>Facet</vt:lpstr>
      <vt:lpstr>تغذية الطفل</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تغذية الطفل</dc:title>
  <dc:creator>Amir Fadil</dc:creator>
  <cp:lastModifiedBy>Amir Fadil</cp:lastModifiedBy>
  <cp:revision>9</cp:revision>
  <dcterms:created xsi:type="dcterms:W3CDTF">2019-02-18T20:51:40Z</dcterms:created>
  <dcterms:modified xsi:type="dcterms:W3CDTF">2019-02-19T19:45:17Z</dcterms:modified>
</cp:coreProperties>
</file>