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62017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84095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008831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816864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082516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529100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75203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34232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534457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35511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7236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86964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554896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870606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927159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254950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8514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84536136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solidFill>
                  <a:srgbClr val="FFFF00"/>
                </a:solidFill>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solidFill>
                <a:srgbClr val="FFFF00"/>
              </a:solidFill>
            </a:endParaRPr>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6318912"/>
          </a:xfrm>
        </p:spPr>
        <p:txBody>
          <a:bodyPr>
            <a:normAutofit lnSpcReduction="10000"/>
          </a:bodyPr>
          <a:lstStyle/>
          <a:p>
            <a:pPr marL="0" indent="0" algn="just" rtl="1">
              <a:lnSpc>
                <a:spcPct val="115000"/>
              </a:lnSpc>
              <a:buNone/>
            </a:pPr>
            <a:endParaRPr lang="ar-IQ" sz="3200" b="1" dirty="0" smtClean="0">
              <a:solidFill>
                <a:schemeClr val="tx1"/>
              </a:solidFill>
              <a:latin typeface="Calibri" panose="020F0502020204030204" pitchFamily="34" charset="0"/>
              <a:ea typeface="Times New Roman" panose="02020603050405020304" pitchFamily="18" charset="0"/>
              <a:cs typeface="Sakkal Majalla" panose="02000000000000000000" pitchFamily="2" charset="-78"/>
            </a:endParaRPr>
          </a:p>
          <a:p>
            <a:pPr algn="just" rtl="1">
              <a:lnSpc>
                <a:spcPct val="115000"/>
              </a:lnSpc>
            </a:pPr>
            <a:endParaRPr lang="ar-IQ" sz="3200" b="1" dirty="0">
              <a:solidFill>
                <a:schemeClr val="tx1"/>
              </a:solidFill>
              <a:latin typeface="Calibri" panose="020F0502020204030204" pitchFamily="34" charset="0"/>
              <a:ea typeface="Times New Roman" panose="02020603050405020304" pitchFamily="18" charset="0"/>
              <a:cs typeface="Sakkal Majalla" panose="02000000000000000000" pitchFamily="2" charset="-78"/>
            </a:endParaRPr>
          </a:p>
          <a:p>
            <a:pPr algn="just" rtl="1">
              <a:lnSpc>
                <a:spcPct val="115000"/>
              </a:lnSpc>
            </a:pPr>
            <a:endParaRPr lang="ar-IQ" sz="3200" b="1" dirty="0" smtClean="0">
              <a:solidFill>
                <a:schemeClr val="tx1"/>
              </a:solidFill>
              <a:latin typeface="Calibri" panose="020F0502020204030204" pitchFamily="34" charset="0"/>
              <a:ea typeface="Times New Roman" panose="02020603050405020304" pitchFamily="18" charset="0"/>
              <a:cs typeface="Sakkal Majalla" panose="02000000000000000000" pitchFamily="2" charset="-78"/>
            </a:endParaRPr>
          </a:p>
          <a:p>
            <a:pPr algn="just" rtl="1">
              <a:lnSpc>
                <a:spcPct val="115000"/>
              </a:lnSpc>
            </a:pPr>
            <a:r>
              <a:rPr lang="ar-IQ" sz="3600" b="1"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ا</a:t>
            </a:r>
            <a:r>
              <a:rPr lang="ar-IQ" sz="3600" b="1" dirty="0" smtClean="0">
                <a:solidFill>
                  <a:srgbClr val="FF0000"/>
                </a:solidFill>
                <a:latin typeface="Calibri" panose="020F0502020204030204" pitchFamily="34" charset="0"/>
                <a:ea typeface="Times New Roman" panose="02020603050405020304" pitchFamily="18" charset="0"/>
                <a:cs typeface="Sakkal Majalla" panose="02000000000000000000" pitchFamily="2" charset="-78"/>
              </a:rPr>
              <a:t>لأطعمة </a:t>
            </a:r>
            <a:r>
              <a:rPr lang="ar-IQ" sz="3600" b="1" dirty="0">
                <a:solidFill>
                  <a:srgbClr val="FF0000"/>
                </a:solidFill>
                <a:latin typeface="Calibri" panose="020F0502020204030204" pitchFamily="34" charset="0"/>
                <a:ea typeface="Times New Roman" panose="02020603050405020304" pitchFamily="18" charset="0"/>
                <a:cs typeface="Sakkal Majalla" panose="02000000000000000000" pitchFamily="2" charset="-78"/>
              </a:rPr>
              <a:t>التي يحتويها الغذاء المقدم لطفل الروضة:</a:t>
            </a:r>
            <a:endParaRPr lang="en-US" sz="3600" b="1"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algn="r" rtl="1"/>
            <a:r>
              <a:rPr lang="ar-IQ" sz="3600" dirty="0">
                <a:solidFill>
                  <a:schemeClr val="tx1"/>
                </a:solidFill>
                <a:ea typeface="Times New Roman" panose="02020603050405020304" pitchFamily="18" charset="0"/>
                <a:cs typeface="Sakkal Majalla" panose="02000000000000000000" pitchFamily="2" charset="-78"/>
              </a:rPr>
              <a:t>   يفضل الأطفال في هذه المرحلة من العمر تناول عدة وجبات صغيرة بدلاً من تناول وجبات كبيرة وبعدد قليل، وتساعد الوجبات الصغيرة في الحصول على الحاجة الغذائية دون تناول كميات كبيرة من الطعام في آنٍ واحد، إن كمية الغذاء التي يتناولها الأطفال في هذه المرحلة تختلف بدرجة كبيرة من طفل إلى آخر فيجب الانتباه إلى هذه الملاحظة وأخذها بنظر الاعتبار عند عمل الخطة الغذائية لوجبات </a:t>
            </a:r>
            <a:r>
              <a:rPr lang="ar-IQ" sz="3600" dirty="0" smtClean="0">
                <a:solidFill>
                  <a:schemeClr val="tx1"/>
                </a:solidFill>
                <a:ea typeface="Times New Roman" panose="02020603050405020304" pitchFamily="18" charset="0"/>
                <a:cs typeface="Sakkal Majalla" panose="02000000000000000000" pitchFamily="2" charset="-78"/>
              </a:rPr>
              <a:t>الأطفال.</a:t>
            </a:r>
            <a:endParaRPr lang="en-US" sz="3600" b="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904" y="891347"/>
            <a:ext cx="8596668" cy="5632283"/>
          </a:xfrm>
        </p:spPr>
        <p:txBody>
          <a:bodyPr>
            <a:normAutofit fontScale="85000" lnSpcReduction="20000"/>
          </a:bodyPr>
          <a:lstStyle/>
          <a:p>
            <a:pPr algn="r"/>
            <a:endParaRPr lang="ar-IQ" sz="4000" b="1" dirty="0" smtClean="0"/>
          </a:p>
          <a:p>
            <a:pPr algn="r"/>
            <a:endParaRPr lang="ar-IQ" sz="4000" b="1" dirty="0"/>
          </a:p>
          <a:p>
            <a:pPr algn="just" rtl="1">
              <a:lnSpc>
                <a:spcPct val="115000"/>
              </a:lnSpc>
            </a:pPr>
            <a:endParaRPr lang="ar-IQ" sz="4000" dirty="0">
              <a:latin typeface="Calibri" panose="020F0502020204030204" pitchFamily="34" charset="0"/>
              <a:ea typeface="Times New Roman" panose="02020603050405020304" pitchFamily="18" charset="0"/>
              <a:cs typeface="Sakkal Majalla" panose="02000000000000000000" pitchFamily="2" charset="-78"/>
            </a:endParaRPr>
          </a:p>
          <a:p>
            <a:pPr algn="just" rtl="1">
              <a:lnSpc>
                <a:spcPct val="115000"/>
              </a:lnSpc>
            </a:pPr>
            <a:r>
              <a:rPr lang="ar-IQ" sz="4000" dirty="0" smtClean="0">
                <a:latin typeface="Calibri" panose="020F0502020204030204" pitchFamily="34" charset="0"/>
                <a:ea typeface="Times New Roman" panose="02020603050405020304" pitchFamily="18" charset="0"/>
                <a:cs typeface="Sakkal Majalla" panose="02000000000000000000" pitchFamily="2" charset="-78"/>
              </a:rPr>
              <a:t>وفيما </a:t>
            </a:r>
            <a:r>
              <a:rPr lang="ar-IQ" sz="4000" dirty="0">
                <a:latin typeface="Calibri" panose="020F0502020204030204" pitchFamily="34" charset="0"/>
                <a:ea typeface="Times New Roman" panose="02020603050405020304" pitchFamily="18" charset="0"/>
                <a:cs typeface="Sakkal Majalla" panose="02000000000000000000" pitchFamily="2" charset="-78"/>
              </a:rPr>
              <a:t>يأتي بعض المقترحات لعمل الخطة الغذائية لوجبات الطفل في مرحلة رياض الأطفال:</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1- يفضل إعداد طعام معروف ومرغوب فيه من قبل الأطفال وذي طعم ونكهة معتدلة، حيث إن للأطفال حساسية شديدة للمذاق وذلك بسبب وجود عدد كبير من براعم التذوق الحسية في اللسان إضافة إلى ذلك فإن الأغذية ذات النكهة المعتدلة تجلب الطفل إليها ويمكن أن يبتعد الطفل عن تناول الطعام إذا كان ذا رائحة قوية.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92500" lnSpcReduction="20000"/>
          </a:bodyPr>
          <a:lstStyle/>
          <a:p>
            <a:pPr algn="r"/>
            <a:endParaRPr lang="ar-IQ" sz="4000" b="1" dirty="0" smtClean="0"/>
          </a:p>
          <a:p>
            <a:pPr algn="r"/>
            <a:endParaRPr lang="ar-IQ" sz="4000" b="1" dirty="0"/>
          </a:p>
          <a:p>
            <a:pPr algn="r"/>
            <a:endParaRPr lang="ar-IQ" sz="4000" b="1" dirty="0" smtClean="0"/>
          </a:p>
          <a:p>
            <a:pPr algn="just" rtl="1">
              <a:lnSpc>
                <a:spcPct val="115000"/>
              </a:lnSpc>
            </a:pPr>
            <a:r>
              <a:rPr lang="ar-IQ" sz="4000" dirty="0" smtClean="0">
                <a:latin typeface="Calibri" panose="020F0502020204030204" pitchFamily="34" charset="0"/>
                <a:ea typeface="Times New Roman" panose="02020603050405020304" pitchFamily="18" charset="0"/>
                <a:cs typeface="Sakkal Majalla" panose="02000000000000000000" pitchFamily="2" charset="-78"/>
              </a:rPr>
              <a:t>2-يفضل </a:t>
            </a:r>
            <a:r>
              <a:rPr lang="ar-IQ" sz="4000" dirty="0">
                <a:latin typeface="Calibri" panose="020F0502020204030204" pitchFamily="34" charset="0"/>
                <a:ea typeface="Times New Roman" panose="02020603050405020304" pitchFamily="18" charset="0"/>
                <a:cs typeface="Sakkal Majalla" panose="02000000000000000000" pitchFamily="2" charset="-78"/>
              </a:rPr>
              <a:t>تقديم وجبة طعام جديدة في المرة الواحدة لا أكثر.</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3- تحضير أغذية متنوعة حسب الحاجة والشهية وتقديمها للطفل بكميات قليلة وحسب رغبته على أن يكون الطعام بسيطاً في تركيبه.</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4000" dirty="0">
                <a:latin typeface="Calibri" panose="020F0502020204030204" pitchFamily="34" charset="0"/>
                <a:ea typeface="Times New Roman" panose="02020603050405020304" pitchFamily="18" charset="0"/>
                <a:cs typeface="Sakkal Majalla" panose="02000000000000000000" pitchFamily="2" charset="-78"/>
              </a:rPr>
              <a:t>4- يجب أن تكون خطة الطعام المقدم مطابقة قدر الإمكان للمتطلبات الغذائية والكميات المقررة لذلك.</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a:bodyPr>
          <a:lstStyle/>
          <a:p>
            <a:pPr algn="r"/>
            <a:r>
              <a:rPr lang="ar-EG" sz="4000" dirty="0">
                <a:latin typeface="Calibri" panose="020F0502020204030204" pitchFamily="34" charset="0"/>
                <a:ea typeface="Times New Roman" panose="02020603050405020304" pitchFamily="18" charset="0"/>
                <a:cs typeface="Sakkal Majalla" panose="02000000000000000000" pitchFamily="2" charset="-78"/>
              </a:rPr>
              <a:t> </a:t>
            </a:r>
            <a:endParaRPr lang="ar-IQ" sz="4000" dirty="0" smtClean="0">
              <a:latin typeface="Calibri" panose="020F0502020204030204" pitchFamily="34" charset="0"/>
              <a:ea typeface="Times New Roman" panose="02020603050405020304" pitchFamily="18" charset="0"/>
              <a:cs typeface="Sakkal Majalla" panose="02000000000000000000" pitchFamily="2" charset="-78"/>
            </a:endParaRPr>
          </a:p>
          <a:p>
            <a:pPr algn="r"/>
            <a:endParaRPr lang="ar-IQ" sz="4000" b="1" dirty="0">
              <a:latin typeface="Calibri" panose="020F0502020204030204" pitchFamily="34" charset="0"/>
              <a:cs typeface="Sakkal Majalla" panose="02000000000000000000" pitchFamily="2" charset="-78"/>
            </a:endParaRPr>
          </a:p>
          <a:p>
            <a:pPr algn="r"/>
            <a:endParaRPr lang="ar-IQ" sz="4000" b="1" dirty="0" smtClean="0">
              <a:latin typeface="Calibri" panose="020F0502020204030204" pitchFamily="34" charset="0"/>
              <a:cs typeface="Sakkal Majalla" panose="02000000000000000000" pitchFamily="2" charset="-78"/>
            </a:endParaRPr>
          </a:p>
          <a:p>
            <a:pPr algn="just" rtl="1">
              <a:lnSpc>
                <a:spcPct val="115000"/>
              </a:lnSpc>
            </a:pPr>
            <a:r>
              <a:rPr lang="ar-IQ" sz="4000" dirty="0" smtClean="0">
                <a:latin typeface="Calibri" panose="020F0502020204030204" pitchFamily="34" charset="0"/>
                <a:ea typeface="Times New Roman" panose="02020603050405020304" pitchFamily="18" charset="0"/>
                <a:cs typeface="Sakkal Majalla" panose="02000000000000000000" pitchFamily="2" charset="-78"/>
              </a:rPr>
              <a:t>5- يفضل </a:t>
            </a:r>
            <a:r>
              <a:rPr lang="ar-IQ" sz="4000" dirty="0">
                <a:latin typeface="Calibri" panose="020F0502020204030204" pitchFamily="34" charset="0"/>
                <a:ea typeface="Times New Roman" panose="02020603050405020304" pitchFamily="18" charset="0"/>
                <a:cs typeface="Sakkal Majalla" panose="02000000000000000000" pitchFamily="2" charset="-78"/>
              </a:rPr>
              <a:t>إعداد أطعمة يمكن مسكها بالأصابع، حيث يسهل حملها من قبل العديد من الأطفال ويمكن تناولها فيما بين الوجبات الرئيسية وتشمل هذه الأطعمة قطع الخضروات الطازجة وشرائح اللحم والشطائر، يشعر الطفل بتناولها بمتعة كبيرة أكثر من استخدام الملعقة في تناول الطعام.</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algn="r"/>
            <a:endParaRPr lang="ar-IQ" sz="2800" b="1" dirty="0" smtClean="0"/>
          </a:p>
          <a:p>
            <a:pPr algn="r"/>
            <a:endParaRPr lang="ar-IQ" sz="2800" b="1" dirty="0"/>
          </a:p>
          <a:p>
            <a:pPr algn="r"/>
            <a:endParaRPr lang="ar-IQ" sz="2800" b="1" dirty="0" smtClean="0"/>
          </a:p>
          <a:p>
            <a:pPr algn="just" rtl="1">
              <a:lnSpc>
                <a:spcPct val="115000"/>
              </a:lnSpc>
            </a:pPr>
            <a:r>
              <a:rPr lang="ar-IQ" sz="2800" dirty="0" smtClean="0">
                <a:latin typeface="Calibri" panose="020F0502020204030204" pitchFamily="34" charset="0"/>
                <a:ea typeface="Times New Roman" panose="02020603050405020304" pitchFamily="18" charset="0"/>
                <a:cs typeface="Sakkal Majalla" panose="02000000000000000000" pitchFamily="2" charset="-78"/>
              </a:rPr>
              <a:t>6- إن </a:t>
            </a:r>
            <a:r>
              <a:rPr lang="ar-IQ" sz="2800" dirty="0">
                <a:latin typeface="Calibri" panose="020F0502020204030204" pitchFamily="34" charset="0"/>
                <a:ea typeface="Times New Roman" panose="02020603050405020304" pitchFamily="18" charset="0"/>
                <a:cs typeface="Sakkal Majalla" panose="02000000000000000000" pitchFamily="2" charset="-78"/>
              </a:rPr>
              <a:t>ارتفاع درجة حرارة الطعام أمر غير مرغوب فيه عند الأطفال حيث إن فم الطفل حساس للحرارة وقد يحترق بدرجة حرارة يجدها الكبير مناسبة له، ومن ناحية أخرى فهناك بعض الأطفال يرفضون تناول (المثلجات المحلاة) الخارج تواً من المجمدة بسبب شدة برودته ويمكن علاج هذه المشكلة بسهولة بتقديم طبق الطفل في وقت ملائم وقبل تقديم أطباق الآخرين بشرط أن تكون حرارة الطعام مناسبة.</a:t>
            </a:r>
            <a:endParaRPr lang="en-US" sz="20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92500" lnSpcReduction="20000"/>
          </a:bodyPr>
          <a:lstStyle/>
          <a:p>
            <a:pPr algn="r"/>
            <a:endParaRPr lang="ar-IQ" sz="3600" b="1" dirty="0" smtClean="0">
              <a:latin typeface="Calibri" panose="020F0502020204030204" pitchFamily="34" charset="0"/>
              <a:ea typeface="Times New Roman" panose="02020603050405020304" pitchFamily="18" charset="0"/>
              <a:cs typeface="Sakkal Majalla" panose="02000000000000000000" pitchFamily="2" charset="-78"/>
            </a:endParaRPr>
          </a:p>
          <a:p>
            <a:pPr algn="r"/>
            <a:endParaRPr lang="ar-IQ" sz="3600" b="1" dirty="0">
              <a:latin typeface="Calibri" panose="020F0502020204030204" pitchFamily="34" charset="0"/>
              <a:ea typeface="Times New Roman" panose="02020603050405020304" pitchFamily="18" charset="0"/>
              <a:cs typeface="Sakkal Majalla" panose="02000000000000000000" pitchFamily="2" charset="-78"/>
            </a:endParaRPr>
          </a:p>
          <a:p>
            <a:pPr algn="r"/>
            <a:endParaRPr lang="ar-IQ" sz="3600" b="1" dirty="0" smtClean="0">
              <a:latin typeface="Calibri" panose="020F0502020204030204" pitchFamily="34" charset="0"/>
              <a:ea typeface="Times New Roman" panose="02020603050405020304" pitchFamily="18" charset="0"/>
              <a:cs typeface="Sakkal Majalla" panose="02000000000000000000" pitchFamily="2" charset="-78"/>
            </a:endParaRPr>
          </a:p>
          <a:p>
            <a:pPr algn="just" rtl="1">
              <a:lnSpc>
                <a:spcPct val="115000"/>
              </a:lnSpc>
            </a:pPr>
            <a:r>
              <a:rPr lang="ar-IQ" sz="3600" dirty="0" smtClean="0">
                <a:latin typeface="Calibri" panose="020F0502020204030204" pitchFamily="34" charset="0"/>
                <a:ea typeface="Times New Roman" panose="02020603050405020304" pitchFamily="18" charset="0"/>
                <a:cs typeface="Sakkal Majalla" panose="02000000000000000000" pitchFamily="2" charset="-78"/>
              </a:rPr>
              <a:t>7- يجب </a:t>
            </a:r>
            <a:r>
              <a:rPr lang="ar-IQ" sz="3600" dirty="0">
                <a:latin typeface="Calibri" panose="020F0502020204030204" pitchFamily="34" charset="0"/>
                <a:ea typeface="Times New Roman" panose="02020603050405020304" pitchFamily="18" charset="0"/>
                <a:cs typeface="Sakkal Majalla" panose="02000000000000000000" pitchFamily="2" charset="-78"/>
              </a:rPr>
              <a:t>أن يكون الطعام المقدم بألوان براقة ليساعد في جذب الطفل وزيادة شهيته.</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3600" dirty="0">
                <a:latin typeface="Calibri" panose="020F0502020204030204" pitchFamily="34" charset="0"/>
                <a:ea typeface="Times New Roman" panose="02020603050405020304" pitchFamily="18" charset="0"/>
                <a:cs typeface="Sakkal Majalla" panose="02000000000000000000" pitchFamily="2" charset="-78"/>
              </a:rPr>
              <a:t>8- إن الأطفال في هذه المرحلة من العمر تنمو أجسامهم وبضمنها الأسنان حيث يكون باستطاعتهم تقطيع الطعام ومضغه ومثال على ذلك الكرفس الذي يرتفع في محتواه من الألياف ويكون صعب المضغ من قبل الأطفال، وقد يشكل خطراً عليهم ولذلك يفضل عدم إضافة هذا النوع من الأطعمة حتى يبلغ الطفل ثلاث سنوات من العمر.</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659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4954" y="2156346"/>
            <a:ext cx="8825659" cy="3863454"/>
          </a:xfrm>
        </p:spPr>
        <p:txBody>
          <a:bodyPr/>
          <a:lstStyle/>
          <a:p>
            <a:pPr algn="just" rtl="1">
              <a:lnSpc>
                <a:spcPct val="115000"/>
              </a:lnSpc>
            </a:pPr>
            <a:r>
              <a:rPr lang="ar-IQ" sz="2800" dirty="0" smtClean="0">
                <a:latin typeface="Calibri" panose="020F0502020204030204" pitchFamily="34" charset="0"/>
                <a:ea typeface="Times New Roman" panose="02020603050405020304" pitchFamily="18" charset="0"/>
                <a:cs typeface="Sakkal Majalla" panose="02000000000000000000" pitchFamily="2" charset="-78"/>
              </a:rPr>
              <a:t>9- تشجيع الأطفال على </a:t>
            </a:r>
            <a:r>
              <a:rPr lang="ar-IQ" sz="2800" dirty="0">
                <a:latin typeface="Calibri" panose="020F0502020204030204" pitchFamily="34" charset="0"/>
                <a:ea typeface="Times New Roman" panose="02020603050405020304" pitchFamily="18" charset="0"/>
                <a:cs typeface="Sakkal Majalla" panose="02000000000000000000" pitchFamily="2" charset="-78"/>
              </a:rPr>
              <a:t>إعداد وتحضير الوجبات بأنفسهم حيث يشعر الطفل بكونه جزءاً من العائلة إذا اشترك بإعداد الوجبة ويمكن حتى للطفل الصغير أن يفعل شيئاً بسيطاً يسعده ويجعله يشعر بروح المشاركة كأن يسحب خيوط الفاصوليا الخضراء الطازجة ويشجعهم ذلك على زيادة الشهية لتناول الطعام في وقت الوجبة</a:t>
            </a:r>
            <a:r>
              <a:rPr lang="ar-IQ" sz="2800" dirty="0" smtClean="0">
                <a:latin typeface="Calibri" panose="020F0502020204030204" pitchFamily="34" charset="0"/>
                <a:ea typeface="Times New Roman" panose="02020603050405020304" pitchFamily="18" charset="0"/>
                <a:cs typeface="Sakkal Majalla" panose="02000000000000000000" pitchFamily="2" charset="-78"/>
              </a:rPr>
              <a:t>.</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IQ" sz="2800" dirty="0">
                <a:latin typeface="Calibri" panose="020F0502020204030204" pitchFamily="34" charset="0"/>
                <a:ea typeface="Times New Roman" panose="02020603050405020304" pitchFamily="18" charset="0"/>
                <a:cs typeface="Sakkal Majalla" panose="02000000000000000000" pitchFamily="2" charset="-78"/>
              </a:rPr>
              <a:t>10- إعطاء الأطفال فرصة لنقل ما يحتاجون من الطعام من إناء كبير إلى إنائهم الخاص مع قليل من المساعدة.</a:t>
            </a:r>
            <a:endParaRPr lang="en-US" sz="2800" dirty="0">
              <a:latin typeface="Calibri" panose="020F0502020204030204" pitchFamily="34" charset="0"/>
              <a:ea typeface="Times New Roman" panose="02020603050405020304" pitchFamily="18"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2445343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lnSpc>
                <a:spcPct val="115000"/>
              </a:lnSpc>
            </a:pPr>
            <a:r>
              <a:rPr lang="ar-IQ" sz="3600" dirty="0">
                <a:latin typeface="Calibri" panose="020F0502020204030204" pitchFamily="34" charset="0"/>
                <a:ea typeface="Times New Roman" panose="02020603050405020304" pitchFamily="18" charset="0"/>
                <a:cs typeface="Sakkal Majalla" panose="02000000000000000000" pitchFamily="2" charset="-78"/>
              </a:rPr>
              <a:t>تقديم الكمية المناسبة من الطعام إلى الطفل وحسب رغبته ومن الأفضل وضع كمية قليلة في البداية، فقد تحصل حالة الشبع عند الطفل عندما يرى الطبق ممتلئاً، وقد يطلب الطفل كميات كبيرة من الطعام خصوصاً إذا كان كثير الحركة ويشعر بأن الطعام يسد حالة الجوع التي لديه.</a:t>
            </a:r>
            <a:endParaRPr lang="en-US" sz="3600" dirty="0">
              <a:latin typeface="Calibri" panose="020F0502020204030204" pitchFamily="34" charset="0"/>
              <a:ea typeface="Times New Roman" panose="02020603050405020304" pitchFamily="18"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1023950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27</TotalTime>
  <Words>503</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Century Gothic</vt:lpstr>
      <vt:lpstr>PT Bold Heading</vt:lpstr>
      <vt:lpstr>Sakkal Majalla</vt:lpstr>
      <vt:lpstr>Times New Roman</vt:lpstr>
      <vt:lpstr>Traditional Arabic</vt:lpstr>
      <vt:lpstr>Wingdings 3</vt:lpstr>
      <vt:lpstr>Ion Boardroom</vt:lpstr>
      <vt:lpstr>تغذية الطفل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10</cp:revision>
  <dcterms:created xsi:type="dcterms:W3CDTF">2019-02-18T20:51:40Z</dcterms:created>
  <dcterms:modified xsi:type="dcterms:W3CDTF">2019-02-19T20:28:22Z</dcterms:modified>
</cp:coreProperties>
</file>