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83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6/25/2024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494892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EA75D8A6-29E9-4976-8960-D2394628A222}" type="datetimeFigureOut">
              <a:rPr lang="en-US" smtClean="0"/>
              <a:t>6/25/2024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448823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EA75D8A6-29E9-4976-8960-D2394628A222}" type="datetimeFigureOut">
              <a:rPr lang="en-US" smtClean="0"/>
              <a:t>6/25/2024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E1D5346-1FE1-4948-96C3-834AD9F8E1D0}"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19878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نص الشكل الرئيسي</a:t>
            </a:r>
          </a:p>
        </p:txBody>
      </p:sp>
      <p:sp>
        <p:nvSpPr>
          <p:cNvPr id="5" name="Date Placeholder 4"/>
          <p:cNvSpPr>
            <a:spLocks noGrp="1"/>
          </p:cNvSpPr>
          <p:nvPr>
            <p:ph type="dt" sz="half" idx="10"/>
          </p:nvPr>
        </p:nvSpPr>
        <p:spPr/>
        <p:txBody>
          <a:bodyPr/>
          <a:lstStyle/>
          <a:p>
            <a:fld id="{EA75D8A6-29E9-4976-8960-D2394628A222}" type="datetimeFigureOut">
              <a:rPr lang="en-US" smtClean="0"/>
              <a:t>6/25/2024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3085682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نص الشكل الرئيسي</a:t>
            </a:r>
          </a:p>
        </p:txBody>
      </p:sp>
      <p:sp>
        <p:nvSpPr>
          <p:cNvPr id="5" name="Date Placeholder 4"/>
          <p:cNvSpPr>
            <a:spLocks noGrp="1"/>
          </p:cNvSpPr>
          <p:nvPr>
            <p:ph type="dt" sz="half" idx="10"/>
          </p:nvPr>
        </p:nvSpPr>
        <p:spPr/>
        <p:txBody>
          <a:bodyPr/>
          <a:lstStyle/>
          <a:p>
            <a:fld id="{EA75D8A6-29E9-4976-8960-D2394628A222}" type="datetimeFigureOut">
              <a:rPr lang="en-US" smtClean="0"/>
              <a:t>6/25/2024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E1D5346-1FE1-4948-96C3-834AD9F8E1D0}"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340501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a:t>انقر لتحرير نمط عنوان الشكل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نص الشكل الرئيسي</a:t>
            </a:r>
          </a:p>
        </p:txBody>
      </p:sp>
      <p:sp>
        <p:nvSpPr>
          <p:cNvPr id="5" name="Date Placeholder 4"/>
          <p:cNvSpPr>
            <a:spLocks noGrp="1"/>
          </p:cNvSpPr>
          <p:nvPr>
            <p:ph type="dt" sz="half" idx="10"/>
          </p:nvPr>
        </p:nvSpPr>
        <p:spPr/>
        <p:txBody>
          <a:bodyPr/>
          <a:lstStyle/>
          <a:p>
            <a:fld id="{EA75D8A6-29E9-4976-8960-D2394628A222}" type="datetimeFigureOut">
              <a:rPr lang="en-US" smtClean="0"/>
              <a:t>6/25/2024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7135242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6/25/2024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41888489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6/25/2024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149483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6/25/2024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023478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EA75D8A6-29E9-4976-8960-D2394628A222}" type="datetimeFigureOut">
              <a:rPr lang="en-US" smtClean="0"/>
              <a:t>6/25/2024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466390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EA75D8A6-29E9-4976-8960-D2394628A222}" type="datetimeFigureOut">
              <a:rPr lang="en-US" smtClean="0"/>
              <a:t>6/25/2024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587296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EA75D8A6-29E9-4976-8960-D2394628A222}" type="datetimeFigureOut">
              <a:rPr lang="en-US" smtClean="0"/>
              <a:t>6/25/2024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195933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EA75D8A6-29E9-4976-8960-D2394628A222}" type="datetimeFigureOut">
              <a:rPr lang="en-US" smtClean="0"/>
              <a:t>6/25/2024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196028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5D8A6-29E9-4976-8960-D2394628A222}" type="datetimeFigureOut">
              <a:rPr lang="en-US" smtClean="0"/>
              <a:t>6/25/2024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724236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EA75D8A6-29E9-4976-8960-D2394628A222}" type="datetimeFigureOut">
              <a:rPr lang="en-US" smtClean="0"/>
              <a:t>6/25/2024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115755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EA75D8A6-29E9-4976-8960-D2394628A222}" type="datetimeFigureOut">
              <a:rPr lang="en-US" smtClean="0"/>
              <a:t>6/25/2024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178421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A75D8A6-29E9-4976-8960-D2394628A222}" type="datetimeFigureOut">
              <a:rPr lang="en-US" smtClean="0"/>
              <a:t>6/25/2024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E1D5346-1FE1-4948-96C3-834AD9F8E1D0}" type="slidenum">
              <a:rPr lang="en-US" smtClean="0"/>
              <a:t>‹#›</a:t>
            </a:fld>
            <a:endParaRPr lang="en-US"/>
          </a:p>
        </p:txBody>
      </p:sp>
    </p:spTree>
    <p:extLst>
      <p:ext uri="{BB962C8B-B14F-4D97-AF65-F5344CB8AC3E}">
        <p14:creationId xmlns:p14="http://schemas.microsoft.com/office/powerpoint/2010/main" val="102589393"/>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135292"/>
            <a:ext cx="7766936" cy="2071932"/>
          </a:xfrm>
        </p:spPr>
        <p:txBody>
          <a:bodyPr/>
          <a:lstStyle/>
          <a:p>
            <a:pPr algn="ctr"/>
            <a:r>
              <a:rPr lang="ar-SA" sz="6600" dirty="0">
                <a:latin typeface="Traditional Arabic" panose="02010000000000000000" pitchFamily="2" charset="-78"/>
                <a:ea typeface="Times New Roman" panose="02020603050405020304" pitchFamily="18" charset="0"/>
                <a:cs typeface="PT Bold Heading" panose="00000400000000000000" pitchFamily="2" charset="-78"/>
              </a:rPr>
              <a:t>تغذية الطفل</a:t>
            </a:r>
            <a:endParaRPr lang="en-US" sz="6600" dirty="0"/>
          </a:p>
        </p:txBody>
      </p:sp>
      <p:sp>
        <p:nvSpPr>
          <p:cNvPr id="3" name="Subtitle 2"/>
          <p:cNvSpPr>
            <a:spLocks noGrp="1"/>
          </p:cNvSpPr>
          <p:nvPr>
            <p:ph type="subTitle" idx="1"/>
          </p:nvPr>
        </p:nvSpPr>
        <p:spPr>
          <a:xfrm>
            <a:off x="1507067" y="4050833"/>
            <a:ext cx="7766936" cy="1926886"/>
          </a:xfrm>
        </p:spPr>
        <p:txBody>
          <a:bodyPr>
            <a:normAutofit fontScale="62500" lnSpcReduction="20000"/>
          </a:bodyPr>
          <a:lstStyle/>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الدكتورة</a:t>
            </a:r>
            <a:endParaRPr lang="en-US" sz="6400" dirty="0">
              <a:latin typeface="Calibri" panose="020F0502020204030204" pitchFamily="34" charset="0"/>
              <a:ea typeface="Times New Roman" panose="02020603050405020304" pitchFamily="18" charset="0"/>
              <a:cs typeface="Arial" panose="020B0604020202020204" pitchFamily="34" charset="0"/>
            </a:endParaRPr>
          </a:p>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إيمان يونس إبراهيم </a:t>
            </a:r>
            <a:endParaRPr lang="en-US" sz="6400" dirty="0">
              <a:latin typeface="Calibri" panose="020F0502020204030204" pitchFamily="34" charset="0"/>
              <a:ea typeface="Times New Roman" panose="02020603050405020304" pitchFamily="18" charset="0"/>
              <a:cs typeface="Arial" panose="020B0604020202020204" pitchFamily="34" charset="0"/>
            </a:endParaRPr>
          </a:p>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 </a:t>
            </a:r>
            <a:endParaRPr lang="en-US" sz="6400" dirty="0">
              <a:latin typeface="Calibri" panose="020F050202020403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596580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68491"/>
            <a:ext cx="8596668" cy="5672872"/>
          </a:xfrm>
        </p:spPr>
        <p:txBody>
          <a:bodyPr>
            <a:normAutofit/>
          </a:bodyPr>
          <a:lstStyle/>
          <a:p>
            <a:pPr algn="just" rtl="1">
              <a:lnSpc>
                <a:spcPct val="115000"/>
              </a:lnSpc>
            </a:pPr>
            <a:r>
              <a:rPr lang="ar-IQ" sz="3600" b="1" dirty="0">
                <a:latin typeface="Calibri" panose="020F0502020204030204" pitchFamily="34" charset="0"/>
                <a:ea typeface="Times New Roman" panose="02020603050405020304" pitchFamily="18" charset="0"/>
                <a:cs typeface="Sakkal Majalla" panose="02000000000000000000" pitchFamily="2" charset="-78"/>
              </a:rPr>
              <a:t>إرشادات لسلامة صحة الطفل:</a:t>
            </a:r>
            <a:endParaRPr lang="en-US" sz="36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3600" b="1" dirty="0">
                <a:latin typeface="Calibri" panose="020F0502020204030204" pitchFamily="34" charset="0"/>
                <a:ea typeface="Times New Roman" panose="02020603050405020304" pitchFamily="18" charset="0"/>
                <a:cs typeface="Sakkal Majalla" panose="02000000000000000000" pitchFamily="2" charset="-78"/>
              </a:rPr>
              <a:t>1-  المحافظة على النظافة:</a:t>
            </a:r>
            <a:endParaRPr lang="en-US" sz="36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3600" dirty="0">
                <a:latin typeface="Calibri" panose="020F0502020204030204" pitchFamily="34" charset="0"/>
                <a:ea typeface="Times New Roman" panose="02020603050405020304" pitchFamily="18" charset="0"/>
                <a:cs typeface="Sakkal Majalla" panose="02000000000000000000" pitchFamily="2" charset="-78"/>
              </a:rPr>
              <a:t>     العناية بنظافة اليدين تساهم في التخلص من حوالي نصف عدد البكتريا الموجودة عليها، وتقلل فرصة الإصابة بالأمراض مثل الإسهال، ويجب كذلك الحرص على غسل الأسنان مرتين في اليوم على الأقل (خاصة قبل النوم).</a:t>
            </a:r>
            <a:endParaRPr lang="en-US" sz="3600" dirty="0">
              <a:latin typeface="Calibri" panose="020F0502020204030204" pitchFamily="34" charset="0"/>
              <a:ea typeface="Times New Roman" panose="02020603050405020304" pitchFamily="18" charset="0"/>
              <a:cs typeface="Arial" panose="020B0604020202020204" pitchFamily="34" charset="0"/>
            </a:endParaRPr>
          </a:p>
          <a:p>
            <a:pPr algn="ctr" rtl="1">
              <a:lnSpc>
                <a:spcPct val="115000"/>
              </a:lnSpc>
            </a:pPr>
            <a:endParaRPr lang="en-US" sz="3200" b="1"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347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7018" y="522857"/>
            <a:ext cx="8596668" cy="5632283"/>
          </a:xfrm>
        </p:spPr>
        <p:txBody>
          <a:bodyPr>
            <a:normAutofit/>
          </a:bodyPr>
          <a:lstStyle/>
          <a:p>
            <a:pPr lvl="0" algn="just" rtl="1">
              <a:lnSpc>
                <a:spcPct val="115000"/>
              </a:lnSpc>
              <a:buClr>
                <a:srgbClr val="F496CB">
                  <a:lumMod val="75000"/>
                </a:srgbClr>
              </a:buClr>
            </a:pPr>
            <a:r>
              <a:rPr lang="ar-EG" sz="3200" dirty="0">
                <a:latin typeface="Calibri" panose="020F0502020204030204" pitchFamily="34" charset="0"/>
                <a:ea typeface="Times New Roman" panose="02020603050405020304" pitchFamily="18" charset="0"/>
                <a:cs typeface="Sakkal Majalla" panose="02000000000000000000" pitchFamily="2" charset="-78"/>
              </a:rPr>
              <a:t> </a:t>
            </a:r>
            <a:r>
              <a:rPr lang="ar-IQ" sz="3200" dirty="0">
                <a:latin typeface="Calibri" panose="020F0502020204030204" pitchFamily="34" charset="0"/>
                <a:ea typeface="Times New Roman" panose="02020603050405020304" pitchFamily="18" charset="0"/>
                <a:cs typeface="Sakkal Majalla" panose="02000000000000000000" pitchFamily="2" charset="-78"/>
              </a:rPr>
              <a:t>  </a:t>
            </a:r>
            <a:r>
              <a:rPr lang="ar-IQ" sz="3600" b="1" dirty="0">
                <a:solidFill>
                  <a:prstClr val="black">
                    <a:lumMod val="75000"/>
                    <a:lumOff val="25000"/>
                  </a:prstClr>
                </a:solidFill>
                <a:latin typeface="Calibri" panose="020F0502020204030204" pitchFamily="34" charset="0"/>
                <a:ea typeface="Times New Roman" panose="02020603050405020304" pitchFamily="18" charset="0"/>
                <a:cs typeface="Sakkal Majalla" panose="02000000000000000000" pitchFamily="2" charset="-78"/>
              </a:rPr>
              <a:t>كيف يغسل الطفل يديه؟</a:t>
            </a:r>
            <a:endParaRPr lang="en-US" sz="3600" dirty="0">
              <a:solidFill>
                <a:prstClr val="black">
                  <a:lumMod val="75000"/>
                  <a:lumOff val="25000"/>
                </a:prstClr>
              </a:solidFill>
              <a:latin typeface="Calibri" panose="020F0502020204030204" pitchFamily="34" charset="0"/>
              <a:ea typeface="Times New Roman" panose="02020603050405020304" pitchFamily="18" charset="0"/>
              <a:cs typeface="Arial" panose="020B0604020202020204" pitchFamily="34" charset="0"/>
            </a:endParaRPr>
          </a:p>
          <a:p>
            <a:pPr lvl="0" algn="just" rtl="1">
              <a:lnSpc>
                <a:spcPct val="115000"/>
              </a:lnSpc>
              <a:buClr>
                <a:srgbClr val="F496CB">
                  <a:lumMod val="75000"/>
                </a:srgbClr>
              </a:buClr>
            </a:pPr>
            <a:r>
              <a:rPr lang="ar-IQ" sz="3600" dirty="0">
                <a:solidFill>
                  <a:prstClr val="black">
                    <a:lumMod val="75000"/>
                    <a:lumOff val="25000"/>
                  </a:prstClr>
                </a:solidFill>
                <a:latin typeface="Calibri" panose="020F0502020204030204" pitchFamily="34" charset="0"/>
                <a:ea typeface="Times New Roman" panose="02020603050405020304" pitchFamily="18" charset="0"/>
                <a:cs typeface="Sakkal Majalla" panose="02000000000000000000" pitchFamily="2" charset="-78"/>
              </a:rPr>
              <a:t>* اطلب من الطفل أن يغسل يديه بالماء الجاري والصابون مع التدليك الجيد لمدة (20) ثانية.</a:t>
            </a:r>
            <a:endParaRPr lang="en-US" sz="3600" dirty="0">
              <a:solidFill>
                <a:prstClr val="black">
                  <a:lumMod val="75000"/>
                  <a:lumOff val="25000"/>
                </a:prstClr>
              </a:solidFill>
              <a:latin typeface="Calibri" panose="020F0502020204030204" pitchFamily="34" charset="0"/>
              <a:ea typeface="Times New Roman" panose="02020603050405020304" pitchFamily="18" charset="0"/>
              <a:cs typeface="Arial" panose="020B0604020202020204" pitchFamily="34" charset="0"/>
            </a:endParaRPr>
          </a:p>
          <a:p>
            <a:pPr lvl="0" algn="just" rtl="1">
              <a:lnSpc>
                <a:spcPct val="115000"/>
              </a:lnSpc>
              <a:buClr>
                <a:srgbClr val="F496CB">
                  <a:lumMod val="75000"/>
                </a:srgbClr>
              </a:buClr>
            </a:pPr>
            <a:r>
              <a:rPr lang="ar-IQ" sz="3600" dirty="0">
                <a:solidFill>
                  <a:prstClr val="black">
                    <a:lumMod val="75000"/>
                    <a:lumOff val="25000"/>
                  </a:prstClr>
                </a:solidFill>
                <a:latin typeface="Calibri" panose="020F0502020204030204" pitchFamily="34" charset="0"/>
                <a:ea typeface="Times New Roman" panose="02020603050405020304" pitchFamily="18" charset="0"/>
                <a:cs typeface="Sakkal Majalla" panose="02000000000000000000" pitchFamily="2" charset="-78"/>
              </a:rPr>
              <a:t>* اطلب من الطفل أن يجفف يديه جيداً باستعمال فوطة أو منديل نظيف.</a:t>
            </a:r>
            <a:endParaRPr lang="en-US" sz="3600" dirty="0">
              <a:solidFill>
                <a:prstClr val="black">
                  <a:lumMod val="75000"/>
                  <a:lumOff val="25000"/>
                </a:prstClr>
              </a:solidFill>
              <a:latin typeface="Calibri" panose="020F0502020204030204" pitchFamily="34" charset="0"/>
              <a:ea typeface="Times New Roman" panose="02020603050405020304" pitchFamily="18" charset="0"/>
              <a:cs typeface="Arial" panose="020B0604020202020204" pitchFamily="34" charset="0"/>
            </a:endParaRPr>
          </a:p>
          <a:p>
            <a:pPr algn="r"/>
            <a:r>
              <a:rPr lang="ar-IQ" sz="3600" dirty="0">
                <a:latin typeface="Calibri" panose="020F0502020204030204" pitchFamily="34" charset="0"/>
                <a:ea typeface="Times New Roman" panose="02020603050405020304" pitchFamily="18" charset="0"/>
                <a:cs typeface="Sakkal Majalla" panose="02000000000000000000" pitchFamily="2" charset="-78"/>
              </a:rPr>
              <a:t>    </a:t>
            </a:r>
          </a:p>
        </p:txBody>
      </p:sp>
    </p:spTree>
    <p:extLst>
      <p:ext uri="{BB962C8B-B14F-4D97-AF65-F5344CB8AC3E}">
        <p14:creationId xmlns:p14="http://schemas.microsoft.com/office/powerpoint/2010/main" val="2422528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45911"/>
            <a:ext cx="8596668" cy="5495452"/>
          </a:xfrm>
        </p:spPr>
        <p:txBody>
          <a:bodyPr>
            <a:normAutofit fontScale="77500" lnSpcReduction="20000"/>
          </a:bodyPr>
          <a:lstStyle/>
          <a:p>
            <a:pPr algn="r" rtl="1">
              <a:lnSpc>
                <a:spcPct val="115000"/>
              </a:lnSpc>
            </a:pPr>
            <a:r>
              <a:rPr lang="ar-SA" sz="3800" b="1" dirty="0">
                <a:latin typeface="Calibri" panose="020F0502020204030204" pitchFamily="34" charset="0"/>
                <a:ea typeface="Times New Roman" panose="02020603050405020304" pitchFamily="18" charset="0"/>
                <a:cs typeface="Sakkal Majalla" panose="02000000000000000000" pitchFamily="2" charset="-78"/>
              </a:rPr>
              <a:t>- تناول الطعام المتنوع والصحي:</a:t>
            </a:r>
            <a:endParaRPr lang="en-US" sz="38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pPr>
            <a:r>
              <a:rPr lang="ar-SA" sz="3800" dirty="0">
                <a:latin typeface="Calibri" panose="020F0502020204030204" pitchFamily="34" charset="0"/>
                <a:ea typeface="Times New Roman" panose="02020603050405020304" pitchFamily="18" charset="0"/>
                <a:cs typeface="Sakkal Majalla" panose="02000000000000000000" pitchFamily="2" charset="-78"/>
              </a:rPr>
              <a:t> * احرص على تناول شراء الطعام من اماكن نظيفة، والابتعاد عن الباعة المتجولين.</a:t>
            </a:r>
            <a:endParaRPr lang="en-US" sz="38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pPr>
            <a:r>
              <a:rPr lang="ar-SA" sz="3800" dirty="0">
                <a:latin typeface="Calibri" panose="020F0502020204030204" pitchFamily="34" charset="0"/>
                <a:ea typeface="Times New Roman" panose="02020603050405020304" pitchFamily="18" charset="0"/>
                <a:cs typeface="Sakkal Majalla" panose="02000000000000000000" pitchFamily="2" charset="-78"/>
              </a:rPr>
              <a:t>* اختر  طرائق طهي كالشي في الفرن، وقلل من القلي او التحمير ومن تناول اللحوم الدسمة.</a:t>
            </a:r>
            <a:endParaRPr lang="en-US" sz="38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pPr>
            <a:r>
              <a:rPr lang="ar-SA" sz="3800" dirty="0">
                <a:latin typeface="Calibri" panose="020F0502020204030204" pitchFamily="34" charset="0"/>
                <a:ea typeface="Times New Roman" panose="02020603050405020304" pitchFamily="18" charset="0"/>
                <a:cs typeface="Sakkal Majalla" panose="02000000000000000000" pitchFamily="2" charset="-78"/>
              </a:rPr>
              <a:t>* احرص على تذكير الاطفال بأهمية تناول كمية مناسبة من المياه والسوائل (العصائر الطبيعية، النعناع، التمر هندي، الينسون).</a:t>
            </a:r>
            <a:endParaRPr lang="en-US" sz="38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pPr>
            <a:r>
              <a:rPr lang="ar-SA" sz="3800" dirty="0">
                <a:latin typeface="Calibri" panose="020F0502020204030204" pitchFamily="34" charset="0"/>
                <a:ea typeface="Times New Roman" panose="02020603050405020304" pitchFamily="18" charset="0"/>
                <a:cs typeface="Sakkal Majalla" panose="02000000000000000000" pitchFamily="2" charset="-78"/>
              </a:rPr>
              <a:t>* تناول الطعام الذي يحتوي على كمية قليلة من الدهون (اختيار الدهون الصحية مثل زيوت الزيتون، والذرة، وعباد الشمس).</a:t>
            </a:r>
            <a:endParaRPr lang="en-US" sz="38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pPr>
            <a:r>
              <a:rPr lang="ar-SA" sz="3800" dirty="0">
                <a:latin typeface="Calibri" panose="020F0502020204030204" pitchFamily="34" charset="0"/>
                <a:ea typeface="Times New Roman" panose="02020603050405020304" pitchFamily="18" charset="0"/>
                <a:cs typeface="Sakkal Majalla" panose="02000000000000000000" pitchFamily="2" charset="-78"/>
              </a:rPr>
              <a:t>* تقليل الملح.</a:t>
            </a:r>
            <a:endParaRPr lang="en-US" sz="38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pPr>
            <a:r>
              <a:rPr lang="ar-SA" sz="3800" dirty="0">
                <a:latin typeface="Calibri" panose="020F0502020204030204" pitchFamily="34" charset="0"/>
                <a:ea typeface="Times New Roman" panose="02020603050405020304" pitchFamily="18" charset="0"/>
                <a:cs typeface="Sakkal Majalla" panose="02000000000000000000" pitchFamily="2" charset="-78"/>
              </a:rPr>
              <a:t>* تقليل السكر مثل (الحلوى والشوكولاتة).</a:t>
            </a:r>
            <a:endParaRPr lang="en-US" sz="3800" dirty="0">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62012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86603"/>
            <a:ext cx="8596668" cy="5754759"/>
          </a:xfrm>
        </p:spPr>
        <p:txBody>
          <a:bodyPr>
            <a:normAutofit fontScale="92500" lnSpcReduction="10000"/>
          </a:bodyPr>
          <a:lstStyle/>
          <a:p>
            <a:pPr algn="r" rtl="1">
              <a:lnSpc>
                <a:spcPct val="115000"/>
              </a:lnSpc>
            </a:pPr>
            <a:r>
              <a:rPr lang="ar-EG" sz="4000" dirty="0">
                <a:latin typeface="Calibri" panose="020F0502020204030204" pitchFamily="34" charset="0"/>
                <a:ea typeface="Times New Roman" panose="02020603050405020304" pitchFamily="18" charset="0"/>
                <a:cs typeface="Sakkal Majalla" panose="02000000000000000000" pitchFamily="2" charset="-78"/>
              </a:rPr>
              <a:t> </a:t>
            </a:r>
            <a:r>
              <a:rPr lang="ar-SA" sz="4000" b="1" dirty="0">
                <a:latin typeface="Calibri" panose="020F0502020204030204" pitchFamily="34" charset="0"/>
                <a:ea typeface="Times New Roman" panose="02020603050405020304" pitchFamily="18" charset="0"/>
                <a:cs typeface="Sakkal Majalla" panose="02000000000000000000" pitchFamily="2" charset="-78"/>
              </a:rPr>
              <a:t>- تناول الماء وطعام آمن:</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pPr>
            <a:r>
              <a:rPr lang="ar-SA" sz="4000" dirty="0">
                <a:latin typeface="Calibri" panose="020F0502020204030204" pitchFamily="34" charset="0"/>
                <a:ea typeface="Times New Roman" panose="02020603050405020304" pitchFamily="18" charset="0"/>
                <a:cs typeface="Sakkal Majalla" panose="02000000000000000000" pitchFamily="2" charset="-78"/>
              </a:rPr>
              <a:t>*  اختر الاغذية الطازجة والسليمة.</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pPr>
            <a:r>
              <a:rPr lang="ar-SA" sz="4000" dirty="0">
                <a:latin typeface="Calibri" panose="020F0502020204030204" pitchFamily="34" charset="0"/>
                <a:ea typeface="Times New Roman" panose="02020603050405020304" pitchFamily="18" charset="0"/>
                <a:cs typeface="Sakkal Majalla" panose="02000000000000000000" pitchFamily="2" charset="-78"/>
              </a:rPr>
              <a:t>* تجنب الاغذية ذات الرائحة الكريهة.</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pPr>
            <a:r>
              <a:rPr lang="ar-SA" sz="4000" dirty="0">
                <a:latin typeface="Calibri" panose="020F0502020204030204" pitchFamily="34" charset="0"/>
                <a:ea typeface="Times New Roman" panose="02020603050405020304" pitchFamily="18" charset="0"/>
                <a:cs typeface="Sakkal Majalla" panose="02000000000000000000" pitchFamily="2" charset="-78"/>
              </a:rPr>
              <a:t>* تناول الاغذية الامنة والخالية من المواد الحافظة.</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pPr>
            <a:r>
              <a:rPr lang="ar-SA" sz="4000" dirty="0">
                <a:latin typeface="Calibri" panose="020F0502020204030204" pitchFamily="34" charset="0"/>
                <a:ea typeface="Times New Roman" panose="02020603050405020304" pitchFamily="18" charset="0"/>
                <a:cs typeface="Sakkal Majalla" panose="02000000000000000000" pitchFamily="2" charset="-78"/>
              </a:rPr>
              <a:t>* لاتشتري الطعام من الباعة المتجولين.</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pPr>
            <a:r>
              <a:rPr lang="ar-SA" sz="4000" dirty="0">
                <a:latin typeface="Calibri" panose="020F0502020204030204" pitchFamily="34" charset="0"/>
                <a:ea typeface="Times New Roman" panose="02020603050405020304" pitchFamily="18" charset="0"/>
                <a:cs typeface="Sakkal Majalla" panose="02000000000000000000" pitchFamily="2" charset="-78"/>
              </a:rPr>
              <a:t>* تناول الطعام المطهي جيداً.</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r" rtl="1"/>
            <a:r>
              <a:rPr lang="ar-SA" sz="4000" dirty="0">
                <a:ea typeface="Times New Roman" panose="02020603050405020304" pitchFamily="18" charset="0"/>
                <a:cs typeface="Sakkal Majalla" panose="02000000000000000000" pitchFamily="2" charset="-78"/>
              </a:rPr>
              <a:t>* احرص على حفظ الطعام في مكان نظيف ودرجة حرارة مناسبة.</a:t>
            </a:r>
            <a:r>
              <a:rPr lang="ar-SA" sz="4000" dirty="0">
                <a:solidFill>
                  <a:srgbClr val="000000"/>
                </a:solidFill>
                <a:ea typeface="Times New Roman" panose="02020603050405020304" pitchFamily="18" charset="0"/>
                <a:cs typeface="Times New Roman" panose="02020603050405020304" pitchFamily="18" charset="0"/>
              </a:rPr>
              <a:t> </a:t>
            </a:r>
            <a:endParaRPr lang="en-US" sz="4000" b="1" dirty="0"/>
          </a:p>
        </p:txBody>
      </p:sp>
    </p:spTree>
    <p:extLst>
      <p:ext uri="{BB962C8B-B14F-4D97-AF65-F5344CB8AC3E}">
        <p14:creationId xmlns:p14="http://schemas.microsoft.com/office/powerpoint/2010/main" val="4121149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68741"/>
            <a:ext cx="8596668" cy="5909480"/>
          </a:xfrm>
        </p:spPr>
        <p:txBody>
          <a:bodyPr>
            <a:noAutofit/>
          </a:bodyPr>
          <a:lstStyle/>
          <a:p>
            <a:pPr algn="just" rtl="1">
              <a:lnSpc>
                <a:spcPct val="115000"/>
              </a:lnSpc>
            </a:pPr>
            <a:r>
              <a:rPr lang="ar-SA" sz="2800" b="1" dirty="0">
                <a:latin typeface="Calibri" panose="020F0502020204030204" pitchFamily="34" charset="0"/>
                <a:ea typeface="Times New Roman" panose="02020603050405020304" pitchFamily="18" charset="0"/>
                <a:cs typeface="Sakkal Majalla" panose="02000000000000000000" pitchFamily="2" charset="-78"/>
              </a:rPr>
              <a:t>الحرص على ممارسة الرياضة:</a:t>
            </a:r>
            <a:endParaRPr lang="en-US" sz="20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SA" sz="2800" dirty="0">
                <a:latin typeface="Calibri" panose="020F0502020204030204" pitchFamily="34" charset="0"/>
                <a:ea typeface="Times New Roman" panose="02020603050405020304" pitchFamily="18" charset="0"/>
                <a:cs typeface="Sakkal Majalla" panose="02000000000000000000" pitchFamily="2" charset="-78"/>
              </a:rPr>
              <a:t>  يجب تشجيع الاطفال على ممارسة النشاط البدني منذ الصغر، وذلك لأن الرياضة تضيف الحيوية وتحسن شهية الطفل، ويجب على الاسرة توفير المناخ الرياضي للطفل عن طريق:</a:t>
            </a:r>
            <a:endParaRPr lang="en-US" sz="20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SA" sz="2800" dirty="0">
                <a:latin typeface="Calibri" panose="020F0502020204030204" pitchFamily="34" charset="0"/>
                <a:ea typeface="Times New Roman" panose="02020603050405020304" pitchFamily="18" charset="0"/>
                <a:cs typeface="Sakkal Majalla" panose="02000000000000000000" pitchFamily="2" charset="-78"/>
              </a:rPr>
              <a:t>* اللعب أحياناً مع الأطفال في الحدائق.</a:t>
            </a:r>
            <a:endParaRPr lang="en-US" sz="20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SA" sz="2800" dirty="0">
                <a:latin typeface="Calibri" panose="020F0502020204030204" pitchFamily="34" charset="0"/>
                <a:ea typeface="Times New Roman" panose="02020603050405020304" pitchFamily="18" charset="0"/>
                <a:cs typeface="Sakkal Majalla" panose="02000000000000000000" pitchFamily="2" charset="-78"/>
              </a:rPr>
              <a:t>* المشي بدلاً من ركوب المواصلات عند الذهاب الى مسافات معقولة.</a:t>
            </a:r>
            <a:endParaRPr lang="en-US" sz="20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SA" sz="2800" dirty="0">
                <a:latin typeface="Calibri" panose="020F0502020204030204" pitchFamily="34" charset="0"/>
                <a:ea typeface="Times New Roman" panose="02020603050405020304" pitchFamily="18" charset="0"/>
                <a:cs typeface="Sakkal Majalla" panose="02000000000000000000" pitchFamily="2" charset="-78"/>
              </a:rPr>
              <a:t>*  المشاركة في انشطة الروضة.</a:t>
            </a:r>
            <a:endParaRPr lang="en-US" sz="20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SA" sz="2800" dirty="0">
                <a:latin typeface="Calibri" panose="020F0502020204030204" pitchFamily="34" charset="0"/>
                <a:ea typeface="Times New Roman" panose="02020603050405020304" pitchFamily="18" charset="0"/>
                <a:cs typeface="Sakkal Majalla" panose="02000000000000000000" pitchFamily="2" charset="-78"/>
              </a:rPr>
              <a:t>* الاقلال من مشاهدة التلفاز.</a:t>
            </a:r>
            <a:endParaRPr lang="en-US" sz="20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SA" sz="2800" dirty="0">
                <a:latin typeface="Calibri" panose="020F0502020204030204" pitchFamily="34" charset="0"/>
                <a:ea typeface="Times New Roman" panose="02020603050405020304" pitchFamily="18" charset="0"/>
                <a:cs typeface="Sakkal Majalla" panose="02000000000000000000" pitchFamily="2" charset="-78"/>
              </a:rPr>
              <a:t> للحصول على عظام قوية، يُنصح بمزاولة النشاط الرياضي لمدة لا تقل عن (30) دقيقة يومياً.</a:t>
            </a:r>
            <a:endParaRPr lang="en-US" sz="2000" dirty="0">
              <a:latin typeface="Calibri" panose="020F0502020204030204" pitchFamily="34" charset="0"/>
              <a:ea typeface="Times New Roman" panose="02020603050405020304" pitchFamily="18" charset="0"/>
              <a:cs typeface="Arial" panose="020B0604020202020204" pitchFamily="34" charset="0"/>
            </a:endParaRPr>
          </a:p>
          <a:p>
            <a:pPr algn="r"/>
            <a:endParaRPr lang="en-US" sz="2800" b="1" dirty="0"/>
          </a:p>
        </p:txBody>
      </p:sp>
    </p:spTree>
    <p:extLst>
      <p:ext uri="{BB962C8B-B14F-4D97-AF65-F5344CB8AC3E}">
        <p14:creationId xmlns:p14="http://schemas.microsoft.com/office/powerpoint/2010/main" val="2446712043"/>
      </p:ext>
    </p:extLst>
  </p:cSld>
  <p:clrMapOvr>
    <a:masterClrMapping/>
  </p:clrMapOvr>
</p:sld>
</file>

<file path=ppt/theme/theme1.xml><?xml version="1.0" encoding="utf-8"?>
<a:theme xmlns:a="http://schemas.openxmlformats.org/drawingml/2006/main" name="ربطة">
  <a:themeElements>
    <a:clrScheme name="ربطة">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ربط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131</TotalTime>
  <Words>334</Words>
  <Application>Microsoft Office PowerPoint</Application>
  <PresentationFormat>شاشة عريضة</PresentationFormat>
  <Paragraphs>32</Paragraphs>
  <Slides>6</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6</vt:i4>
      </vt:variant>
    </vt:vector>
  </HeadingPairs>
  <TitlesOfParts>
    <vt:vector size="12" baseType="lpstr">
      <vt:lpstr>Arial</vt:lpstr>
      <vt:lpstr>Calibri</vt:lpstr>
      <vt:lpstr>Century Gothic</vt:lpstr>
      <vt:lpstr>Traditional Arabic</vt:lpstr>
      <vt:lpstr>Wingdings 3</vt:lpstr>
      <vt:lpstr>ربطة</vt:lpstr>
      <vt:lpstr>تغذية الطفل</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تغذية الطفل</dc:title>
  <dc:creator>Amir Fadil</dc:creator>
  <cp:lastModifiedBy>Amir Fadil</cp:lastModifiedBy>
  <cp:revision>13</cp:revision>
  <dcterms:created xsi:type="dcterms:W3CDTF">2019-02-18T20:51:40Z</dcterms:created>
  <dcterms:modified xsi:type="dcterms:W3CDTF">2024-06-25T13:43:10Z</dcterms:modified>
</cp:coreProperties>
</file>