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A75D8A6-29E9-4976-8960-D2394628A222}" type="datetimeFigureOut">
              <a:rPr lang="en-US" smtClean="0"/>
              <a:t>2/18/2019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3257655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5D8A6-29E9-4976-8960-D2394628A222}" type="datetimeFigureOut">
              <a:rPr lang="en-US" smtClean="0"/>
              <a:t>2/18/2019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313445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5D8A6-29E9-4976-8960-D2394628A222}" type="datetimeFigureOut">
              <a:rPr lang="en-US" smtClean="0"/>
              <a:t>2/18/2019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706660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5D8A6-29E9-4976-8960-D2394628A222}" type="datetimeFigureOut">
              <a:rPr lang="en-US" smtClean="0"/>
              <a:t>2/18/2019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21175655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5D8A6-29E9-4976-8960-D2394628A222}" type="datetimeFigureOut">
              <a:rPr lang="en-US" smtClean="0"/>
              <a:t>2/18/2019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793192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5D8A6-29E9-4976-8960-D2394628A222}" type="datetimeFigureOut">
              <a:rPr lang="en-US" smtClean="0"/>
              <a:t>2/18/2019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35043196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75D8A6-29E9-4976-8960-D2394628A222}" type="datetimeFigureOut">
              <a:rPr lang="en-US" smtClean="0"/>
              <a:t>2/18/2019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4987361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75D8A6-29E9-4976-8960-D2394628A222}" type="datetimeFigureOut">
              <a:rPr lang="en-US" smtClean="0"/>
              <a:t>2/18/2019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3536073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75D8A6-29E9-4976-8960-D2394628A222}" type="datetimeFigureOut">
              <a:rPr lang="en-US" smtClean="0"/>
              <a:t>2/18/2019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3599779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5D8A6-29E9-4976-8960-D2394628A222}" type="datetimeFigureOut">
              <a:rPr lang="en-US" smtClean="0"/>
              <a:t>2/18/2019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3067813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A75D8A6-29E9-4976-8960-D2394628A222}" type="datetimeFigureOut">
              <a:rPr lang="en-US" smtClean="0"/>
              <a:t>2/18/2019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716957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A75D8A6-29E9-4976-8960-D2394628A222}" type="datetimeFigureOut">
              <a:rPr lang="en-US" smtClean="0"/>
              <a:t>2/18/2019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749319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A75D8A6-29E9-4976-8960-D2394628A222}" type="datetimeFigureOut">
              <a:rPr lang="en-US" smtClean="0"/>
              <a:t>2/18/2019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678820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75D8A6-29E9-4976-8960-D2394628A222}" type="datetimeFigureOut">
              <a:rPr lang="en-US" smtClean="0"/>
              <a:t>2/18/2019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2927146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75D8A6-29E9-4976-8960-D2394628A222}" type="datetimeFigureOut">
              <a:rPr lang="en-US" smtClean="0"/>
              <a:t>2/18/2019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345561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75D8A6-29E9-4976-8960-D2394628A222}" type="datetimeFigureOut">
              <a:rPr lang="en-US" smtClean="0"/>
              <a:t>2/18/2019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681439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A75D8A6-29E9-4976-8960-D2394628A222}" type="datetimeFigureOut">
              <a:rPr lang="en-US" smtClean="0"/>
              <a:t>2/18/2019</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9E1D5346-1FE1-4948-96C3-834AD9F8E1D0}" type="slidenum">
              <a:rPr lang="en-US" smtClean="0"/>
              <a:t>‹#›</a:t>
            </a:fld>
            <a:endParaRPr lang="en-US"/>
          </a:p>
        </p:txBody>
      </p:sp>
    </p:spTree>
    <p:extLst>
      <p:ext uri="{BB962C8B-B14F-4D97-AF65-F5344CB8AC3E}">
        <p14:creationId xmlns:p14="http://schemas.microsoft.com/office/powerpoint/2010/main" val="375470284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135292"/>
            <a:ext cx="7766936" cy="2071932"/>
          </a:xfrm>
        </p:spPr>
        <p:txBody>
          <a:bodyPr/>
          <a:lstStyle/>
          <a:p>
            <a:pPr algn="ctr"/>
            <a:r>
              <a:rPr lang="ar-SA" sz="6600" dirty="0">
                <a:latin typeface="Traditional Arabic" panose="02010000000000000000" pitchFamily="2" charset="-78"/>
                <a:ea typeface="Times New Roman" panose="02020603050405020304" pitchFamily="18" charset="0"/>
                <a:cs typeface="PT Bold Heading" panose="00000400000000000000" pitchFamily="2" charset="-78"/>
              </a:rPr>
              <a:t>تغذية الطفل</a:t>
            </a:r>
            <a:endParaRPr lang="en-US" sz="6600" dirty="0"/>
          </a:p>
        </p:txBody>
      </p:sp>
      <p:sp>
        <p:nvSpPr>
          <p:cNvPr id="3" name="Subtitle 2"/>
          <p:cNvSpPr>
            <a:spLocks noGrp="1"/>
          </p:cNvSpPr>
          <p:nvPr>
            <p:ph type="subTitle" idx="1"/>
          </p:nvPr>
        </p:nvSpPr>
        <p:spPr>
          <a:xfrm>
            <a:off x="1507067" y="4050833"/>
            <a:ext cx="7766936" cy="1926886"/>
          </a:xfrm>
        </p:spPr>
        <p:txBody>
          <a:bodyPr>
            <a:normAutofit fontScale="62500" lnSpcReduction="20000"/>
          </a:bodyPr>
          <a:lstStyle/>
          <a:p>
            <a:pPr algn="ctr" rtl="1">
              <a:tabLst>
                <a:tab pos="2637155" algn="ctr"/>
                <a:tab pos="5274310" algn="r"/>
                <a:tab pos="457200" algn="l"/>
                <a:tab pos="2637155" algn="ctr"/>
                <a:tab pos="5274310" algn="r"/>
              </a:tabLst>
            </a:pPr>
            <a:r>
              <a:rPr lang="ar-SA" sz="6400" dirty="0">
                <a:latin typeface="Traditional Arabic" panose="02010000000000000000" pitchFamily="2" charset="-78"/>
                <a:ea typeface="Times New Roman" panose="02020603050405020304" pitchFamily="18" charset="0"/>
                <a:cs typeface="PT Bold Heading" panose="00000400000000000000" pitchFamily="2" charset="-78"/>
              </a:rPr>
              <a:t>الدكتورة</a:t>
            </a:r>
            <a:endParaRPr lang="en-US" sz="6400" dirty="0">
              <a:latin typeface="Calibri" panose="020F0502020204030204" pitchFamily="34" charset="0"/>
              <a:ea typeface="Times New Roman" panose="02020603050405020304" pitchFamily="18" charset="0"/>
              <a:cs typeface="Arial" panose="020B0604020202020204" pitchFamily="34" charset="0"/>
            </a:endParaRPr>
          </a:p>
          <a:p>
            <a:pPr algn="ctr" rtl="1">
              <a:tabLst>
                <a:tab pos="2637155" algn="ctr"/>
                <a:tab pos="5274310" algn="r"/>
                <a:tab pos="457200" algn="l"/>
                <a:tab pos="2637155" algn="ctr"/>
                <a:tab pos="5274310" algn="r"/>
              </a:tabLst>
            </a:pPr>
            <a:r>
              <a:rPr lang="ar-SA" sz="6400" dirty="0">
                <a:latin typeface="Traditional Arabic" panose="02010000000000000000" pitchFamily="2" charset="-78"/>
                <a:ea typeface="Times New Roman" panose="02020603050405020304" pitchFamily="18" charset="0"/>
                <a:cs typeface="PT Bold Heading" panose="00000400000000000000" pitchFamily="2" charset="-78"/>
              </a:rPr>
              <a:t>إيمان يونس إبراهيم </a:t>
            </a:r>
            <a:endParaRPr lang="en-US" sz="6400" dirty="0">
              <a:latin typeface="Calibri" panose="020F0502020204030204" pitchFamily="34" charset="0"/>
              <a:ea typeface="Times New Roman" panose="02020603050405020304" pitchFamily="18" charset="0"/>
              <a:cs typeface="Arial" panose="020B0604020202020204" pitchFamily="34" charset="0"/>
            </a:endParaRPr>
          </a:p>
          <a:p>
            <a:pPr algn="ctr" rtl="1">
              <a:tabLst>
                <a:tab pos="2637155" algn="ctr"/>
                <a:tab pos="5274310" algn="r"/>
                <a:tab pos="457200" algn="l"/>
                <a:tab pos="2637155" algn="ctr"/>
                <a:tab pos="5274310" algn="r"/>
              </a:tabLst>
            </a:pPr>
            <a:r>
              <a:rPr lang="ar-SA" sz="6400" dirty="0">
                <a:latin typeface="Traditional Arabic" panose="02010000000000000000" pitchFamily="2" charset="-78"/>
                <a:ea typeface="Times New Roman" panose="02020603050405020304" pitchFamily="18" charset="0"/>
                <a:cs typeface="PT Bold Heading" panose="00000400000000000000" pitchFamily="2" charset="-78"/>
              </a:rPr>
              <a:t> </a:t>
            </a:r>
            <a:endParaRPr lang="en-US" sz="6400" dirty="0">
              <a:latin typeface="Calibri" panose="020F0502020204030204" pitchFamily="34" charset="0"/>
              <a:ea typeface="Times New Roman" panose="02020603050405020304" pitchFamily="18" charset="0"/>
              <a:cs typeface="Arial" panose="020B0604020202020204" pitchFamily="34" charset="0"/>
            </a:endParaRPr>
          </a:p>
          <a:p>
            <a:endParaRPr lang="en-US" dirty="0"/>
          </a:p>
        </p:txBody>
      </p:sp>
    </p:spTree>
    <p:extLst>
      <p:ext uri="{BB962C8B-B14F-4D97-AF65-F5344CB8AC3E}">
        <p14:creationId xmlns:p14="http://schemas.microsoft.com/office/powerpoint/2010/main" val="596580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68491"/>
            <a:ext cx="8596668" cy="5672872"/>
          </a:xfrm>
        </p:spPr>
        <p:txBody>
          <a:bodyPr>
            <a:normAutofit/>
          </a:bodyPr>
          <a:lstStyle/>
          <a:p>
            <a:pPr algn="ctr" rtl="1">
              <a:lnSpc>
                <a:spcPct val="115000"/>
              </a:lnSpc>
            </a:pPr>
            <a:r>
              <a:rPr lang="ar-EG" sz="3200" b="1" dirty="0">
                <a:solidFill>
                  <a:srgbClr val="00B0F0"/>
                </a:solidFill>
                <a:latin typeface="Calibri" panose="020F0502020204030204" pitchFamily="34" charset="0"/>
                <a:ea typeface="Times New Roman" panose="02020603050405020304" pitchFamily="18" charset="0"/>
                <a:cs typeface="Sakkal Majalla" panose="02000000000000000000" pitchFamily="2" charset="-78"/>
              </a:rPr>
              <a:t>العناصر الغذائية الأساسية</a:t>
            </a:r>
            <a:endParaRPr lang="en-US" sz="3200" dirty="0">
              <a:solidFill>
                <a:srgbClr val="00B0F0"/>
              </a:solidFill>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EG" sz="3200" b="1" dirty="0">
                <a:latin typeface="Calibri" panose="020F0502020204030204" pitchFamily="34" charset="0"/>
                <a:ea typeface="Times New Roman" panose="02020603050405020304" pitchFamily="18" charset="0"/>
                <a:cs typeface="Sakkal Majalla" panose="02000000000000000000" pitchFamily="2" charset="-78"/>
              </a:rPr>
              <a:t>         تتضح أهمية الغذاء في حياة الإنسان باعتباره المصدر الرئيسي لتزويده بالطاقة </a:t>
            </a:r>
            <a:r>
              <a:rPr lang="ar-EG" sz="3200" b="1" dirty="0" smtClean="0">
                <a:latin typeface="Calibri" panose="020F0502020204030204" pitchFamily="34" charset="0"/>
                <a:ea typeface="Times New Roman" panose="02020603050405020304" pitchFamily="18" charset="0"/>
                <a:cs typeface="Sakkal Majalla" panose="02000000000000000000" pitchFamily="2" charset="-78"/>
              </a:rPr>
              <a:t>والمحافظة </a:t>
            </a:r>
            <a:r>
              <a:rPr lang="ar-EG" sz="3200" b="1" dirty="0">
                <a:latin typeface="Calibri" panose="020F0502020204030204" pitchFamily="34" charset="0"/>
                <a:ea typeface="Times New Roman" panose="02020603050405020304" pitchFamily="18" charset="0"/>
                <a:cs typeface="Sakkal Majalla" panose="02000000000000000000" pitchFamily="2" charset="-78"/>
              </a:rPr>
              <a:t>علي صحة الجسم و حيويته، ولذا فإن التغذية الجيدة يجب أن تكون متكاملة ومتوازنة في عناصرها الغذائية، ولقد أجريت العديد من التجارب العلمية لبحث موضوع التوازن بين العناصر الغذائية في الوجبات, وتوصل الباحثون إلى ضرورة مراعاة مبدأ التنويع في المصادر الغذائية المكونة لتلك الوجبات حتى يتحقق التكامل والتوازن الغذائي بين عناصرها.</a:t>
            </a:r>
            <a:endParaRPr lang="en-US" sz="3200" b="1"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93472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7018" y="522857"/>
            <a:ext cx="8596668" cy="5632283"/>
          </a:xfrm>
        </p:spPr>
        <p:txBody>
          <a:bodyPr>
            <a:normAutofit lnSpcReduction="10000"/>
          </a:bodyPr>
          <a:lstStyle/>
          <a:p>
            <a:pPr algn="r"/>
            <a:r>
              <a:rPr lang="ar-EG" sz="3200" dirty="0">
                <a:latin typeface="Calibri" panose="020F0502020204030204" pitchFamily="34" charset="0"/>
                <a:ea typeface="Times New Roman" panose="02020603050405020304" pitchFamily="18" charset="0"/>
                <a:cs typeface="Sakkal Majalla" panose="02000000000000000000" pitchFamily="2" charset="-78"/>
              </a:rPr>
              <a:t> </a:t>
            </a:r>
            <a:r>
              <a:rPr lang="ar-IQ" sz="3200" dirty="0" smtClean="0">
                <a:latin typeface="Calibri" panose="020F0502020204030204" pitchFamily="34" charset="0"/>
                <a:ea typeface="Times New Roman" panose="02020603050405020304" pitchFamily="18" charset="0"/>
                <a:cs typeface="Sakkal Majalla" panose="02000000000000000000" pitchFamily="2" charset="-78"/>
              </a:rPr>
              <a:t>      </a:t>
            </a:r>
          </a:p>
          <a:p>
            <a:pPr algn="r"/>
            <a:r>
              <a:rPr lang="ar-EG" sz="4000" b="1" dirty="0" smtClean="0">
                <a:latin typeface="Calibri" panose="020F0502020204030204" pitchFamily="34" charset="0"/>
                <a:ea typeface="Times New Roman" panose="02020603050405020304" pitchFamily="18" charset="0"/>
                <a:cs typeface="Sakkal Majalla" panose="02000000000000000000" pitchFamily="2" charset="-78"/>
              </a:rPr>
              <a:t>كما </a:t>
            </a:r>
            <a:r>
              <a:rPr lang="ar-EG" sz="4000" b="1" dirty="0">
                <a:latin typeface="Calibri" panose="020F0502020204030204" pitchFamily="34" charset="0"/>
                <a:ea typeface="Times New Roman" panose="02020603050405020304" pitchFamily="18" charset="0"/>
                <a:cs typeface="Sakkal Majalla" panose="02000000000000000000" pitchFamily="2" charset="-78"/>
              </a:rPr>
              <a:t>أشارت نتائج الدراسات التي أجريت علي تفاعل العناصر الغذائية فيما بينها إلى ضرورة حصول الإنسان على وجبات غذائية متوازنة, إذ أن وجود أو نقص بعض العناصر الغذائية عن مقدارها الطبيعي قد يؤدي إلى التأثير عن تمثيلها الغذائي, أو امتصاصها, أو تكوين بعض العناصر الأخرى المرتبطة بها, حيث أن لكل عنصر من تلك العناصر الغذائية دوره الوظيفي والحيوي الذي يؤديه نحو الحفاظ على الجسم في حالة جيدة.</a:t>
            </a:r>
            <a:endParaRPr lang="en-US" sz="4000" b="1" dirty="0"/>
          </a:p>
        </p:txBody>
      </p:sp>
    </p:spTree>
    <p:extLst>
      <p:ext uri="{BB962C8B-B14F-4D97-AF65-F5344CB8AC3E}">
        <p14:creationId xmlns:p14="http://schemas.microsoft.com/office/powerpoint/2010/main" val="2422528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45911"/>
            <a:ext cx="8596668" cy="5495452"/>
          </a:xfrm>
        </p:spPr>
        <p:txBody>
          <a:bodyPr>
            <a:normAutofit/>
          </a:bodyPr>
          <a:lstStyle/>
          <a:p>
            <a:pPr algn="r"/>
            <a:r>
              <a:rPr lang="ar-EG" sz="4000" dirty="0">
                <a:latin typeface="Calibri" panose="020F0502020204030204" pitchFamily="34" charset="0"/>
                <a:ea typeface="Times New Roman" panose="02020603050405020304" pitchFamily="18" charset="0"/>
                <a:cs typeface="Sakkal Majalla" panose="02000000000000000000" pitchFamily="2" charset="-78"/>
              </a:rPr>
              <a:t> </a:t>
            </a:r>
            <a:r>
              <a:rPr lang="ar-EG" sz="4000" b="1" dirty="0">
                <a:latin typeface="Calibri" panose="020F0502020204030204" pitchFamily="34" charset="0"/>
                <a:ea typeface="Times New Roman" panose="02020603050405020304" pitchFamily="18" charset="0"/>
                <a:cs typeface="Sakkal Majalla" panose="02000000000000000000" pitchFamily="2" charset="-78"/>
              </a:rPr>
              <a:t>إلا أنه يوجد ما يسمي بالوجبة الغذائية المثالية وذلك لجميع الأفراد في المجتمعات المختلفة أو حتى في المجتمع الواحد نظرا للاختلاف في الاحتياجات الغذائية التي تتأثر بالسن والجنس والحالة الصحية ونوع العمل أو النشاط وحالة الطقس والعادات والتقاليد السائدة في تلك المجتمعات أو في المجتمع الواحد, كما تتأثر بالمستوي الاقتصادي والمستوي المعيشي لهؤلاء الأفراد وبمدي إلمامهم بالثقافة الغذائية.</a:t>
            </a:r>
            <a:endParaRPr lang="en-US" sz="4000" b="1" dirty="0"/>
          </a:p>
        </p:txBody>
      </p:sp>
    </p:spTree>
    <p:extLst>
      <p:ext uri="{BB962C8B-B14F-4D97-AF65-F5344CB8AC3E}">
        <p14:creationId xmlns:p14="http://schemas.microsoft.com/office/powerpoint/2010/main" val="1662012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286603"/>
            <a:ext cx="8596668" cy="5754759"/>
          </a:xfrm>
        </p:spPr>
        <p:txBody>
          <a:bodyPr>
            <a:normAutofit/>
          </a:bodyPr>
          <a:lstStyle/>
          <a:p>
            <a:pPr algn="r"/>
            <a:r>
              <a:rPr lang="ar-EG" sz="4000" dirty="0">
                <a:latin typeface="Calibri" panose="020F0502020204030204" pitchFamily="34" charset="0"/>
                <a:ea typeface="Times New Roman" panose="02020603050405020304" pitchFamily="18" charset="0"/>
                <a:cs typeface="Sakkal Majalla" panose="02000000000000000000" pitchFamily="2" charset="-78"/>
              </a:rPr>
              <a:t> </a:t>
            </a:r>
            <a:r>
              <a:rPr lang="ar-EG" sz="4000" b="1" dirty="0">
                <a:latin typeface="Calibri" panose="020F0502020204030204" pitchFamily="34" charset="0"/>
                <a:ea typeface="Times New Roman" panose="02020603050405020304" pitchFamily="18" charset="0"/>
                <a:cs typeface="Sakkal Majalla" panose="02000000000000000000" pitchFamily="2" charset="-78"/>
              </a:rPr>
              <a:t>ولكن وبوجه عام تعتمد التغذية الجيدة علي الغذاء المتكامل أو المتوازن, وهو الغذاء الذي يشتمل على مصادر متنوعة من العناصر الغذائية وبنسب تسمح للإنسان بتوفير احتياجاته اليومية من الطاقة والحفاظ على صحة جسمه، إلا أن هذه العناصر الغذائية لا تتواجد غالباً في معظم الأغذية, كما أن وجودها يكون بنسب متفاوتة, فهناك الأغذية الوفية أو الفقيرة أو المعتدلة في النسب المتوفرة فيها من تلك العناصر الغذائية. </a:t>
            </a:r>
            <a:endParaRPr lang="en-US" sz="4000" b="1" dirty="0"/>
          </a:p>
        </p:txBody>
      </p:sp>
    </p:spTree>
    <p:extLst>
      <p:ext uri="{BB962C8B-B14F-4D97-AF65-F5344CB8AC3E}">
        <p14:creationId xmlns:p14="http://schemas.microsoft.com/office/powerpoint/2010/main" val="4121149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68741"/>
            <a:ext cx="8596668" cy="5372622"/>
          </a:xfrm>
        </p:spPr>
        <p:txBody>
          <a:bodyPr>
            <a:noAutofit/>
          </a:bodyPr>
          <a:lstStyle/>
          <a:p>
            <a:pPr marL="13970" algn="just" rtl="1">
              <a:lnSpc>
                <a:spcPct val="115000"/>
              </a:lnSpc>
            </a:pPr>
            <a:r>
              <a:rPr lang="ar-SA" sz="2800" b="1" dirty="0">
                <a:latin typeface="Calibri" panose="020F0502020204030204" pitchFamily="34" charset="0"/>
                <a:ea typeface="Times New Roman" panose="02020603050405020304" pitchFamily="18" charset="0"/>
                <a:cs typeface="Sakkal Majalla" panose="02000000000000000000" pitchFamily="2" charset="-78"/>
              </a:rPr>
              <a:t>علم التغذية:</a:t>
            </a:r>
            <a:endParaRPr lang="en-US" sz="2800" b="1" dirty="0">
              <a:latin typeface="Calibri" panose="020F0502020204030204" pitchFamily="34" charset="0"/>
              <a:ea typeface="Times New Roman" panose="02020603050405020304" pitchFamily="18" charset="0"/>
              <a:cs typeface="Arial" panose="020B0604020202020204" pitchFamily="34" charset="0"/>
            </a:endParaRPr>
          </a:p>
          <a:p>
            <a:pPr marL="13970" algn="just" rtl="1">
              <a:lnSpc>
                <a:spcPct val="115000"/>
              </a:lnSpc>
            </a:pPr>
            <a:r>
              <a:rPr lang="ar-SA" sz="2800" b="1" dirty="0">
                <a:latin typeface="Calibri" panose="020F0502020204030204" pitchFamily="34" charset="0"/>
                <a:ea typeface="Times New Roman" panose="02020603050405020304" pitchFamily="18" charset="0"/>
                <a:cs typeface="Sakkal Majalla" panose="02000000000000000000" pitchFamily="2" charset="-78"/>
              </a:rPr>
              <a:t>     علم التغذية هو ذلك العلم الذي يدرس الغذاء وكيفية استعمال الجسم له واستفادته منه</a:t>
            </a:r>
            <a:r>
              <a:rPr lang="ar-IQ" sz="2800" b="1" dirty="0">
                <a:latin typeface="Calibri" panose="020F0502020204030204" pitchFamily="34" charset="0"/>
                <a:ea typeface="Times New Roman" panose="02020603050405020304" pitchFamily="18" charset="0"/>
                <a:cs typeface="Sakkal Majalla" panose="02000000000000000000" pitchFamily="2" charset="-78"/>
              </a:rPr>
              <a:t>.</a:t>
            </a:r>
            <a:endParaRPr lang="en-US" sz="2800" b="1" dirty="0">
              <a:latin typeface="Calibri" panose="020F0502020204030204" pitchFamily="34" charset="0"/>
              <a:ea typeface="Times New Roman" panose="02020603050405020304" pitchFamily="18" charset="0"/>
              <a:cs typeface="Arial" panose="020B0604020202020204" pitchFamily="34" charset="0"/>
            </a:endParaRPr>
          </a:p>
          <a:p>
            <a:pPr marL="13970" algn="just" rtl="1">
              <a:lnSpc>
                <a:spcPct val="115000"/>
              </a:lnSpc>
            </a:pPr>
            <a:r>
              <a:rPr lang="en-US" sz="2800" b="1" dirty="0">
                <a:latin typeface="Sakkal Majalla" panose="02000000000000000000" pitchFamily="2" charset="-78"/>
                <a:ea typeface="Times New Roman" panose="02020603050405020304" pitchFamily="18" charset="0"/>
                <a:cs typeface="Arial" panose="020B0604020202020204" pitchFamily="34" charset="0"/>
              </a:rPr>
              <a:t>       </a:t>
            </a:r>
            <a:r>
              <a:rPr lang="ar-SA" sz="2800" b="1" dirty="0">
                <a:latin typeface="Calibri" panose="020F0502020204030204" pitchFamily="34" charset="0"/>
                <a:ea typeface="Times New Roman" panose="02020603050405020304" pitchFamily="18" charset="0"/>
                <a:cs typeface="Sakkal Majalla" panose="02000000000000000000" pitchFamily="2" charset="-78"/>
              </a:rPr>
              <a:t>يمكننا تعريف التغذية أيضاً بأنها جملة العمليات التي تحدث للغذاء من لحظة أكله إلى إخراجه مروراً بعمليات الهضم والامتصاص</a:t>
            </a:r>
            <a:r>
              <a:rPr lang="ar-IQ" sz="2800" b="1" dirty="0">
                <a:latin typeface="Calibri" panose="020F0502020204030204" pitchFamily="34" charset="0"/>
                <a:ea typeface="Times New Roman" panose="02020603050405020304" pitchFamily="18" charset="0"/>
                <a:cs typeface="Sakkal Majalla" panose="02000000000000000000" pitchFamily="2" charset="-78"/>
              </a:rPr>
              <a:t>.</a:t>
            </a:r>
            <a:endParaRPr lang="en-US" sz="2800" b="1" dirty="0">
              <a:latin typeface="Calibri" panose="020F0502020204030204" pitchFamily="34" charset="0"/>
              <a:ea typeface="Times New Roman" panose="02020603050405020304" pitchFamily="18" charset="0"/>
              <a:cs typeface="Arial" panose="020B0604020202020204" pitchFamily="34" charset="0"/>
            </a:endParaRPr>
          </a:p>
          <a:p>
            <a:pPr marL="13970" algn="just" rtl="1">
              <a:lnSpc>
                <a:spcPct val="115000"/>
              </a:lnSpc>
            </a:pPr>
            <a:r>
              <a:rPr lang="ar-IQ" sz="2800" b="1" dirty="0">
                <a:latin typeface="Calibri" panose="020F0502020204030204" pitchFamily="34" charset="0"/>
                <a:ea typeface="Times New Roman" panose="02020603050405020304" pitchFamily="18" charset="0"/>
                <a:cs typeface="Sakkal Majalla" panose="02000000000000000000" pitchFamily="2" charset="-78"/>
              </a:rPr>
              <a:t> </a:t>
            </a:r>
            <a:r>
              <a:rPr lang="ar-SA" sz="2800" b="1" dirty="0">
                <a:latin typeface="Calibri" panose="020F0502020204030204" pitchFamily="34" charset="0"/>
                <a:ea typeface="Times New Roman" panose="02020603050405020304" pitchFamily="18" charset="0"/>
                <a:cs typeface="Sakkal Majalla" panose="02000000000000000000" pitchFamily="2" charset="-78"/>
              </a:rPr>
              <a:t>       يحتوي الغذاء على العديد من العناصر الغذائية اللازمة لجسم الإنسان تأخذ أجسامنا احتياجاتها من هذه العناصر الغذائية عن طريق الأكل، ومع ذلك فإن أغلب الناس لا تأكل لإيفاء أجسامها حاجاتها من هذه العناصر لكنها تأكل إطفاءاً لحاسة جوع أو إشباعاً لشهية نحو طعام ما وأحياناً ارضاءاً لبعض القواعد والأصول الاجتماعية وتمشياً معها</a:t>
            </a:r>
            <a:r>
              <a:rPr lang="ar-IQ" sz="2800" b="1" dirty="0">
                <a:latin typeface="Calibri" panose="020F0502020204030204" pitchFamily="34" charset="0"/>
                <a:ea typeface="Times New Roman" panose="02020603050405020304" pitchFamily="18" charset="0"/>
                <a:cs typeface="Sakkal Majalla" panose="02000000000000000000" pitchFamily="2" charset="-78"/>
              </a:rPr>
              <a:t>.</a:t>
            </a:r>
            <a:endParaRPr lang="en-US" sz="2800" b="1" dirty="0">
              <a:latin typeface="Calibri" panose="020F0502020204030204" pitchFamily="34" charset="0"/>
              <a:ea typeface="Times New Roman" panose="02020603050405020304" pitchFamily="18" charset="0"/>
              <a:cs typeface="Arial" panose="020B0604020202020204" pitchFamily="34" charset="0"/>
            </a:endParaRPr>
          </a:p>
          <a:p>
            <a:pPr algn="r"/>
            <a:endParaRPr lang="en-US" sz="2800" b="1" dirty="0"/>
          </a:p>
        </p:txBody>
      </p:sp>
    </p:spTree>
    <p:extLst>
      <p:ext uri="{BB962C8B-B14F-4D97-AF65-F5344CB8AC3E}">
        <p14:creationId xmlns:p14="http://schemas.microsoft.com/office/powerpoint/2010/main" val="2446712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45911"/>
            <a:ext cx="8596668" cy="5495452"/>
          </a:xfrm>
        </p:spPr>
        <p:txBody>
          <a:bodyPr/>
          <a:lstStyle/>
          <a:p>
            <a:pPr algn="r"/>
            <a:r>
              <a:rPr lang="ar-SA" dirty="0">
                <a:latin typeface="Calibri" panose="020F0502020204030204" pitchFamily="34" charset="0"/>
                <a:ea typeface="Times New Roman" panose="02020603050405020304" pitchFamily="18" charset="0"/>
                <a:cs typeface="Sakkal Majalla" panose="02000000000000000000" pitchFamily="2" charset="-78"/>
              </a:rPr>
              <a:t> </a:t>
            </a:r>
            <a:r>
              <a:rPr lang="ar-SA" sz="3600" b="1" dirty="0">
                <a:latin typeface="Calibri" panose="020F0502020204030204" pitchFamily="34" charset="0"/>
                <a:ea typeface="Times New Roman" panose="02020603050405020304" pitchFamily="18" charset="0"/>
                <a:cs typeface="Sakkal Majalla" panose="02000000000000000000" pitchFamily="2" charset="-78"/>
              </a:rPr>
              <a:t>من الأغذية ما يحتوي علي عدد كبير من العناصر الغذائية (كالتفاحة مثلاً) ومنها ما يحتوي على عدد قليل جداً (كقالب السكر) كل عنصر غذائي له أهميته ووظيفته الخاصة به احتياجات الإنسان من هذه العناصر تكون عادة محددة بكميات معينة لكي نوفر لأجسامنا من هذه الاحتياجات الغذائية لابد أذن من تحديد كمية المأكولات الواجب أكلها ونوعيتها</a:t>
            </a:r>
            <a:r>
              <a:rPr lang="ar-IQ" sz="3600" b="1" dirty="0">
                <a:latin typeface="Calibri" panose="020F0502020204030204" pitchFamily="34" charset="0"/>
                <a:ea typeface="Times New Roman" panose="02020603050405020304" pitchFamily="18" charset="0"/>
                <a:cs typeface="Sakkal Majalla" panose="02000000000000000000" pitchFamily="2" charset="-78"/>
              </a:rPr>
              <a:t>، </a:t>
            </a:r>
            <a:r>
              <a:rPr lang="ar-SA" sz="3600" b="1" dirty="0">
                <a:latin typeface="Calibri" panose="020F0502020204030204" pitchFamily="34" charset="0"/>
                <a:ea typeface="Times New Roman" panose="02020603050405020304" pitchFamily="18" charset="0"/>
                <a:cs typeface="Sakkal Majalla" panose="02000000000000000000" pitchFamily="2" charset="-78"/>
              </a:rPr>
              <a:t>يمدنا الغذاء بالطاقة اللازمة لحركتنا وحركة الدم في عروقنا وبالعناصر اللازمة لنمو أنسجتنا وتجديد خلايانا</a:t>
            </a:r>
            <a:r>
              <a:rPr lang="ar-IQ" sz="3600" b="1" dirty="0">
                <a:latin typeface="Calibri" panose="020F0502020204030204" pitchFamily="34" charset="0"/>
                <a:ea typeface="Times New Roman" panose="02020603050405020304" pitchFamily="18" charset="0"/>
                <a:cs typeface="Sakkal Majalla" panose="02000000000000000000" pitchFamily="2" charset="-78"/>
              </a:rPr>
              <a:t>. </a:t>
            </a:r>
            <a:endParaRPr lang="en-US" sz="3600" b="1" dirty="0"/>
          </a:p>
        </p:txBody>
      </p:sp>
    </p:spTree>
    <p:extLst>
      <p:ext uri="{BB962C8B-B14F-4D97-AF65-F5344CB8AC3E}">
        <p14:creationId xmlns:p14="http://schemas.microsoft.com/office/powerpoint/2010/main" val="366594925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15</TotalTime>
  <Words>454</Words>
  <Application>Microsoft Office PowerPoint</Application>
  <PresentationFormat>Widescreen</PresentationFormat>
  <Paragraphs>15</Paragraphs>
  <Slides>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vt:i4>
      </vt:variant>
    </vt:vector>
  </HeadingPairs>
  <TitlesOfParts>
    <vt:vector size="16" baseType="lpstr">
      <vt:lpstr>Arial</vt:lpstr>
      <vt:lpstr>Calibri</vt:lpstr>
      <vt:lpstr>PT Bold Heading</vt:lpstr>
      <vt:lpstr>Sakkal Majalla</vt:lpstr>
      <vt:lpstr>Times New Roman</vt:lpstr>
      <vt:lpstr>Traditional Arabic</vt:lpstr>
      <vt:lpstr>Trebuchet MS</vt:lpstr>
      <vt:lpstr>Wingdings 3</vt:lpstr>
      <vt:lpstr>Facet</vt:lpstr>
      <vt:lpstr>تغذية الطفل</vt:lpstr>
      <vt:lpstr>PowerPoint Presentation</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تغذية الطفل</dc:title>
  <dc:creator>Amir Fadil</dc:creator>
  <cp:lastModifiedBy>Amir Fadil</cp:lastModifiedBy>
  <cp:revision>5</cp:revision>
  <dcterms:created xsi:type="dcterms:W3CDTF">2019-02-18T20:51:40Z</dcterms:created>
  <dcterms:modified xsi:type="dcterms:W3CDTF">2019-02-18T21:06:54Z</dcterms:modified>
</cp:coreProperties>
</file>