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744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72486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346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296256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8877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896911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530816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513979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959712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166051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20481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948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15841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350812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84078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566384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3752814534"/>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solidFill>
                  <a:srgbClr val="FF3399"/>
                </a:solidFill>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solidFill>
                <a:srgbClr val="FF3399"/>
              </a:solidFill>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solidFill>
                  <a:srgbClr val="FF3399"/>
                </a:solidFill>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solidFill>
                <a:srgbClr val="FF3399"/>
              </a:solidFill>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a:bodyPr>
          <a:lstStyle/>
          <a:p>
            <a:pPr algn="just" rtl="1">
              <a:lnSpc>
                <a:spcPct val="115000"/>
              </a:lnSpc>
            </a:pPr>
            <a:r>
              <a:rPr lang="ar-IQ" sz="4800" b="1" dirty="0">
                <a:solidFill>
                  <a:srgbClr val="FFFF00"/>
                </a:solidFill>
                <a:latin typeface="Calibri" panose="020F0502020204030204" pitchFamily="34" charset="0"/>
                <a:ea typeface="Times New Roman" panose="02020603050405020304" pitchFamily="18" charset="0"/>
                <a:cs typeface="Sakkal Majalla" panose="02000000000000000000" pitchFamily="2" charset="-78"/>
              </a:rPr>
              <a:t>أمراض سوء التغذية:</a:t>
            </a:r>
            <a:endParaRPr lang="en-US" sz="4800" dirty="0">
              <a:solidFill>
                <a:srgbClr val="FFFF0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200" dirty="0">
                <a:latin typeface="Calibri" panose="020F0502020204030204" pitchFamily="34" charset="0"/>
                <a:ea typeface="Times New Roman" panose="02020603050405020304" pitchFamily="18" charset="0"/>
                <a:cs typeface="Sakkal Majalla" panose="02000000000000000000" pitchFamily="2" charset="-78"/>
              </a:rPr>
              <a:t>    أشار العديد من الباحثين إلى أهمية العلاقة بين صحة الحامل وفيما تتناوله من أغذية ذات قيمة غذائية جيدة لارتباطها الشديد بصحة الطفل عند الولادة والتي تكون أساساً لتمتعه بصحة جيدة في فترة الطفولة والتي             تعتبر منطلقاً لصحة الفرد.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200" dirty="0">
                <a:latin typeface="Calibri" panose="020F0502020204030204" pitchFamily="34" charset="0"/>
                <a:ea typeface="Times New Roman" panose="02020603050405020304" pitchFamily="18" charset="0"/>
                <a:cs typeface="Sakkal Majalla" panose="02000000000000000000" pitchFamily="2" charset="-78"/>
              </a:rPr>
              <a:t>ومن الأمراض التي تنتج عن سوء التغذية هي كالآتي:</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fontScale="85000" lnSpcReduction="10000"/>
          </a:bodyPr>
          <a:lstStyle/>
          <a:p>
            <a:pPr algn="just" rtl="1">
              <a:lnSpc>
                <a:spcPct val="115000"/>
              </a:lnSpc>
            </a:pPr>
            <a:r>
              <a:rPr lang="ar-EG" sz="6500" dirty="0">
                <a:solidFill>
                  <a:srgbClr val="FFFF00"/>
                </a:solidFill>
                <a:latin typeface="Calibri" panose="020F0502020204030204" pitchFamily="34" charset="0"/>
                <a:ea typeface="Times New Roman" panose="02020603050405020304" pitchFamily="18" charset="0"/>
                <a:cs typeface="Sakkal Majalla" panose="02000000000000000000" pitchFamily="2" charset="-78"/>
              </a:rPr>
              <a:t> </a:t>
            </a:r>
            <a:r>
              <a:rPr lang="ar-IQ" sz="6500" dirty="0" smtClean="0">
                <a:solidFill>
                  <a:srgbClr val="FFFF00"/>
                </a:solidFill>
                <a:latin typeface="Calibri" panose="020F0502020204030204" pitchFamily="34" charset="0"/>
                <a:ea typeface="Times New Roman" panose="02020603050405020304" pitchFamily="18" charset="0"/>
                <a:cs typeface="Sakkal Majalla" panose="02000000000000000000" pitchFamily="2" charset="-78"/>
              </a:rPr>
              <a:t> </a:t>
            </a:r>
            <a:r>
              <a:rPr lang="ar-IQ" sz="6500" b="1" dirty="0">
                <a:solidFill>
                  <a:srgbClr val="FFFF00"/>
                </a:solidFill>
                <a:latin typeface="Calibri" panose="020F0502020204030204" pitchFamily="34" charset="0"/>
                <a:ea typeface="Times New Roman" panose="02020603050405020304" pitchFamily="18" charset="0"/>
                <a:cs typeface="Sakkal Majalla" panose="02000000000000000000" pitchFamily="2" charset="-78"/>
              </a:rPr>
              <a:t>نقص البروتين:</a:t>
            </a:r>
            <a:endParaRPr lang="en-US" sz="6500" dirty="0">
              <a:solidFill>
                <a:srgbClr val="FFFF0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200" dirty="0">
                <a:latin typeface="Calibri" panose="020F0502020204030204" pitchFamily="34" charset="0"/>
                <a:ea typeface="Times New Roman" panose="02020603050405020304" pitchFamily="18" charset="0"/>
                <a:cs typeface="Sakkal Majalla" panose="02000000000000000000" pitchFamily="2" charset="-78"/>
              </a:rPr>
              <a:t>        وهو ناتج عن نقص في كفاية البروتين وتؤدي هذه الحالة إلى موت الأطفال الذين هم دون سن الخامسة من العمر، وتتميز أهم الأعراض بنقصان في الوزن نسبة إلى الطول، وفشل في النمو، وهبوط مناعة الجسم وانخفاض في الأنشطة الجسمية، وكذلك يحصل في بعض الحالات نقصان في كتلة الأنسجة الجسمية الخالية من الدهن والنسيج الدهني، ويمكن علاج هذه الحالة بإعطاء الطفل المصاب غذاءاً كاملاً ومتزناً يحتوي على كميات كافية من البروتين لتساعده على استعادة حالة النمو، أما ما يعطى من فيتامينات ومعادن فيستند على نسبة الطول إلى العمر، ويجب على العائلة في هذه الحالة أن تتبع الإرشادات الطبية والغذائية بمنتهى الدقة لأجل الحفاظ على حياة الطفل وشفائه من الحالة المرضية التي يشكو منها.</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endParaRPr lang="ar-IQ" sz="3200" dirty="0" smtClean="0">
              <a:latin typeface="Calibri" panose="020F0502020204030204" pitchFamily="34" charset="0"/>
              <a:ea typeface="Times New Roman" panose="02020603050405020304" pitchFamily="18" charset="0"/>
              <a:cs typeface="Sakkal Majalla" panose="02000000000000000000" pitchFamily="2" charset="-78"/>
            </a:endParaRPr>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85000" lnSpcReduction="20000"/>
          </a:bodyPr>
          <a:lstStyle/>
          <a:p>
            <a:pPr algn="just"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IQ" sz="5200" b="1" dirty="0">
                <a:solidFill>
                  <a:srgbClr val="FFFF00"/>
                </a:solidFill>
                <a:latin typeface="Calibri" panose="020F0502020204030204" pitchFamily="34" charset="0"/>
                <a:ea typeface="Times New Roman" panose="02020603050405020304" pitchFamily="18" charset="0"/>
                <a:cs typeface="Sakkal Majalla" panose="02000000000000000000" pitchFamily="2" charset="-78"/>
              </a:rPr>
              <a:t>فقر الدم الغذائي:</a:t>
            </a:r>
            <a:endParaRPr lang="en-US" sz="5200" b="1" dirty="0">
              <a:solidFill>
                <a:srgbClr val="FFFF0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     يُعد هذا المرض ثاني أمراض نقص التغذية في العالم، والسبب الرئيس فيه هو نقص الحديد ويمكن أن يصاب به الطفل في أي دولة بالعالم بغض النظر عن إمكاناتها الاقتصادية.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     إن الأعراض التي تظهر في هذه الحالة تشابه الأعراض التي تظهر في كافة أنواع فقر الدم وهي الضعف العام والشحوب غير الطبيعي والتعب الشديد والصداع وخفقان القلب بسرعة وقوة.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r>
              <a:rPr lang="ar-IQ" sz="4000" dirty="0">
                <a:ea typeface="Times New Roman" panose="02020603050405020304" pitchFamily="18" charset="0"/>
                <a:cs typeface="Sakkal Majalla" panose="02000000000000000000" pitchFamily="2" charset="-78"/>
              </a:rPr>
              <a:t>    وإذا كان فقر الدم حاداً فأنه يؤدي إلى ضيق التنفس واضطرابات في القلب، وبعض الأشخاص المصابين بفقر الدم يضطرون إلى تحديد درجة فعاليتهم ونشاطهم الجسمي</a:t>
            </a: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a:bodyPr>
          <a:lstStyle/>
          <a:p>
            <a:pPr algn="just"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IQ" sz="4000" dirty="0">
                <a:latin typeface="Calibri" panose="020F0502020204030204" pitchFamily="34" charset="0"/>
                <a:ea typeface="Times New Roman" panose="02020603050405020304" pitchFamily="18" charset="0"/>
                <a:cs typeface="Sakkal Majalla" panose="02000000000000000000" pitchFamily="2" charset="-78"/>
              </a:rPr>
              <a:t>وإن تناول الطفل طعاماً مرتفعاً في محتواه من النشا ومنخفضاً في محتواه من البروتينات الحيوانية والخضروات الخضراء يؤدي إلى انخفاض ما يحصل عليه من الحديد لأن هذا النوع من الطعام منخفض في الحديد، ولسوء الحظ يكون طعام بعض العوائل من ذلك النوع لانخفاض دخل الأسرة أو عدم وجود الثقافة الغذائية.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479" y="232012"/>
            <a:ext cx="11805312" cy="6625988"/>
          </a:xfrm>
        </p:spPr>
        <p:txBody>
          <a:bodyPr>
            <a:noAutofit/>
          </a:bodyPr>
          <a:lstStyle/>
          <a:p>
            <a:pPr algn="just" rtl="1">
              <a:lnSpc>
                <a:spcPct val="115000"/>
              </a:lnSpc>
            </a:pPr>
            <a:r>
              <a:rPr lang="ar-IQ" sz="3600" b="1" dirty="0">
                <a:solidFill>
                  <a:srgbClr val="FFFF00"/>
                </a:solidFill>
                <a:latin typeface="Calibri" panose="020F0502020204030204" pitchFamily="34" charset="0"/>
                <a:ea typeface="Times New Roman" panose="02020603050405020304" pitchFamily="18" charset="0"/>
                <a:cs typeface="Sakkal Majalla" panose="02000000000000000000" pitchFamily="2" charset="-78"/>
              </a:rPr>
              <a:t>الفشل في النمو:</a:t>
            </a:r>
            <a:endParaRPr lang="en-US" sz="3600" dirty="0">
              <a:solidFill>
                <a:srgbClr val="FFFF0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a:t>
            </a:r>
            <a:r>
              <a:rPr lang="ar-IQ" sz="2800" dirty="0" smtClean="0">
                <a:latin typeface="Calibri" panose="020F0502020204030204" pitchFamily="34" charset="0"/>
                <a:ea typeface="Times New Roman" panose="02020603050405020304" pitchFamily="18" charset="0"/>
                <a:cs typeface="Sakkal Majalla" panose="02000000000000000000" pitchFamily="2" charset="-78"/>
              </a:rPr>
              <a:t> </a:t>
            </a:r>
            <a:r>
              <a:rPr lang="ar-IQ" sz="2800" dirty="0">
                <a:latin typeface="Calibri" panose="020F0502020204030204" pitchFamily="34" charset="0"/>
                <a:ea typeface="Times New Roman" panose="02020603050405020304" pitchFamily="18" charset="0"/>
                <a:cs typeface="Sakkal Majalla" panose="02000000000000000000" pitchFamily="2" charset="-78"/>
              </a:rPr>
              <a:t>ويعرف على أساس انه نقص في سرعة النمو أو فقدان الوزن بنسبة أكثر من (85%) في الأطفال الرضع والأطفال الأكبر سناً، والمسببات الرئيسة الشائعة هي التي تعود إلى النقص الجسمي والغذائي مع نقص ثانوي في كمية السعرات والبروتين المتناول، ولذلك تأثير كبير من قبل العائلة وتؤدي هذه الحالة إلى ظهور أعراض مختلفة على وظائف الجسم وأعضائه، وهنالك تقديرات غذائية خمسة أساسية هي كالآتي:</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التاريخ الغذائي والاجتماعي.</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المهارة في إعداد وتنويع وتحضير الأغذية.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الدراسات المختبرية.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الفحوصات السريرية التي تتضمن الأعراض التي تظهر على الجسم وفحوصات طبية أخرى.</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التفاعل بين الدواء والغذاء.</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20</TotalTime>
  <Words>445</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PT Bold Heading</vt:lpstr>
      <vt:lpstr>Sakkal Majalla</vt:lpstr>
      <vt:lpstr>Times New Roman</vt:lpstr>
      <vt:lpstr>Traditional Arabic</vt:lpstr>
      <vt:lpstr>Trebuchet MS</vt:lpstr>
      <vt:lpstr>Wingdings 3</vt:lpstr>
      <vt:lpstr>Facet</vt:lpstr>
      <vt:lpstr>تغذية الطفل</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10</cp:revision>
  <dcterms:created xsi:type="dcterms:W3CDTF">2019-02-18T20:51:40Z</dcterms:created>
  <dcterms:modified xsi:type="dcterms:W3CDTF">2019-02-19T20:00:14Z</dcterms:modified>
</cp:coreProperties>
</file>