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1" r:id="rId2"/>
    <p:sldId id="269" r:id="rId3"/>
    <p:sldId id="270" r:id="rId4"/>
    <p:sldId id="282"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07/10/1442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07/10/1442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07/10/1442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07/10/1442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F1C5E-E0C0-4FC9-A999-2B70522E9C69}" type="datetimeFigureOut">
              <a:rPr lang="ar-IQ" smtClean="0"/>
              <a:t>07/10/1442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AF1C5E-E0C0-4FC9-A999-2B70522E9C69}" type="datetimeFigureOut">
              <a:rPr lang="ar-IQ" smtClean="0"/>
              <a:t>07/10/1442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AF1C5E-E0C0-4FC9-A999-2B70522E9C69}" type="datetimeFigureOut">
              <a:rPr lang="ar-IQ" smtClean="0"/>
              <a:t>07/10/1442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C5F0EB-8767-46BC-9631-EC1B2F185138}" type="slidenum">
              <a:rPr lang="ar-IQ" smtClean="0"/>
              <a:t>‹#›</a:t>
            </a:fld>
            <a:endParaRPr lang="ar-IQ"/>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F1C5E-E0C0-4FC9-A999-2B70522E9C69}" type="datetimeFigureOut">
              <a:rPr lang="ar-IQ" smtClean="0"/>
              <a:t>07/10/1442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F1C5E-E0C0-4FC9-A999-2B70522E9C69}" type="datetimeFigureOut">
              <a:rPr lang="ar-IQ" smtClean="0"/>
              <a:t>07/10/1442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07/10/1442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07/10/1442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AF1C5E-E0C0-4FC9-A999-2B70522E9C69}" type="datetimeFigureOut">
              <a:rPr lang="ar-IQ" smtClean="0"/>
              <a:t>07/10/1442</a:t>
            </a:fld>
            <a:endParaRPr lang="ar-IQ"/>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IQ"/>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الثاني </a:t>
            </a:r>
            <a:endParaRPr lang="ar-IQ" dirty="0"/>
          </a:p>
        </p:txBody>
      </p:sp>
      <p:sp>
        <p:nvSpPr>
          <p:cNvPr id="3" name="Content Placeholder 2"/>
          <p:cNvSpPr>
            <a:spLocks noGrp="1"/>
          </p:cNvSpPr>
          <p:nvPr>
            <p:ph idx="1"/>
          </p:nvPr>
        </p:nvSpPr>
        <p:spPr/>
        <p:txBody>
          <a:bodyPr/>
          <a:lstStyle/>
          <a:p>
            <a:pPr marL="0" indent="0">
              <a:buNone/>
            </a:pPr>
            <a:r>
              <a:rPr lang="ar-IQ" dirty="0" smtClean="0"/>
              <a:t>الهندسة حسب مفهوم اقليدس : عاش في الاسكندرية سنة 300 ق.م وقد الف كتاب الاصول الذي يعتبر من اعظم واشهر الكتب في احاء العالم ويشمل 23 تعريف و48 مبرهنة وعشر فرضيات وقد قسم الفرضيات الى مجموعتين تسمى الاولى مفاهيم عامة والثانية البديهيات.</a:t>
            </a:r>
            <a:endParaRPr lang="ar-IQ" dirty="0"/>
          </a:p>
        </p:txBody>
      </p:sp>
    </p:spTree>
    <p:extLst>
      <p:ext uri="{BB962C8B-B14F-4D97-AF65-F5344CB8AC3E}">
        <p14:creationId xmlns:p14="http://schemas.microsoft.com/office/powerpoint/2010/main" val="380952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fontScale="85000" lnSpcReduction="10000"/>
          </a:bodyPr>
          <a:lstStyle/>
          <a:p>
            <a:r>
              <a:rPr lang="ar-IQ" dirty="0"/>
              <a:t>المفاهيم العامة: (</a:t>
            </a:r>
            <a:r>
              <a:rPr lang="en-US" dirty="0"/>
              <a:t>common notation) </a:t>
            </a:r>
          </a:p>
          <a:p>
            <a:pPr marL="0" indent="0">
              <a:buNone/>
            </a:pPr>
            <a:r>
              <a:rPr lang="en-US" dirty="0"/>
              <a:t>1-	</a:t>
            </a:r>
            <a:r>
              <a:rPr lang="ar-IQ" dirty="0"/>
              <a:t>الأشياء المساوية لشئ واحد متساوية . </a:t>
            </a:r>
          </a:p>
          <a:p>
            <a:pPr marL="0" indent="0">
              <a:buNone/>
            </a:pPr>
            <a:r>
              <a:rPr lang="ar-IQ" dirty="0"/>
              <a:t>2-	أذا أضيفت كميات متساوية لأخرى متساوية فالنتائج تكون متساوية . </a:t>
            </a:r>
          </a:p>
          <a:p>
            <a:pPr marL="0" indent="0">
              <a:buNone/>
            </a:pPr>
            <a:r>
              <a:rPr lang="ar-IQ" dirty="0"/>
              <a:t>3-	أذا طرحت كميات متساوية من أخرى متساوية فالنتائج تكون متساوية . </a:t>
            </a:r>
          </a:p>
          <a:p>
            <a:pPr marL="0" indent="0">
              <a:buNone/>
            </a:pPr>
            <a:r>
              <a:rPr lang="ar-IQ" dirty="0"/>
              <a:t>4-	الأشياء المتطابقة متساوية فيما بينها .</a:t>
            </a:r>
          </a:p>
          <a:p>
            <a:pPr marL="0" indent="0">
              <a:buNone/>
            </a:pPr>
            <a:r>
              <a:rPr lang="ar-IQ" dirty="0"/>
              <a:t>5-	الكل أكبر من الجزء .</a:t>
            </a:r>
          </a:p>
          <a:p>
            <a:pPr marL="0" indent="0">
              <a:buNone/>
            </a:pPr>
            <a:r>
              <a:rPr lang="ar-IQ" dirty="0"/>
              <a:t>البديهيات :- </a:t>
            </a:r>
            <a:r>
              <a:rPr lang="ar-IQ" dirty="0" smtClean="0"/>
              <a:t>                                                                                1</a:t>
            </a:r>
            <a:endParaRPr lang="ar-IQ" dirty="0"/>
          </a:p>
          <a:p>
            <a:pPr marL="0" indent="0">
              <a:buNone/>
            </a:pPr>
            <a:r>
              <a:rPr lang="en-US" dirty="0"/>
              <a:t>P1 </a:t>
            </a:r>
            <a:r>
              <a:rPr lang="ar-IQ" dirty="0"/>
              <a:t>من الممكن رسم مستقيم من أي نقطة الى نقطة أخرى . </a:t>
            </a:r>
            <a:r>
              <a:rPr lang="ar-IQ" dirty="0" smtClean="0"/>
              <a:t>                      2</a:t>
            </a:r>
            <a:endParaRPr lang="ar-IQ" dirty="0"/>
          </a:p>
          <a:p>
            <a:pPr marL="0" indent="0">
              <a:buNone/>
            </a:pPr>
            <a:r>
              <a:rPr lang="en-US" dirty="0"/>
              <a:t>P2 </a:t>
            </a:r>
            <a:r>
              <a:rPr lang="ar-IQ" dirty="0"/>
              <a:t>يمكن مد قطعة مستقيم من جهتيها الى غير حد . </a:t>
            </a:r>
          </a:p>
          <a:p>
            <a:pPr marL="0" indent="0">
              <a:buNone/>
            </a:pPr>
            <a:r>
              <a:rPr lang="en-US" dirty="0"/>
              <a:t>P3 </a:t>
            </a:r>
            <a:r>
              <a:rPr lang="ar-IQ" dirty="0"/>
              <a:t>يمكن رسم دائرة أذا علم مركزها ونصف قطرها . </a:t>
            </a:r>
          </a:p>
          <a:p>
            <a:pPr marL="0" indent="0">
              <a:buNone/>
            </a:pPr>
            <a:r>
              <a:rPr lang="en-US" dirty="0"/>
              <a:t>P4 </a:t>
            </a:r>
            <a:r>
              <a:rPr lang="ar-IQ" dirty="0"/>
              <a:t>جميع الزوايا القوائم متساوية . </a:t>
            </a:r>
          </a:p>
          <a:p>
            <a:pPr marL="0" indent="0">
              <a:buNone/>
            </a:pPr>
            <a:r>
              <a:rPr lang="en-US" dirty="0"/>
              <a:t>P5 </a:t>
            </a:r>
            <a:r>
              <a:rPr lang="ar-IQ" dirty="0"/>
              <a:t>أذا قطع مستقيمان </a:t>
            </a:r>
            <a:r>
              <a:rPr lang="ar-IQ" dirty="0" smtClean="0"/>
              <a:t>بمستقيم ثالث </a:t>
            </a:r>
            <a:r>
              <a:rPr lang="ar-IQ" dirty="0"/>
              <a:t>بحيث كان مجموع الزاويتين الداخليتين الواقعتين على جهة واحدة </a:t>
            </a:r>
            <a:r>
              <a:rPr lang="ar-IQ" dirty="0" smtClean="0"/>
              <a:t>من  القاطع  </a:t>
            </a:r>
            <a:r>
              <a:rPr lang="ar-IQ" dirty="0" smtClean="0"/>
              <a:t> اقل من قائمتين </a:t>
            </a:r>
            <a:r>
              <a:rPr lang="ar-IQ" dirty="0" smtClean="0"/>
              <a:t>فأن </a:t>
            </a:r>
            <a:r>
              <a:rPr lang="ar-IQ" dirty="0"/>
              <a:t>المستقيمين </a:t>
            </a:r>
            <a:r>
              <a:rPr lang="ar-IQ" dirty="0" smtClean="0"/>
              <a:t>  </a:t>
            </a:r>
            <a:r>
              <a:rPr lang="ar-IQ" dirty="0"/>
              <a:t>اذا مدا بغير حد </a:t>
            </a:r>
            <a:r>
              <a:rPr lang="ar-IQ" dirty="0" smtClean="0"/>
              <a:t>  </a:t>
            </a:r>
            <a:r>
              <a:rPr lang="ar-IQ" dirty="0"/>
              <a:t>يتلاقيان في تلك الجهة من القاطع التي يكون </a:t>
            </a:r>
            <a:r>
              <a:rPr lang="ar-IQ"/>
              <a:t>فيها </a:t>
            </a:r>
            <a:r>
              <a:rPr lang="ar-IQ" smtClean="0"/>
              <a:t>مجموع </a:t>
            </a:r>
            <a:r>
              <a:rPr lang="ar-IQ" dirty="0"/>
              <a:t>الزاويتين أقل من قائمتين . </a:t>
            </a:r>
          </a:p>
          <a:p>
            <a:pPr marL="0" indent="0">
              <a:buNone/>
            </a:pPr>
            <a:endParaRPr lang="ar-IQ" dirty="0"/>
          </a:p>
          <a:p>
            <a:pPr marL="0" indent="0">
              <a:buNone/>
            </a:pPr>
            <a:r>
              <a:rPr lang="ar-IQ" dirty="0"/>
              <a:t> </a:t>
            </a:r>
          </a:p>
          <a:p>
            <a:pPr marL="0" indent="0">
              <a:buNone/>
            </a:pPr>
            <a:r>
              <a:rPr lang="ar-IQ" dirty="0"/>
              <a:t>برهن أقليدس </a:t>
            </a:r>
            <a:r>
              <a:rPr lang="ar-IQ" dirty="0" smtClean="0"/>
              <a:t>28 مبرهنة </a:t>
            </a:r>
            <a:r>
              <a:rPr lang="ar-IQ" dirty="0"/>
              <a:t>دون ان يستخدم </a:t>
            </a:r>
            <a:r>
              <a:rPr lang="en-US" dirty="0"/>
              <a:t>P5  </a:t>
            </a:r>
            <a:r>
              <a:rPr lang="ar-IQ" dirty="0"/>
              <a:t>مما اثار انتباه العلماء بعده اذ اعتقد </a:t>
            </a:r>
            <a:r>
              <a:rPr lang="ar-IQ" dirty="0" smtClean="0"/>
              <a:t>الكثير </a:t>
            </a:r>
            <a:r>
              <a:rPr lang="ar-IQ" dirty="0"/>
              <a:t>منهم ان </a:t>
            </a:r>
            <a:r>
              <a:rPr lang="en-US" dirty="0"/>
              <a:t>P5 </a:t>
            </a:r>
            <a:r>
              <a:rPr lang="ar-IQ" dirty="0"/>
              <a:t>يجب ان تكون مبرهنة وتحتاج الى برهان . ومن هذه النقطة بدأت دراسة الهندسة اللا اقليدية.</a:t>
            </a:r>
          </a:p>
          <a:p>
            <a:endParaRPr lang="ar-IQ" dirty="0"/>
          </a:p>
          <a:p>
            <a:endParaRPr lang="ar-IQ" dirty="0"/>
          </a:p>
        </p:txBody>
      </p:sp>
      <p:cxnSp>
        <p:nvCxnSpPr>
          <p:cNvPr id="4" name="Straight Connector 3"/>
          <p:cNvCxnSpPr/>
          <p:nvPr/>
        </p:nvCxnSpPr>
        <p:spPr>
          <a:xfrm>
            <a:off x="899592" y="1916832"/>
            <a:ext cx="2016224"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99592" y="3140968"/>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59632" y="1844824"/>
            <a:ext cx="1224136" cy="1872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1409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915816" y="2780928"/>
            <a:ext cx="720080" cy="3600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132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8229600" cy="6264696"/>
          </a:xfrm>
        </p:spPr>
        <p:txBody>
          <a:bodyPr>
            <a:noAutofit/>
          </a:bodyPr>
          <a:lstStyle/>
          <a:p>
            <a:pPr marL="0" indent="0">
              <a:buNone/>
            </a:pPr>
            <a:r>
              <a:rPr lang="ar-IQ" sz="2000" dirty="0"/>
              <a:t>بعض مواضع الضعف في نظام أقليدس </a:t>
            </a:r>
          </a:p>
          <a:p>
            <a:pPr marL="0" indent="0">
              <a:buNone/>
            </a:pPr>
            <a:r>
              <a:rPr lang="ar-IQ" sz="2000" dirty="0" smtClean="0"/>
              <a:t>1-خلو </a:t>
            </a:r>
            <a:r>
              <a:rPr lang="ar-IQ" sz="2000" dirty="0"/>
              <a:t>النظام البديهي لأقليدس من الكلمات الأولية , حيث ان لاقليدس يعرف النقطة </a:t>
            </a:r>
            <a:r>
              <a:rPr lang="ar-IQ" sz="2000" dirty="0" smtClean="0"/>
              <a:t>بانها لا بعد لها  والمستقيم هو   طول بدون  عرض </a:t>
            </a:r>
            <a:r>
              <a:rPr lang="ar-IQ" sz="2000" dirty="0"/>
              <a:t>,ما هو البعد و الطول والعرض ؟ أن أقليدس يعرف الكلمات بواسطة كلمات أخرى قد تكون اصعب من الكلمة وربما هذه الكلمات تحتاج الى تعاريف اخرى , وهكذا و حيث تكون سلسلة من التعاريف التي قد تنتهي بنفس الكلمة الاولى , لذلك  فانه في الانظمة الحديثة قد أستخدمت كلمات اولية وبدلالتها تعرف بقيمة الكلمات في النظام </a:t>
            </a:r>
            <a:r>
              <a:rPr lang="ar-IQ" sz="2000" dirty="0" smtClean="0"/>
              <a:t>  </a:t>
            </a:r>
            <a:endParaRPr lang="ar-IQ" sz="2000" dirty="0"/>
          </a:p>
          <a:p>
            <a:pPr marL="0" indent="0">
              <a:buNone/>
            </a:pPr>
            <a:r>
              <a:rPr lang="ar-IQ" sz="2000" dirty="0"/>
              <a:t>2-	لقد أسنخدم أقليدس بديهيات لم يشير اليها في نظامه لذلك سميت بديهيات ضمنية او فرضية ضمنية وهي :-  </a:t>
            </a:r>
          </a:p>
          <a:p>
            <a:pPr marL="0" indent="0">
              <a:buNone/>
            </a:pPr>
            <a:r>
              <a:rPr lang="ar-IQ" sz="2000" dirty="0"/>
              <a:t>1-فرضية الأستمرارية</a:t>
            </a:r>
          </a:p>
          <a:p>
            <a:pPr marL="0" indent="0">
              <a:buNone/>
            </a:pPr>
            <a:r>
              <a:rPr lang="ar-IQ" sz="2000" dirty="0"/>
              <a:t>2_ بديهية باخ </a:t>
            </a:r>
          </a:p>
          <a:p>
            <a:pPr marL="0" indent="0">
              <a:buNone/>
            </a:pPr>
            <a:r>
              <a:rPr lang="ar-IQ" sz="2000" dirty="0"/>
              <a:t>3_ بديهيات البينية </a:t>
            </a:r>
          </a:p>
          <a:p>
            <a:pPr marL="0" indent="0">
              <a:buNone/>
            </a:pPr>
            <a:r>
              <a:rPr lang="ar-IQ" sz="2000" dirty="0"/>
              <a:t>4_ وحدانية المستقيم </a:t>
            </a:r>
          </a:p>
          <a:p>
            <a:pPr marL="0" indent="0">
              <a:buNone/>
            </a:pPr>
            <a:r>
              <a:rPr lang="ar-IQ" sz="2000" dirty="0"/>
              <a:t>5 _ لا نهائية المستقيم  </a:t>
            </a:r>
          </a:p>
          <a:p>
            <a:pPr marL="0" indent="0">
              <a:buNone/>
            </a:pPr>
            <a:r>
              <a:rPr lang="ar-IQ" sz="2000" dirty="0"/>
              <a:t>6 _ بديهيات الترتيب الخطية </a:t>
            </a:r>
          </a:p>
          <a:p>
            <a:pPr marL="0" indent="0">
              <a:buNone/>
            </a:pPr>
            <a:endParaRPr lang="ar-IQ" sz="1600" dirty="0"/>
          </a:p>
          <a:p>
            <a:pPr marL="0" indent="0">
              <a:buNone/>
            </a:pPr>
            <a:r>
              <a:rPr lang="ar-IQ" sz="1600" dirty="0" smtClean="0"/>
              <a:t> </a:t>
            </a:r>
            <a:endParaRPr lang="ar-IQ" sz="1800" dirty="0"/>
          </a:p>
        </p:txBody>
      </p:sp>
    </p:spTree>
    <p:extLst>
      <p:ext uri="{BB962C8B-B14F-4D97-AF65-F5344CB8AC3E}">
        <p14:creationId xmlns:p14="http://schemas.microsoft.com/office/powerpoint/2010/main" val="187552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6000328"/>
          </a:xfrm>
        </p:spPr>
        <p:txBody>
          <a:bodyPr/>
          <a:lstStyle/>
          <a:p>
            <a:r>
              <a:rPr lang="ar-IQ" dirty="0"/>
              <a:t>3-	يستعمل اقليدس   كلمة يساوي , بينما في الانظمة الحديثة يعني تطابق فمثلا عندما يقال زاويتان متساويتان تقول بانهما متطابقتان .</a:t>
            </a:r>
          </a:p>
          <a:p>
            <a:r>
              <a:rPr lang="ar-IQ" dirty="0"/>
              <a:t>4-اعتمد على الرسم لبرهان مبرهناته وليس مجرد توضيح للبرهان .</a:t>
            </a:r>
          </a:p>
          <a:p>
            <a:r>
              <a:rPr lang="ar-IQ" dirty="0"/>
              <a:t>5-ان بديهيات اقليدس ليست كاملة . حيث يكون واضحا لو اخذنا مجموعة بديهيات اقليدس نلاحظ اننا نستطيع اضافة بديهييات جديدة الى مجموعة اقليدس . طريقة اخرى لبيان ان مجموعة بديهيات اقليدس لبيان ان مجموعة بديهيات اقليدس غير كاملة , وكذلك من العبالاة التالية : الخط الذي يصل بين نقطة داخل دائرة ونقطة خارجها يقطع الدائرة </a:t>
            </a:r>
            <a:r>
              <a:rPr lang="ar-IQ" dirty="0" smtClean="0"/>
              <a:t>  </a:t>
            </a:r>
            <a:r>
              <a:rPr lang="ar-IQ" dirty="0"/>
              <a:t>هذه العبارة لا يمكن برهنتها او دحضها </a:t>
            </a:r>
            <a:r>
              <a:rPr lang="ar-IQ" dirty="0" smtClean="0"/>
              <a:t>  </a:t>
            </a:r>
            <a:r>
              <a:rPr lang="ar-IQ" dirty="0"/>
              <a:t>والسبب </a:t>
            </a:r>
            <a:r>
              <a:rPr lang="ar-IQ" dirty="0" smtClean="0"/>
              <a:t> الاساسي </a:t>
            </a:r>
            <a:r>
              <a:rPr lang="ar-IQ" dirty="0"/>
              <a:t>هو عدم اعطاء بديهية الاستمرارية .</a:t>
            </a:r>
          </a:p>
          <a:p>
            <a:r>
              <a:rPr lang="ar-IQ" dirty="0"/>
              <a:t> </a:t>
            </a:r>
          </a:p>
        </p:txBody>
      </p:sp>
    </p:spTree>
    <p:extLst>
      <p:ext uri="{BB962C8B-B14F-4D97-AF65-F5344CB8AC3E}">
        <p14:creationId xmlns:p14="http://schemas.microsoft.com/office/powerpoint/2010/main" val="1715575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TotalTime>
  <Words>140</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الفصل الثاني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44</cp:revision>
  <dcterms:created xsi:type="dcterms:W3CDTF">2019-01-16T14:23:37Z</dcterms:created>
  <dcterms:modified xsi:type="dcterms:W3CDTF">2021-05-18T05:50:10Z</dcterms:modified>
</cp:coreProperties>
</file>