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60" r:id="rId1"/>
  </p:sldMasterIdLst>
  <p:notesMasterIdLst>
    <p:notesMasterId r:id="rId41"/>
  </p:notes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92" r:id="rId9"/>
    <p:sldId id="294" r:id="rId10"/>
    <p:sldId id="293" r:id="rId11"/>
    <p:sldId id="291" r:id="rId12"/>
    <p:sldId id="295" r:id="rId13"/>
    <p:sldId id="296" r:id="rId14"/>
    <p:sldId id="297" r:id="rId15"/>
    <p:sldId id="299" r:id="rId16"/>
    <p:sldId id="300" r:id="rId17"/>
    <p:sldId id="301" r:id="rId18"/>
    <p:sldId id="302" r:id="rId19"/>
    <p:sldId id="304" r:id="rId20"/>
    <p:sldId id="316" r:id="rId21"/>
    <p:sldId id="305" r:id="rId22"/>
    <p:sldId id="307" r:id="rId23"/>
    <p:sldId id="306" r:id="rId24"/>
    <p:sldId id="308" r:id="rId25"/>
    <p:sldId id="309" r:id="rId26"/>
    <p:sldId id="317" r:id="rId27"/>
    <p:sldId id="318" r:id="rId28"/>
    <p:sldId id="319" r:id="rId29"/>
    <p:sldId id="310" r:id="rId30"/>
    <p:sldId id="320" r:id="rId31"/>
    <p:sldId id="322" r:id="rId32"/>
    <p:sldId id="325" r:id="rId33"/>
    <p:sldId id="311" r:id="rId34"/>
    <p:sldId id="323" r:id="rId35"/>
    <p:sldId id="313" r:id="rId36"/>
    <p:sldId id="326" r:id="rId37"/>
    <p:sldId id="324" r:id="rId38"/>
    <p:sldId id="314" r:id="rId39"/>
    <p:sldId id="315" r:id="rId40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3399"/>
    <a:srgbClr val="0033CC"/>
    <a:srgbClr val="FF33CC"/>
    <a:srgbClr val="DC0625"/>
    <a:srgbClr val="456800"/>
    <a:srgbClr val="FDB1B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fld id="{218CE3D1-6D24-4511-A4EB-1EE99E1D04B0}" type="datetimeFigureOut">
              <a:rPr lang="ar-SA"/>
              <a:pPr>
                <a:defRPr/>
              </a:pPr>
              <a:t>08/04/1445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ar-SA" noProof="0" smtClean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noProof="0" smtClean="0"/>
              <a:t>انقر لتحرير أنماط النص الرئيسي</a:t>
            </a:r>
          </a:p>
          <a:p>
            <a:pPr lvl="1"/>
            <a:r>
              <a:rPr lang="ar-SA" noProof="0" smtClean="0"/>
              <a:t>المستوى الثاني</a:t>
            </a:r>
          </a:p>
          <a:p>
            <a:pPr lvl="2"/>
            <a:r>
              <a:rPr lang="ar-SA" noProof="0" smtClean="0"/>
              <a:t>المستوى الثالث</a:t>
            </a:r>
          </a:p>
          <a:p>
            <a:pPr lvl="3"/>
            <a:r>
              <a:rPr lang="ar-SA" noProof="0" smtClean="0"/>
              <a:t>المستوى الرابع</a:t>
            </a:r>
          </a:p>
          <a:p>
            <a:pPr lvl="4"/>
            <a:r>
              <a:rPr lang="ar-SA" noProof="0" smtClean="0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pPr>
              <a:defRPr/>
            </a:pPr>
            <a:fld id="{10FCF5B9-A1B7-4D84-8C27-4952BBE47F5D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16597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9474C-8B7D-4993-8077-73FB58B5E772}" type="datetime1">
              <a:rPr lang="ar-SA"/>
              <a:pPr>
                <a:defRPr/>
              </a:pPr>
              <a:t>08/04/1445</a:t>
            </a:fld>
            <a:endParaRPr lang="ar-SA" dirty="0"/>
          </a:p>
        </p:txBody>
      </p:sp>
      <p:sp>
        <p:nvSpPr>
          <p:cNvPr id="5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41D07-67D5-4263-9233-04B1E25EEDB3}" type="slidenum">
              <a:rPr lang="ar-SA"/>
              <a:pPr>
                <a:defRPr/>
              </a:pPr>
              <a:t>‹#›</a:t>
            </a:fld>
            <a:endParaRPr lang="ar-S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6CB7-ACBE-4ACE-AC42-54149A934147}" type="datetime1">
              <a:rPr lang="ar-SA"/>
              <a:pPr>
                <a:defRPr/>
              </a:pPr>
              <a:t>08/04/1445</a:t>
            </a:fld>
            <a:endParaRPr lang="ar-SA" dirty="0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60E42-70AF-4A66-BCDD-BC4B2BA3D437}" type="slidenum">
              <a:rPr lang="ar-SA"/>
              <a:pPr>
                <a:defRPr/>
              </a:pPr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FECB7-A47F-4E33-AE14-AC317F20EEF2}" type="datetime1">
              <a:rPr lang="ar-SA"/>
              <a:pPr>
                <a:defRPr/>
              </a:pPr>
              <a:t>08/04/1445</a:t>
            </a:fld>
            <a:endParaRPr lang="ar-SA" dirty="0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8A0C1-2411-4B12-866B-7C65D2283545}" type="slidenum">
              <a:rPr lang="ar-SA"/>
              <a:pPr>
                <a:defRPr/>
              </a:pPr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06E37-3960-4287-A7D0-FC7412E65515}" type="datetime1">
              <a:rPr lang="ar-SA"/>
              <a:pPr>
                <a:defRPr/>
              </a:pPr>
              <a:t>08/04/1445</a:t>
            </a:fld>
            <a:endParaRPr lang="ar-SA" dirty="0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B002D-37AD-48C4-B00C-C99A644CE0FC}" type="slidenum">
              <a:rPr lang="ar-SA"/>
              <a:pPr>
                <a:defRPr/>
              </a:pPr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CEB7B-D49A-4001-BB19-61F4537CC4E4}" type="datetime1">
              <a:rPr lang="ar-SA"/>
              <a:pPr>
                <a:defRPr/>
              </a:pPr>
              <a:t>08/04/1445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064BB-646F-4AAE-96CC-33649FF378CB}" type="slidenum">
              <a:rPr lang="ar-SA"/>
              <a:pPr>
                <a:defRPr/>
              </a:pPr>
              <a:t>‹#›</a:t>
            </a:fld>
            <a:endParaRPr lang="ar-S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A7443-154C-4685-8629-254F9685399E}" type="datetime1">
              <a:rPr lang="ar-SA"/>
              <a:pPr>
                <a:defRPr/>
              </a:pPr>
              <a:t>08/04/1445</a:t>
            </a:fld>
            <a:endParaRPr lang="ar-SA" dirty="0"/>
          </a:p>
        </p:txBody>
      </p:sp>
      <p:sp>
        <p:nvSpPr>
          <p:cNvPr id="6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D3556-693F-4337-86CC-8EF5171A80EE}" type="slidenum">
              <a:rPr lang="ar-SA"/>
              <a:pPr>
                <a:defRPr/>
              </a:pPr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B5C9D-DD9D-4E31-AFE6-4E76022ABAE1}" type="datetime1">
              <a:rPr lang="ar-SA"/>
              <a:pPr>
                <a:defRPr/>
              </a:pPr>
              <a:t>08/04/1445</a:t>
            </a:fld>
            <a:endParaRPr lang="ar-SA" dirty="0"/>
          </a:p>
        </p:txBody>
      </p:sp>
      <p:sp>
        <p:nvSpPr>
          <p:cNvPr id="8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CE0F1-53E9-4E76-975E-585F79F9ED07}" type="slidenum">
              <a:rPr lang="ar-SA"/>
              <a:pPr>
                <a:defRPr/>
              </a:pPr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97F73-AF68-48BB-A5BD-777AA280081E}" type="datetime1">
              <a:rPr lang="ar-SA"/>
              <a:pPr>
                <a:defRPr/>
              </a:pPr>
              <a:t>08/04/1445</a:t>
            </a:fld>
            <a:endParaRPr lang="ar-SA" dirty="0"/>
          </a:p>
        </p:txBody>
      </p:sp>
      <p:sp>
        <p:nvSpPr>
          <p:cNvPr id="4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C26CA-79A3-4979-B9A1-D43428D8C757}" type="slidenum">
              <a:rPr lang="ar-SA"/>
              <a:pPr>
                <a:defRPr/>
              </a:pPr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711C7-19AE-4BAD-83C7-81A042037A57}" type="datetime1">
              <a:rPr lang="ar-SA"/>
              <a:pPr>
                <a:defRPr/>
              </a:pPr>
              <a:t>08/04/1445</a:t>
            </a:fld>
            <a:endParaRPr lang="ar-SA" dirty="0"/>
          </a:p>
        </p:txBody>
      </p:sp>
      <p:sp>
        <p:nvSpPr>
          <p:cNvPr id="3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DF0E8-D68C-4D55-AAA4-F6DEECBAF571}" type="slidenum">
              <a:rPr lang="ar-SA"/>
              <a:pPr>
                <a:defRPr/>
              </a:pPr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3F4A1-267E-4986-9CD1-4CAF6D71F5FB}" type="datetime1">
              <a:rPr lang="ar-SA"/>
              <a:pPr>
                <a:defRPr/>
              </a:pPr>
              <a:t>08/04/1445</a:t>
            </a:fld>
            <a:endParaRPr lang="ar-SA" dirty="0"/>
          </a:p>
        </p:txBody>
      </p:sp>
      <p:sp>
        <p:nvSpPr>
          <p:cNvPr id="6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4D147-45FA-4A06-8DC3-A83430819E52}" type="slidenum">
              <a:rPr lang="ar-SA"/>
              <a:pPr>
                <a:defRPr/>
              </a:pPr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ذو زاوية واحدة مخدوشة ودائرية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مثلث قائم الزاوية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شكل حر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ar-SA" noProof="0" smtClean="0"/>
              <a:t>انقر فوق الرمز لإضافة صورة</a:t>
            </a:r>
            <a:endParaRPr lang="en-US" noProof="0" dirty="0"/>
          </a:p>
        </p:txBody>
      </p:sp>
      <p:sp>
        <p:nvSpPr>
          <p:cNvPr id="9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585F1-0F3A-4BD1-8152-93A352143F80}" type="datetime1">
              <a:rPr lang="ar-SA"/>
              <a:pPr>
                <a:defRPr/>
              </a:pPr>
              <a:t>08/04/1445</a:t>
            </a:fld>
            <a:endParaRPr lang="ar-SA" dirty="0"/>
          </a:p>
        </p:txBody>
      </p:sp>
      <p:sp>
        <p:nvSpPr>
          <p:cNvPr id="10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11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076E0-2C7E-4ADA-8AB1-A34CA9A42AF8}" type="slidenum">
              <a:rPr lang="ar-SA"/>
              <a:pPr>
                <a:defRPr/>
              </a:pPr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عنصر نائب للعنوان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9" name="عنصر نائب للنص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700D8669-5246-4442-8955-68303D999DC5}" type="datetime1">
              <a:rPr lang="ar-SA"/>
              <a:pPr>
                <a:defRPr/>
              </a:pPr>
              <a:t>08/04/1445</a:t>
            </a:fld>
            <a:endParaRPr lang="ar-SA" dirty="0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BDE96B36-4D46-4728-8663-B65406B8A532}" type="slidenum">
              <a:rPr lang="ar-SA"/>
              <a:pPr>
                <a:defRPr/>
              </a:pPr>
              <a:t>‹#›</a:t>
            </a:fld>
            <a:endParaRPr lang="ar-SA" dirty="0"/>
          </a:p>
        </p:txBody>
      </p:sp>
      <p:grpSp>
        <p:nvGrpSpPr>
          <p:cNvPr id="1033" name="مجموعة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01" r:id="rId2"/>
    <p:sldLayoutId id="2147483810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11" r:id="rId9"/>
    <p:sldLayoutId id="2147483807" r:id="rId10"/>
    <p:sldLayoutId id="2147483808" r:id="rId11"/>
  </p:sldLayoutIdLst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5pPr>
      <a:lvl6pPr marL="4572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6pPr>
      <a:lvl7pPr marL="9144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7pPr>
      <a:lvl8pPr marL="13716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8pPr>
      <a:lvl9pPr marL="18288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9pPr>
    </p:titleStyle>
    <p:bodyStyle>
      <a:lvl1pPr marL="273050" indent="-2730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Majalla UI"/>
          <a:cs typeface="+mn-cs"/>
        </a:defRPr>
      </a:lvl1pPr>
      <a:lvl2pPr marL="639763" indent="-2460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Majalla UI"/>
          <a:cs typeface="+mn-cs"/>
        </a:defRPr>
      </a:lvl2pPr>
      <a:lvl3pPr marL="914400" indent="-246063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Majalla UI"/>
          <a:cs typeface="+mn-cs"/>
        </a:defRPr>
      </a:lvl3pPr>
      <a:lvl4pPr marL="1187450" indent="-2095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Majalla UI"/>
          <a:cs typeface="+mn-cs"/>
        </a:defRPr>
      </a:lvl4pPr>
      <a:lvl5pPr marL="1462088" indent="-209550" algn="r" rtl="1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Majalla UI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428750" y="1500188"/>
            <a:ext cx="6357938" cy="3500437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IQ" sz="2000" b="1" dirty="0" smtClean="0">
                <a:solidFill>
                  <a:srgbClr val="FFFF00"/>
                </a:solidFill>
                <a:cs typeface="PT Bold Broken" pitchFamily="2" charset="-78"/>
              </a:rPr>
              <a:t>المحاضرة السادسة </a:t>
            </a:r>
            <a:endParaRPr lang="ar-SA" sz="2000" b="1" dirty="0">
              <a:solidFill>
                <a:srgbClr val="FFFF00"/>
              </a:solidFill>
              <a:cs typeface="PT Bold Broken" pitchFamily="2" charset="-78"/>
            </a:endParaRPr>
          </a:p>
          <a:p>
            <a:pPr algn="ctr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000" b="1" dirty="0">
                <a:solidFill>
                  <a:srgbClr val="FFFF00"/>
                </a:solidFill>
                <a:cs typeface="PT Bold Broken" pitchFamily="2" charset="-78"/>
              </a:rPr>
              <a:t>مجتمع البحث وعيناته </a:t>
            </a:r>
            <a:endParaRPr lang="ar-IQ" sz="2000" b="1" dirty="0" smtClean="0">
              <a:solidFill>
                <a:srgbClr val="FFFF00"/>
              </a:solidFill>
              <a:cs typeface="PT Bold Broken" pitchFamily="2" charset="-78"/>
            </a:endParaRPr>
          </a:p>
          <a:p>
            <a:pPr algn="ctr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IQ" sz="2000" b="1" dirty="0" smtClean="0">
                <a:solidFill>
                  <a:srgbClr val="FFFF00"/>
                </a:solidFill>
                <a:cs typeface="PT Bold Broken" pitchFamily="2" charset="-78"/>
              </a:rPr>
              <a:t>ا. د اسماعيل </a:t>
            </a:r>
            <a:r>
              <a:rPr lang="ar-IQ" sz="2000" b="1" dirty="0" err="1" smtClean="0">
                <a:solidFill>
                  <a:srgbClr val="FFFF00"/>
                </a:solidFill>
                <a:cs typeface="PT Bold Broken" pitchFamily="2" charset="-78"/>
              </a:rPr>
              <a:t>عبدزيد</a:t>
            </a:r>
            <a:r>
              <a:rPr lang="ar-IQ" sz="2000" b="1" dirty="0" smtClean="0">
                <a:solidFill>
                  <a:srgbClr val="FFFF00"/>
                </a:solidFill>
                <a:cs typeface="PT Bold Broken" pitchFamily="2" charset="-78"/>
              </a:rPr>
              <a:t> عاشور </a:t>
            </a:r>
          </a:p>
          <a:p>
            <a:pPr algn="ctr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IQ" sz="2000" b="1" dirty="0" smtClean="0">
                <a:solidFill>
                  <a:srgbClr val="FFFF00"/>
                </a:solidFill>
                <a:cs typeface="PT Bold Broken" pitchFamily="2" charset="-78"/>
              </a:rPr>
              <a:t>كلية التربية الاساسية  - الجامعة المستنصرية </a:t>
            </a:r>
          </a:p>
          <a:p>
            <a:pPr algn="ctr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IQ" sz="2000" b="1" dirty="0" smtClean="0">
                <a:solidFill>
                  <a:srgbClr val="FFFF00"/>
                </a:solidFill>
                <a:cs typeface="PT Bold Broken" pitchFamily="2" charset="-78"/>
              </a:rPr>
              <a:t>2023</a:t>
            </a:r>
            <a:endParaRPr lang="ar-SA" sz="2000" b="1" dirty="0">
              <a:solidFill>
                <a:srgbClr val="FFFF00"/>
              </a:solidFill>
              <a:cs typeface="PT Bold Broken" pitchFamily="2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625" y="785813"/>
            <a:ext cx="8229600" cy="535781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36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 </a:t>
            </a:r>
            <a:r>
              <a:rPr lang="ar-SA" sz="3600" b="1" u="sng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وقد يكون التجانس نسبيا أو جزئياً :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SA" sz="2800" b="1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    </a:t>
            </a:r>
            <a:r>
              <a:rPr lang="ar-SA" sz="3200" b="1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المقصود </a:t>
            </a:r>
            <a:r>
              <a:rPr lang="ar-SA" sz="3200" b="1" dirty="0" err="1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به</a:t>
            </a:r>
            <a:r>
              <a:rPr lang="ar-SA" sz="3200" b="1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 هو الاختلاف بين مفردات البحث وتأثير ذلك الاختلاف على المتغيرات المستهدفة .</a:t>
            </a:r>
            <a:endParaRPr lang="ar-SA" sz="3200" dirty="0">
              <a:solidFill>
                <a:srgbClr val="7030A0"/>
              </a:solidFill>
              <a:ea typeface="+mn-ea"/>
              <a:cs typeface="PT Bold Heading" pitchFamily="2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53F10-46DD-4162-80A6-37EBE1FB8473}" type="slidenum">
              <a:rPr lang="ar-SA"/>
              <a:pPr>
                <a:defRPr/>
              </a:pPr>
              <a:t>10</a:t>
            </a:fld>
            <a:endParaRPr lang="ar-S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42938"/>
            <a:ext cx="8229600" cy="568166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SA" sz="2800" b="1" dirty="0" smtClean="0">
                <a:solidFill>
                  <a:srgbClr val="7030A0"/>
                </a:solidFill>
                <a:ea typeface="+mn-ea"/>
              </a:rPr>
              <a:t> </a:t>
            </a:r>
            <a:r>
              <a:rPr lang="ar-SA" sz="3600" b="1" i="1" u="sng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5 - التماثل </a:t>
            </a:r>
            <a:r>
              <a:rPr lang="ar-SA" sz="36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:                           </a:t>
            </a:r>
            <a:r>
              <a:rPr lang="en-US" sz="36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Matching</a:t>
            </a:r>
            <a:endParaRPr lang="ar-SA" sz="3600" b="1" dirty="0" smtClean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PT Bold Heading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3200" b="1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يختلف التماثل عن التجانس في كونه </a:t>
            </a:r>
            <a:r>
              <a:rPr lang="ar-SA" sz="3200" b="1" u="sng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يتعلق بمجموعة واحدة فقط .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3200" b="1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بمعنى أن تكون جميع مفردات المجموعة </a:t>
            </a:r>
            <a:r>
              <a:rPr lang="ar-SA" sz="3200" b="1" u="sng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متماثلة في الجنس </a:t>
            </a:r>
            <a:r>
              <a:rPr lang="ar-SA" sz="3200" b="1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مثلا بأن يكونوا ذكورا </a:t>
            </a:r>
            <a:r>
              <a:rPr lang="ar-SA" sz="3200" b="1" u="sng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أو في الجنسية </a:t>
            </a:r>
            <a:r>
              <a:rPr lang="ar-SA" sz="3200" b="1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بأن يكونوا سعوديين.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3200" b="1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التماثل مهم جدا في البحوث التجريبية.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ar-SA" dirty="0">
              <a:ea typeface="+mn-ea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3D790D-AF29-42FF-BEE6-D1A3AFB396AE}" type="slidenum">
              <a:rPr lang="ar-SA"/>
              <a:pPr>
                <a:defRPr/>
              </a:pPr>
              <a:t>11</a:t>
            </a:fld>
            <a:endParaRPr lang="ar-S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42938"/>
            <a:ext cx="8229600" cy="568166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3200" b="1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قد يكون </a:t>
            </a:r>
            <a:r>
              <a:rPr lang="ar-SA" sz="3200" b="1" u="sng" dirty="0" smtClean="0">
                <a:solidFill>
                  <a:srgbClr val="FF3399"/>
                </a:solidFill>
                <a:ea typeface="+mn-ea"/>
                <a:cs typeface="PT Bold Heading" pitchFamily="2" charset="-78"/>
              </a:rPr>
              <a:t>التماثل بين مجموعتين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3200" b="1" u="sng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مثال :- </a:t>
            </a:r>
            <a:r>
              <a:rPr lang="ar-SA" sz="3200" b="1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( إجراء دراسة بين </a:t>
            </a:r>
            <a:r>
              <a:rPr lang="ar-SA" sz="3200" b="1" u="sng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طالبات وطلاب </a:t>
            </a:r>
            <a:r>
              <a:rPr lang="ar-SA" sz="3200" b="1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كليتي الاقتصاد والإدارة والآداب ، فلابد أن تكون نسبة الطلاب 65% مثلا وتكون نفس النسبة في الطالبات  فهنا نقول أن المجموعتين متماثلتين ) 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ar-SA" dirty="0">
              <a:ea typeface="+mn-ea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FC2346-82D0-42DE-81FA-92377189F3F9}" type="slidenum">
              <a:rPr lang="ar-SA"/>
              <a:pPr>
                <a:defRPr/>
              </a:pPr>
              <a:t>12</a:t>
            </a:fld>
            <a:endParaRPr lang="ar-S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857250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SA" sz="4000" b="1" u="sng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Broken" pitchFamily="2" charset="-78"/>
              </a:rPr>
              <a:t>ثانيا :عينـات البحث:-  </a:t>
            </a:r>
            <a:endParaRPr lang="ar-SA" sz="4000" dirty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PT Bold Broken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88" y="1214438"/>
            <a:ext cx="8501062" cy="4746625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lnSpc>
                <a:spcPct val="200000"/>
              </a:lnSpc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A" sz="3200" b="1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1  -  </a:t>
            </a:r>
            <a:r>
              <a:rPr lang="ar-SA" sz="3500" b="1" u="sng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مفهوم  العينة   </a:t>
            </a:r>
            <a:r>
              <a:rPr lang="ar-SA" sz="35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هي:( جزء من المجتمع يتم اختياره لتمثيل المجتمع بأجمعه  ) .</a:t>
            </a:r>
          </a:p>
          <a:p>
            <a:pPr marL="274320" indent="-274320" eaLnBrk="1" fontAlgn="auto" hangingPunct="1">
              <a:lnSpc>
                <a:spcPct val="20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35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والعينة الجيدة السليمة هي التي </a:t>
            </a:r>
            <a:r>
              <a:rPr lang="ar-SA" sz="3500" b="1" u="sng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تعكس خصائص </a:t>
            </a:r>
            <a:r>
              <a:rPr lang="ar-SA" sz="35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مجتمع البحث </a:t>
            </a:r>
            <a:r>
              <a:rPr lang="ar-SA" sz="3500" b="1" u="sng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وتمثله تمثيلا صحيحا </a:t>
            </a:r>
            <a:r>
              <a:rPr lang="ar-SA" sz="35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ودقيقا . </a:t>
            </a:r>
          </a:p>
          <a:p>
            <a:pPr marL="274320" indent="-274320" eaLnBrk="1" fontAlgn="auto" hangingPunct="1">
              <a:lnSpc>
                <a:spcPct val="20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SA" sz="35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   </a:t>
            </a:r>
            <a:endParaRPr lang="ar-SA" sz="3500" dirty="0">
              <a:ea typeface="+mn-ea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13BC0-BEE6-4CC8-9A8F-01796560E1E8}" type="slidenum">
              <a:rPr lang="ar-SA"/>
              <a:pPr>
                <a:defRPr/>
              </a:pPr>
              <a:t>13</a:t>
            </a:fld>
            <a:endParaRPr lang="ar-S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625" y="357188"/>
            <a:ext cx="8229600" cy="919162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SA" sz="4000" b="1" i="1" u="sng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Broken" pitchFamily="2" charset="-78"/>
              </a:rPr>
              <a:t>الشروط الواجب توافرها في عينة البحث </a:t>
            </a:r>
            <a:r>
              <a:rPr lang="ar-SA" sz="4000" b="1" i="1" u="sng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Broken" pitchFamily="2" charset="-78"/>
              </a:rPr>
              <a:t>:</a:t>
            </a:r>
            <a:endParaRPr lang="ar-SA" sz="4000" i="1" dirty="0">
              <a:solidFill>
                <a:srgbClr val="CC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PT Bold Broken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313" y="1500188"/>
            <a:ext cx="8715375" cy="4786312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3200" b="1" u="sng" dirty="0" smtClean="0">
                <a:solidFill>
                  <a:schemeClr val="accent2">
                    <a:lumMod val="75000"/>
                  </a:schemeClr>
                </a:solidFill>
                <a:ea typeface="+mn-ea"/>
                <a:cs typeface="PT Bold Heading" pitchFamily="2" charset="-78"/>
              </a:rPr>
              <a:t>تجانس الصفات </a:t>
            </a:r>
            <a:r>
              <a:rPr lang="ar-SA" sz="3200" b="1" dirty="0" smtClean="0">
                <a:solidFill>
                  <a:schemeClr val="accent2">
                    <a:lumMod val="75000"/>
                  </a:schemeClr>
                </a:solidFill>
                <a:ea typeface="+mn-ea"/>
                <a:cs typeface="PT Bold Heading" pitchFamily="2" charset="-78"/>
              </a:rPr>
              <a:t>والخصائص بين مفردات العينة ومفردات مجتمع البحث .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3200" b="1" u="sng" dirty="0" smtClean="0">
                <a:solidFill>
                  <a:schemeClr val="accent2">
                    <a:lumMod val="75000"/>
                  </a:schemeClr>
                </a:solidFill>
                <a:ea typeface="+mn-ea"/>
                <a:cs typeface="PT Bold Heading" pitchFamily="2" charset="-78"/>
              </a:rPr>
              <a:t>تكافؤ الفرص </a:t>
            </a:r>
            <a:r>
              <a:rPr lang="ar-SA" sz="3200" b="1" dirty="0" smtClean="0">
                <a:solidFill>
                  <a:schemeClr val="accent2">
                    <a:lumMod val="75000"/>
                  </a:schemeClr>
                </a:solidFill>
                <a:ea typeface="+mn-ea"/>
                <a:cs typeface="PT Bold Heading" pitchFamily="2" charset="-78"/>
              </a:rPr>
              <a:t>في الاختيار لجميع مفردات مجتمع البحث.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3200" b="1" u="sng" dirty="0" smtClean="0">
                <a:solidFill>
                  <a:schemeClr val="accent2">
                    <a:lumMod val="75000"/>
                  </a:schemeClr>
                </a:solidFill>
                <a:ea typeface="+mn-ea"/>
                <a:cs typeface="PT Bold Heading" pitchFamily="2" charset="-78"/>
              </a:rPr>
              <a:t>عدم التحيز في اختيار </a:t>
            </a:r>
            <a:r>
              <a:rPr lang="ar-SA" sz="3200" b="1" dirty="0" smtClean="0">
                <a:solidFill>
                  <a:schemeClr val="accent2">
                    <a:lumMod val="75000"/>
                  </a:schemeClr>
                </a:solidFill>
                <a:ea typeface="+mn-ea"/>
                <a:cs typeface="PT Bold Heading" pitchFamily="2" charset="-78"/>
              </a:rPr>
              <a:t>مفردات مجتمع البحث .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3200" b="1" u="sng" dirty="0" smtClean="0">
                <a:solidFill>
                  <a:schemeClr val="accent2">
                    <a:lumMod val="75000"/>
                  </a:schemeClr>
                </a:solidFill>
                <a:cs typeface="PT Bold Heading" pitchFamily="2" charset="-78"/>
              </a:rPr>
              <a:t>تناسب عدد </a:t>
            </a:r>
            <a:r>
              <a:rPr lang="ar-SA" sz="3200" b="1" dirty="0" smtClean="0">
                <a:solidFill>
                  <a:schemeClr val="accent2">
                    <a:lumMod val="75000"/>
                  </a:schemeClr>
                </a:solidFill>
                <a:cs typeface="PT Bold Heading" pitchFamily="2" charset="-78"/>
              </a:rPr>
              <a:t>مفردات العينة مع </a:t>
            </a:r>
            <a:r>
              <a:rPr lang="ar-SA" sz="3200" b="1" u="sng" dirty="0" smtClean="0">
                <a:solidFill>
                  <a:schemeClr val="accent2">
                    <a:lumMod val="75000"/>
                  </a:schemeClr>
                </a:solidFill>
                <a:cs typeface="PT Bold Heading" pitchFamily="2" charset="-78"/>
              </a:rPr>
              <a:t>عدد</a:t>
            </a:r>
            <a:r>
              <a:rPr lang="ar-SA" sz="3200" b="1" dirty="0" smtClean="0">
                <a:solidFill>
                  <a:schemeClr val="accent2">
                    <a:lumMod val="75000"/>
                  </a:schemeClr>
                </a:solidFill>
                <a:cs typeface="PT Bold Heading" pitchFamily="2" charset="-78"/>
              </a:rPr>
              <a:t> مفردات مجتمع البحث 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ar-SA" sz="3200" dirty="0">
              <a:solidFill>
                <a:schemeClr val="accent2">
                  <a:lumMod val="75000"/>
                </a:schemeClr>
              </a:solidFill>
              <a:ea typeface="+mn-ea"/>
              <a:cs typeface="PT Bold Heading" pitchFamily="2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B74E6-AB2F-4BE5-88BE-B4D4CB11C136}" type="slidenum">
              <a:rPr lang="ar-SA"/>
              <a:pPr>
                <a:defRPr/>
              </a:pPr>
              <a:t>14</a:t>
            </a:fld>
            <a:endParaRPr lang="ar-S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71500" y="214313"/>
            <a:ext cx="8229600" cy="857250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SA" sz="4000" b="1" i="1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Broken" pitchFamily="2" charset="-78"/>
              </a:rPr>
              <a:t>  2- </a:t>
            </a:r>
            <a:r>
              <a:rPr lang="ar-SA" sz="4000" b="1" i="1" u="sng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Broken" pitchFamily="2" charset="-78"/>
              </a:rPr>
              <a:t> خطوات اختيار العينة :  </a:t>
            </a:r>
            <a:endParaRPr lang="ar-SA" sz="4000" i="1" dirty="0">
              <a:solidFill>
                <a:srgbClr val="CC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PT Bold Broken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63" y="1285875"/>
            <a:ext cx="8429625" cy="5214938"/>
          </a:xfrm>
        </p:spPr>
        <p:txBody>
          <a:bodyPr>
            <a:noAutofit/>
          </a:bodyPr>
          <a:lstStyle/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ar-SA" sz="3200" b="1" u="sng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تحديد أهداف البحث :  </a:t>
            </a:r>
            <a:r>
              <a:rPr lang="ar-SA" sz="3200" b="1" dirty="0" smtClean="0">
                <a:solidFill>
                  <a:schemeClr val="accent1"/>
                </a:solidFill>
                <a:ea typeface="+mn-ea"/>
                <a:cs typeface="PT Bold Heading" pitchFamily="2" charset="-78"/>
              </a:rPr>
              <a:t>بدقة ليتمكن الباحث من تحديد </a:t>
            </a:r>
            <a:r>
              <a:rPr lang="ar-SA" sz="3200" b="1" u="sng" dirty="0" smtClean="0">
                <a:solidFill>
                  <a:schemeClr val="accent1"/>
                </a:solidFill>
                <a:ea typeface="+mn-ea"/>
                <a:cs typeface="PT Bold Heading" pitchFamily="2" charset="-78"/>
              </a:rPr>
              <a:t>نوع</a:t>
            </a:r>
            <a:r>
              <a:rPr lang="ar-SA" sz="3200" b="1" dirty="0" smtClean="0">
                <a:solidFill>
                  <a:schemeClr val="accent1"/>
                </a:solidFill>
                <a:ea typeface="+mn-ea"/>
                <a:cs typeface="PT Bold Heading" pitchFamily="2" charset="-78"/>
              </a:rPr>
              <a:t> العينة و</a:t>
            </a:r>
            <a:r>
              <a:rPr lang="ar-SA" sz="3200" b="1" u="sng" dirty="0" smtClean="0">
                <a:solidFill>
                  <a:schemeClr val="accent1"/>
                </a:solidFill>
                <a:ea typeface="+mn-ea"/>
                <a:cs typeface="PT Bold Heading" pitchFamily="2" charset="-78"/>
              </a:rPr>
              <a:t>حجمها</a:t>
            </a:r>
            <a:r>
              <a:rPr lang="ar-SA" sz="3200" b="1" dirty="0" smtClean="0">
                <a:solidFill>
                  <a:schemeClr val="accent1"/>
                </a:solidFill>
                <a:ea typeface="+mn-ea"/>
                <a:cs typeface="PT Bold Heading" pitchFamily="2" charset="-78"/>
              </a:rPr>
              <a:t> اللازم للبحث .</a:t>
            </a:r>
          </a:p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ar-SA" sz="3200" b="1" u="sng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تحديد المجتمع الأصلي للبحث </a:t>
            </a:r>
            <a:r>
              <a:rPr lang="ar-SA" sz="32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: </a:t>
            </a:r>
            <a:r>
              <a:rPr lang="ar-SA" sz="3200" b="1" dirty="0" smtClean="0">
                <a:solidFill>
                  <a:schemeClr val="accent1"/>
                </a:solidFill>
                <a:ea typeface="+mn-ea"/>
                <a:cs typeface="PT Bold Heading" pitchFamily="2" charset="-78"/>
              </a:rPr>
              <a:t>تحديدا واضحا ودقيقا.</a:t>
            </a:r>
          </a:p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ar-SA" sz="3200" b="1" u="sng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تحديد أفراد </a:t>
            </a:r>
            <a:r>
              <a:rPr lang="ar-SA" sz="3200" b="1" dirty="0" smtClean="0">
                <a:solidFill>
                  <a:srgbClr val="0033CC"/>
                </a:solidFill>
                <a:ea typeface="+mn-ea"/>
                <a:cs typeface="PT Bold Heading" pitchFamily="2" charset="-78"/>
              </a:rPr>
              <a:t>المجتمع الأصلي للبحث </a:t>
            </a:r>
            <a:r>
              <a:rPr lang="ar-SA" sz="3200" b="1" dirty="0" smtClean="0">
                <a:solidFill>
                  <a:schemeClr val="accent1"/>
                </a:solidFill>
                <a:ea typeface="+mn-ea"/>
                <a:cs typeface="PT Bold Heading" pitchFamily="2" charset="-78"/>
              </a:rPr>
              <a:t>.</a:t>
            </a:r>
          </a:p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ar-SA" sz="3200" b="1" dirty="0" smtClean="0">
                <a:solidFill>
                  <a:schemeClr val="accent1"/>
                </a:solidFill>
                <a:ea typeface="+mn-ea"/>
                <a:cs typeface="PT Bold Heading" pitchFamily="2" charset="-78"/>
              </a:rPr>
              <a:t> </a:t>
            </a:r>
            <a:r>
              <a:rPr lang="ar-SA" sz="3200" b="1" u="sng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اختيار عينة ممثلة </a:t>
            </a:r>
            <a:r>
              <a:rPr lang="ar-SA" sz="3200" b="1" dirty="0" smtClean="0">
                <a:solidFill>
                  <a:schemeClr val="accent1"/>
                </a:solidFill>
                <a:ea typeface="+mn-ea"/>
                <a:cs typeface="PT Bold Heading" pitchFamily="2" charset="-78"/>
              </a:rPr>
              <a:t>. 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5FB88D-80BC-4D50-9739-1BB814884D25}" type="slidenum">
              <a:rPr lang="ar-SA"/>
              <a:pPr>
                <a:defRPr/>
              </a:pPr>
              <a:t>15</a:t>
            </a:fld>
            <a:endParaRPr lang="ar-S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63" y="285750"/>
            <a:ext cx="8215312" cy="5715000"/>
          </a:xfrm>
        </p:spPr>
        <p:txBody>
          <a:bodyPr>
            <a:normAutofit/>
          </a:bodyPr>
          <a:lstStyle/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A" sz="3600" b="1" i="1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  3. تحديد حجم العينة :</a:t>
            </a:r>
          </a:p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A" sz="3200" dirty="0" smtClean="0">
                <a:solidFill>
                  <a:schemeClr val="accent2">
                    <a:lumMod val="75000"/>
                  </a:schemeClr>
                </a:solidFill>
                <a:ea typeface="+mn-ea"/>
                <a:cs typeface="PT Bold Heading" pitchFamily="2" charset="-78"/>
              </a:rPr>
              <a:t>    تعتبر هذه الخطوة من الأمور الهامة حيث </a:t>
            </a:r>
            <a:r>
              <a:rPr lang="ar-SA" sz="32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لا توجد قاعدة محددة لتحديد حجم العينة</a:t>
            </a:r>
            <a:r>
              <a:rPr lang="ar-S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. </a:t>
            </a:r>
          </a:p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A" sz="3200" dirty="0" smtClean="0">
                <a:solidFill>
                  <a:schemeClr val="accent2">
                    <a:lumMod val="75000"/>
                  </a:schemeClr>
                </a:solidFill>
                <a:ea typeface="+mn-ea"/>
                <a:cs typeface="PT Bold Heading" pitchFamily="2" charset="-78"/>
              </a:rPr>
              <a:t>    لأن لكل بحث مشكلاته ومتغيراته وخصائصه التي تؤثر في الحجم المناسب للعينة .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A" sz="3200" dirty="0" smtClean="0">
                <a:solidFill>
                  <a:schemeClr val="accent2">
                    <a:lumMod val="75000"/>
                  </a:schemeClr>
                </a:solidFill>
                <a:ea typeface="+mn-ea"/>
                <a:cs typeface="PT Bold Heading" pitchFamily="2" charset="-78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ar-SA" dirty="0">
              <a:ea typeface="+mn-ea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B6F52-A1A1-421F-80EA-8BA7232BAEE7}" type="slidenum">
              <a:rPr lang="ar-SA"/>
              <a:pPr>
                <a:defRPr/>
              </a:pPr>
              <a:t>16</a:t>
            </a:fld>
            <a:endParaRPr lang="ar-SA" dirty="0"/>
          </a:p>
        </p:txBody>
      </p:sp>
      <p:cxnSp>
        <p:nvCxnSpPr>
          <p:cNvPr id="6" name="رابط مستقيم 5"/>
          <p:cNvCxnSpPr/>
          <p:nvPr/>
        </p:nvCxnSpPr>
        <p:spPr>
          <a:xfrm rot="10800000">
            <a:off x="4500563" y="1143000"/>
            <a:ext cx="3857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57188" y="285750"/>
            <a:ext cx="8429625" cy="857250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SA" sz="3600" b="1" u="sng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العوامل التي تؤثر على تحديد حجم العينة:- </a:t>
            </a:r>
            <a:endParaRPr lang="ar-SA" sz="3600" dirty="0">
              <a:solidFill>
                <a:srgbClr val="CC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75" y="1214438"/>
            <a:ext cx="8801100" cy="51435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A" sz="3200" b="1" dirty="0" smtClean="0">
                <a:solidFill>
                  <a:srgbClr val="7030A0"/>
                </a:solidFill>
                <a:ea typeface="+mn-ea"/>
              </a:rPr>
              <a:t>1</a:t>
            </a:r>
            <a:r>
              <a:rPr lang="ar-SA" sz="3200" b="1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- </a:t>
            </a:r>
            <a:r>
              <a:rPr lang="ar-SA" sz="3200" u="sng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تجانس وحدات مجتمع البحث </a:t>
            </a:r>
            <a:r>
              <a:rPr lang="ar-SA" sz="3200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: كلما </a:t>
            </a:r>
            <a:r>
              <a:rPr lang="ar-SA" sz="3200" u="sng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قل</a:t>
            </a:r>
            <a:r>
              <a:rPr lang="ar-SA" sz="3200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 الاختلاف 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SA" sz="3200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     والتباين أمكن أن تكون العينة </a:t>
            </a:r>
            <a:r>
              <a:rPr lang="ar-SA" sz="3200" u="sng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أقل</a:t>
            </a:r>
            <a:r>
              <a:rPr lang="ar-SA" sz="3200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 والعكس صحيح .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A" sz="3200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2- </a:t>
            </a:r>
            <a:r>
              <a:rPr lang="ar-SA" sz="3200" u="sng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طبيعة موضوع البحث </a:t>
            </a:r>
            <a:r>
              <a:rPr lang="ar-SA" sz="3200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: كل ماكان موضوع البحث 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SA" sz="3200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    </a:t>
            </a:r>
            <a:r>
              <a:rPr lang="ar-SA" sz="3200" u="sng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كبير ومختلف </a:t>
            </a:r>
            <a:r>
              <a:rPr lang="ar-SA" sz="3200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ومتنوع فان حجم العينة سيكون </a:t>
            </a:r>
            <a:r>
              <a:rPr lang="ar-SA" sz="3200" u="sng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كبيرا</a:t>
            </a:r>
            <a:r>
              <a:rPr lang="ar-SA" sz="3200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  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SA" sz="3200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    والعكس صحيح .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A" sz="3200" b="1" dirty="0" smtClean="0">
                <a:solidFill>
                  <a:srgbClr val="7030A0"/>
                </a:solidFill>
                <a:cs typeface="PT Bold Heading" pitchFamily="2" charset="-78"/>
              </a:rPr>
              <a:t>3- </a:t>
            </a:r>
            <a:r>
              <a:rPr lang="ar-SA" sz="3200" b="1" u="sng" dirty="0" smtClean="0">
                <a:solidFill>
                  <a:srgbClr val="7030A0"/>
                </a:solidFill>
                <a:cs typeface="PT Bold Heading" pitchFamily="2" charset="-78"/>
              </a:rPr>
              <a:t>الوقت والمال وعدد الباحثين </a:t>
            </a:r>
            <a:r>
              <a:rPr lang="ar-SA" sz="3200" b="1" dirty="0" smtClean="0">
                <a:solidFill>
                  <a:srgbClr val="7030A0"/>
                </a:solidFill>
                <a:cs typeface="PT Bold Heading" pitchFamily="2" charset="-78"/>
              </a:rPr>
              <a:t>المخصصين للبحث.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ar-SA" sz="3200" dirty="0" smtClean="0">
              <a:solidFill>
                <a:srgbClr val="7030A0"/>
              </a:solidFill>
              <a:ea typeface="+mn-ea"/>
              <a:cs typeface="PT Bold Heading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ar-SA" sz="3200" dirty="0" smtClean="0">
              <a:solidFill>
                <a:srgbClr val="7030A0"/>
              </a:solidFill>
              <a:ea typeface="+mn-ea"/>
              <a:cs typeface="PT Bold Heading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ar-SA" sz="3200" dirty="0">
              <a:solidFill>
                <a:srgbClr val="7030A0"/>
              </a:solidFill>
              <a:ea typeface="+mn-ea"/>
              <a:cs typeface="PT Bold Heading" pitchFamily="2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8103DA-701F-4409-BC79-08E45F96303F}" type="slidenum">
              <a:rPr lang="ar-SA"/>
              <a:pPr>
                <a:defRPr/>
              </a:pPr>
              <a:t>17</a:t>
            </a:fld>
            <a:endParaRPr lang="ar-S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عنصر نائب للمحتوى 2"/>
          <p:cNvSpPr>
            <a:spLocks noGrp="1"/>
          </p:cNvSpPr>
          <p:nvPr>
            <p:ph idx="1"/>
          </p:nvPr>
        </p:nvSpPr>
        <p:spPr>
          <a:xfrm>
            <a:off x="357188" y="571500"/>
            <a:ext cx="8515350" cy="535781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ar-SA" sz="3200" b="1" smtClean="0">
                <a:solidFill>
                  <a:srgbClr val="7030A0"/>
                </a:solidFill>
                <a:cs typeface="PT Bold Heading" pitchFamily="2" charset="-78"/>
              </a:rPr>
              <a:t>4- </a:t>
            </a:r>
            <a:r>
              <a:rPr lang="ar-SA" sz="3200" b="1" u="sng" smtClean="0">
                <a:solidFill>
                  <a:srgbClr val="7030A0"/>
                </a:solidFill>
                <a:cs typeface="PT Bold Heading" pitchFamily="2" charset="-78"/>
              </a:rPr>
              <a:t>درجة الدقة المطلوبة للنتائج</a:t>
            </a:r>
            <a:r>
              <a:rPr lang="ar-SA" sz="3200" b="1" smtClean="0">
                <a:solidFill>
                  <a:srgbClr val="7030A0"/>
                </a:solidFill>
                <a:cs typeface="PT Bold Heading" pitchFamily="2" charset="-78"/>
              </a:rPr>
              <a:t> المطلوب تعميمها على مجتمع البحث .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ar-SA" sz="3200" b="1" smtClean="0">
                <a:solidFill>
                  <a:srgbClr val="7030A0"/>
                </a:solidFill>
                <a:cs typeface="PT Bold Heading" pitchFamily="2" charset="-78"/>
              </a:rPr>
              <a:t>5- </a:t>
            </a:r>
            <a:r>
              <a:rPr lang="ar-SA" sz="3200" b="1" u="sng" smtClean="0">
                <a:solidFill>
                  <a:srgbClr val="7030A0"/>
                </a:solidFill>
                <a:cs typeface="PT Bold Heading" pitchFamily="2" charset="-78"/>
              </a:rPr>
              <a:t>التنوع والاختلاف الكبير </a:t>
            </a:r>
            <a:r>
              <a:rPr lang="ar-SA" sz="3200" b="1" smtClean="0">
                <a:solidFill>
                  <a:srgbClr val="7030A0"/>
                </a:solidFill>
                <a:cs typeface="PT Bold Heading" pitchFamily="2" charset="-78"/>
              </a:rPr>
              <a:t>في متغيرات مجتمع البحث.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ar-SA" sz="3200" b="1" smtClean="0">
                <a:solidFill>
                  <a:srgbClr val="7030A0"/>
                </a:solidFill>
                <a:cs typeface="PT Bold Heading" pitchFamily="2" charset="-78"/>
              </a:rPr>
              <a:t>6- </a:t>
            </a:r>
            <a:r>
              <a:rPr lang="ar-SA" sz="3200" b="1" u="sng" smtClean="0">
                <a:solidFill>
                  <a:srgbClr val="7030A0"/>
                </a:solidFill>
                <a:cs typeface="PT Bold Heading" pitchFamily="2" charset="-78"/>
              </a:rPr>
              <a:t>وجود عدد من العينات الفرعية </a:t>
            </a:r>
            <a:r>
              <a:rPr lang="ar-SA" sz="3200" b="1" smtClean="0">
                <a:solidFill>
                  <a:srgbClr val="7030A0"/>
                </a:solidFill>
                <a:cs typeface="PT Bold Heading" pitchFamily="2" charset="-78"/>
              </a:rPr>
              <a:t>، حيث تتطلب هذه    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ar-SA" sz="3200" b="1" smtClean="0">
                <a:solidFill>
                  <a:srgbClr val="7030A0"/>
                </a:solidFill>
                <a:cs typeface="PT Bold Heading" pitchFamily="2" charset="-78"/>
              </a:rPr>
              <a:t>    العينات حجما مناسبا من العينة لتمثيل مجتمع البحث .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endParaRPr lang="ar-SA" sz="3200" smtClean="0">
              <a:solidFill>
                <a:srgbClr val="7030A0"/>
              </a:solidFill>
              <a:cs typeface="PT Bold Heading" pitchFamily="2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F75A7-C17B-44CC-BBE4-2F41CA020F05}" type="slidenum">
              <a:rPr lang="ar-SA"/>
              <a:pPr>
                <a:defRPr/>
              </a:pPr>
              <a:t>18</a:t>
            </a:fld>
            <a:endParaRPr lang="ar-S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229600" cy="857250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SA" sz="4000" b="1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  </a:t>
            </a:r>
            <a:r>
              <a:rPr lang="ar-SA" sz="4000" b="1" u="sng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4-  أنواع العينات : </a:t>
            </a:r>
            <a:endParaRPr lang="ar-SA" sz="4000" u="sng" dirty="0">
              <a:solidFill>
                <a:srgbClr val="CC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357187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3200" b="1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تصنف العينات تحت نوعين رئيسيين  هما :-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A" sz="3200" b="1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1-  العينات العشوائية .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A" sz="3200" b="1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2 - </a:t>
            </a:r>
            <a:r>
              <a:rPr lang="ar-SA" sz="3200" b="1" dirty="0" smtClean="0">
                <a:solidFill>
                  <a:srgbClr val="7030A0"/>
                </a:solidFill>
                <a:cs typeface="PT Bold Heading" pitchFamily="2" charset="-78"/>
              </a:rPr>
              <a:t>العينات غير العشوائية .</a:t>
            </a:r>
            <a:endParaRPr lang="ar-SA" sz="3200" b="1" dirty="0" smtClean="0">
              <a:solidFill>
                <a:srgbClr val="7030A0"/>
              </a:solidFill>
              <a:ea typeface="+mn-ea"/>
              <a:cs typeface="PT Bold Heading" pitchFamily="2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9966A2-65A5-4115-8AB6-B18FDAED33E4}" type="slidenum">
              <a:rPr lang="ar-SA"/>
              <a:pPr>
                <a:defRPr/>
              </a:pPr>
              <a:t>19</a:t>
            </a:fld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63" y="1071563"/>
            <a:ext cx="8429625" cy="5572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20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32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بعد أن يحدد الباحث مشكلة بحثه (موضوع البحث ) ويراجع الدراسات السابقة ذات العلاقة بموضوع البحث، ثم يأتي دور </a:t>
            </a:r>
            <a:r>
              <a:rPr lang="ar-SA" sz="3200" b="1" u="sng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تحديد المنهج </a:t>
            </a:r>
            <a:r>
              <a:rPr lang="ar-SA" sz="32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الذي سوف يسير عليه في بحثه. وأن </a:t>
            </a:r>
            <a:r>
              <a:rPr lang="ar-SA" sz="3200" b="1" u="sng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يحدد بدقة مجتمع بحثه وعينته </a:t>
            </a:r>
            <a:r>
              <a:rPr lang="ar-SA" sz="32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ar-SA" sz="3600" dirty="0">
              <a:ea typeface="+mn-ea"/>
            </a:endParaRPr>
          </a:p>
        </p:txBody>
      </p:sp>
      <p:sp>
        <p:nvSpPr>
          <p:cNvPr id="6147" name="عنوان 1"/>
          <p:cNvSpPr>
            <a:spLocks noGrp="1"/>
          </p:cNvSpPr>
          <p:nvPr>
            <p:ph type="title"/>
          </p:nvPr>
        </p:nvSpPr>
        <p:spPr>
          <a:xfrm>
            <a:off x="428625" y="357188"/>
            <a:ext cx="8229600" cy="785812"/>
          </a:xfrm>
          <a:solidFill>
            <a:schemeClr val="bg1"/>
          </a:solidFill>
        </p:spPr>
        <p:txBody>
          <a:bodyPr/>
          <a:lstStyle/>
          <a:p>
            <a:pPr algn="r" eaLnBrk="1" hangingPunct="1"/>
            <a:r>
              <a:rPr lang="ar-SA" sz="4000" b="1" smtClean="0">
                <a:solidFill>
                  <a:schemeClr val="accent2"/>
                </a:solidFill>
                <a:cs typeface="PT Bold Broken" pitchFamily="2" charset="-78"/>
              </a:rPr>
              <a:t>المقدمــــــــة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0A7AC7-6214-4C05-917F-081C08B052E1}" type="slidenum">
              <a:rPr lang="ar-SA"/>
              <a:pPr>
                <a:defRPr/>
              </a:pPr>
              <a:t>2</a:t>
            </a:fld>
            <a:endParaRPr lang="ar-S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عنصر نائب للمحتوى 2"/>
          <p:cNvSpPr>
            <a:spLocks noGrp="1"/>
          </p:cNvSpPr>
          <p:nvPr>
            <p:ph idx="1"/>
          </p:nvPr>
        </p:nvSpPr>
        <p:spPr>
          <a:xfrm>
            <a:off x="500063" y="357188"/>
            <a:ext cx="8229600" cy="546735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ar-SA" sz="3600" b="1" i="1" u="sng" dirty="0" smtClean="0">
                <a:solidFill>
                  <a:srgbClr val="FF3399"/>
                </a:solidFill>
                <a:cs typeface="PT Bold Heading" pitchFamily="2" charset="-78"/>
              </a:rPr>
              <a:t>أولا :- العينات العشوائية  </a:t>
            </a:r>
            <a:r>
              <a:rPr lang="ar-SA" sz="3600" b="1" dirty="0" smtClean="0">
                <a:solidFill>
                  <a:srgbClr val="FF3399"/>
                </a:solidFill>
                <a:cs typeface="PT Bold Heading" pitchFamily="2" charset="-78"/>
              </a:rPr>
              <a:t>:- </a:t>
            </a:r>
            <a:endParaRPr lang="en-US" sz="3600" b="1" dirty="0" smtClean="0">
              <a:solidFill>
                <a:srgbClr val="FF3399"/>
              </a:solidFill>
              <a:cs typeface="PT Bold Heading" pitchFamily="2" charset="-78"/>
            </a:endParaRPr>
          </a:p>
          <a:p>
            <a:pPr algn="l" eaLnBrk="1" hangingPunct="1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en-US" sz="32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RANDOM  SAMPLES</a:t>
            </a:r>
            <a:endParaRPr lang="ar-SA" sz="32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PT Bold Heading" pitchFamily="2" charset="-78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ar-SA" sz="2800" b="1" dirty="0" smtClean="0">
                <a:solidFill>
                  <a:srgbClr val="7030A0"/>
                </a:solidFill>
                <a:cs typeface="PT Bold Heading" pitchFamily="2" charset="-78"/>
              </a:rPr>
              <a:t>العينة العشوائية </a:t>
            </a:r>
            <a:r>
              <a:rPr lang="ar-SA" sz="2800" b="1" u="sng" dirty="0" smtClean="0">
                <a:solidFill>
                  <a:srgbClr val="7030A0"/>
                </a:solidFill>
                <a:cs typeface="PT Bold Heading" pitchFamily="2" charset="-78"/>
              </a:rPr>
              <a:t>لا يقصد </a:t>
            </a:r>
            <a:r>
              <a:rPr lang="ar-SA" sz="2800" b="1" u="sng" dirty="0" err="1" smtClean="0">
                <a:solidFill>
                  <a:srgbClr val="7030A0"/>
                </a:solidFill>
                <a:cs typeface="PT Bold Heading" pitchFamily="2" charset="-78"/>
              </a:rPr>
              <a:t>بها</a:t>
            </a:r>
            <a:r>
              <a:rPr lang="ar-SA" sz="2800" b="1" u="sng" dirty="0" smtClean="0">
                <a:solidFill>
                  <a:srgbClr val="7030A0"/>
                </a:solidFill>
                <a:cs typeface="PT Bold Heading" pitchFamily="2" charset="-78"/>
              </a:rPr>
              <a:t> الفوضى أو يختارها الباحث كيفما أراد</a:t>
            </a:r>
            <a:r>
              <a:rPr lang="ar-SA" sz="2800" b="1" dirty="0" smtClean="0">
                <a:solidFill>
                  <a:srgbClr val="7030A0"/>
                </a:solidFill>
                <a:cs typeface="PT Bold Heading" pitchFamily="2" charset="-78"/>
              </a:rPr>
              <a:t> وإنما تعني ( بأن يكون </a:t>
            </a:r>
            <a:r>
              <a:rPr lang="ar-SA" sz="2800" b="1" u="sng" dirty="0" smtClean="0">
                <a:solidFill>
                  <a:srgbClr val="7030A0"/>
                </a:solidFill>
                <a:cs typeface="PT Bold Heading" pitchFamily="2" charset="-78"/>
              </a:rPr>
              <a:t>لكل مفردة </a:t>
            </a:r>
            <a:r>
              <a:rPr lang="ar-SA" sz="2800" b="1" dirty="0" smtClean="0">
                <a:solidFill>
                  <a:srgbClr val="7030A0"/>
                </a:solidFill>
                <a:cs typeface="PT Bold Heading" pitchFamily="2" charset="-78"/>
              </a:rPr>
              <a:t>من مفردات مجتمع البحث </a:t>
            </a:r>
            <a:r>
              <a:rPr lang="ar-SA" sz="2800" b="1" u="sng" dirty="0" smtClean="0">
                <a:solidFill>
                  <a:srgbClr val="7030A0"/>
                </a:solidFill>
                <a:cs typeface="PT Bold Heading" pitchFamily="2" charset="-78"/>
              </a:rPr>
              <a:t>فرصة متساوية </a:t>
            </a:r>
            <a:r>
              <a:rPr lang="ar-SA" sz="2800" b="1" dirty="0" smtClean="0">
                <a:solidFill>
                  <a:srgbClr val="7030A0"/>
                </a:solidFill>
                <a:cs typeface="PT Bold Heading" pitchFamily="2" charset="-78"/>
              </a:rPr>
              <a:t>في تمثيل العينة ) 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ar-SA" sz="2800" b="1" dirty="0" smtClean="0">
                <a:solidFill>
                  <a:srgbClr val="7030A0"/>
                </a:solidFill>
                <a:cs typeface="PT Bold Heading" pitchFamily="2" charset="-78"/>
              </a:rPr>
              <a:t> أي </a:t>
            </a:r>
            <a:r>
              <a:rPr lang="ar-SA" sz="2800" b="1" u="sng" dirty="0" smtClean="0">
                <a:solidFill>
                  <a:srgbClr val="7030A0"/>
                </a:solidFill>
                <a:cs typeface="PT Bold Heading" pitchFamily="2" charset="-78"/>
              </a:rPr>
              <a:t>تساوي الفرص </a:t>
            </a:r>
            <a:r>
              <a:rPr lang="ar-SA" sz="2800" b="1" dirty="0" smtClean="0">
                <a:solidFill>
                  <a:srgbClr val="7030A0"/>
                </a:solidFill>
                <a:cs typeface="PT Bold Heading" pitchFamily="2" charset="-78"/>
              </a:rPr>
              <a:t>أمام جميع مفردات العينة في أن تكون ضمن مفردات العينة  وتسمى </a:t>
            </a:r>
            <a:r>
              <a:rPr lang="ar-SA" sz="2800" b="1" u="sng" dirty="0" smtClean="0">
                <a:solidFill>
                  <a:srgbClr val="7030A0"/>
                </a:solidFill>
                <a:cs typeface="PT Bold Heading" pitchFamily="2" charset="-78"/>
              </a:rPr>
              <a:t>بالعينة الاحتمالية </a:t>
            </a:r>
            <a:r>
              <a:rPr lang="ar-SA" sz="2800" b="1" dirty="0" smtClean="0">
                <a:solidFill>
                  <a:srgbClr val="7030A0"/>
                </a:solidFill>
                <a:cs typeface="PT Bold Heading" pitchFamily="2" charset="-78"/>
              </a:rPr>
              <a:t>. 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ar-SA" dirty="0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54452-BD72-4C5D-A519-CC913F156EB1}" type="slidenum">
              <a:rPr lang="ar-SA" smtClean="0"/>
              <a:pPr>
                <a:defRPr/>
              </a:pPr>
              <a:t>20</a:t>
            </a:fld>
            <a:endParaRPr lang="ar-SA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71500"/>
            <a:ext cx="8229600" cy="5753100"/>
          </a:xfrm>
        </p:spPr>
        <p:txBody>
          <a:bodyPr>
            <a:normAutofit fontScale="850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39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ومن أمثلة العينات العشوائية ما يلي :</a:t>
            </a:r>
            <a:endParaRPr lang="ar-SA" sz="39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PT Bold Heading" pitchFamily="2" charset="-78"/>
            </a:endParaRPr>
          </a:p>
          <a:p>
            <a:pPr marL="274320" indent="-274320" eaLnBrk="1" fontAlgn="auto" hangingPunct="1">
              <a:lnSpc>
                <a:spcPct val="200000"/>
              </a:lnSpc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A" sz="3600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  أ- </a:t>
            </a:r>
            <a:r>
              <a:rPr lang="ar-SA" sz="3600" u="sng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العينة العشوائية البسيطة </a:t>
            </a:r>
            <a:r>
              <a:rPr lang="ar-SA" sz="3600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: </a:t>
            </a:r>
            <a:r>
              <a:rPr lang="ar-SA" sz="3500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الأسهل تطبيقا</a:t>
            </a:r>
          </a:p>
          <a:p>
            <a:pPr marL="274320" indent="-274320" eaLnBrk="1" fontAlgn="auto" hangingPunct="1">
              <a:lnSpc>
                <a:spcPct val="200000"/>
              </a:lnSpc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A" sz="3500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    لذلك </a:t>
            </a:r>
            <a:r>
              <a:rPr lang="ar-SA" sz="3200" u="sng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سميت بالبسيطة  </a:t>
            </a: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لأن مفردات مجتمع البحث تكون معروفة لدى الباحث . و</a:t>
            </a:r>
            <a:r>
              <a:rPr lang="ar-SA" sz="3200" u="sng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متجانسة</a:t>
            </a: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 من حيث الخصائص المطلوب دراستها في البحث </a:t>
            </a:r>
            <a:r>
              <a:rPr lang="ar-SA" sz="3200" u="sng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وقد يتم اختيار هذه العينة إما </a:t>
            </a:r>
            <a:r>
              <a:rPr lang="ar-SA" sz="3200" u="sng" dirty="0" smtClean="0">
                <a:solidFill>
                  <a:srgbClr val="CC0099"/>
                </a:solidFill>
                <a:ea typeface="+mn-ea"/>
                <a:cs typeface="PT Bold Heading" pitchFamily="2" charset="-78"/>
              </a:rPr>
              <a:t>بطريقة القرعة  أو  باستخدام جداول الأرقام العشوائية </a:t>
            </a:r>
            <a:r>
              <a:rPr lang="ar-SA" sz="3200" dirty="0" smtClean="0">
                <a:solidFill>
                  <a:srgbClr val="CC0099"/>
                </a:solidFill>
                <a:ea typeface="+mn-ea"/>
                <a:cs typeface="PT Bold Heading" pitchFamily="2" charset="-78"/>
              </a:rPr>
              <a:t>.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DEBF29-BB06-4DC5-93E0-CC6D442B2BB2}" type="slidenum">
              <a:rPr lang="ar-SA"/>
              <a:pPr>
                <a:defRPr/>
              </a:pPr>
              <a:t>21</a:t>
            </a:fld>
            <a:endParaRPr lang="ar-SA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عنصر نائب للمحتوى 2"/>
          <p:cNvSpPr>
            <a:spLocks noGrp="1"/>
          </p:cNvSpPr>
          <p:nvPr>
            <p:ph idx="1"/>
          </p:nvPr>
        </p:nvSpPr>
        <p:spPr>
          <a:xfrm>
            <a:off x="571500" y="571500"/>
            <a:ext cx="8115300" cy="57531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ar-SA" sz="36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1-  القرعة : 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ar-SA" sz="36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   </a:t>
            </a: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يتم </a:t>
            </a:r>
            <a:r>
              <a:rPr lang="ar-SA" sz="3200" u="sng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ترقيم مفردات </a:t>
            </a: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مجتمع البحث ووضعها في صندوق أو كيس ثم سحب الأرقام </a:t>
            </a:r>
            <a:r>
              <a:rPr lang="ar-SA" sz="3200" u="sng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عشوائيا </a:t>
            </a: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حتى يتم الوصول الى العدد المناسب للعينة، وهذا الاسلوب </a:t>
            </a:r>
            <a:r>
              <a:rPr lang="ar-SA" sz="3200" dirty="0" smtClean="0">
                <a:solidFill>
                  <a:srgbClr val="FF3399"/>
                </a:solidFill>
                <a:cs typeface="PT Bold Heading" pitchFamily="2" charset="-78"/>
              </a:rPr>
              <a:t>مناسبا في </a:t>
            </a:r>
            <a:r>
              <a:rPr lang="ar-SA" sz="3200" u="sng" dirty="0" smtClean="0">
                <a:solidFill>
                  <a:srgbClr val="FF3399"/>
                </a:solidFill>
                <a:cs typeface="PT Bold Heading" pitchFamily="2" charset="-78"/>
              </a:rPr>
              <a:t>مجتمعات البحث الصغيرة .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ar-SA" dirty="0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420684-08A2-4C67-B93C-E150938A3BED}" type="slidenum">
              <a:rPr lang="ar-SA"/>
              <a:pPr>
                <a:defRPr/>
              </a:pPr>
              <a:t>22</a:t>
            </a:fld>
            <a:endParaRPr lang="ar-SA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عنصر نائب للمحتوى 2"/>
          <p:cNvSpPr>
            <a:spLocks noGrp="1"/>
          </p:cNvSpPr>
          <p:nvPr>
            <p:ph idx="1"/>
          </p:nvPr>
        </p:nvSpPr>
        <p:spPr>
          <a:xfrm>
            <a:off x="500063" y="357188"/>
            <a:ext cx="8229600" cy="568166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ar-SA" sz="32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2- جداول الأرقام العشوائية :</a:t>
            </a: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وهي </a:t>
            </a:r>
            <a:r>
              <a:rPr lang="ar-SA" sz="3200" u="sng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جداول جاهزة </a:t>
            </a: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يوجد بها أرقام </a:t>
            </a:r>
            <a:r>
              <a:rPr lang="ar-SA" sz="3200" u="sng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عمودية وأفقية </a:t>
            </a: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مدرجة في جداول محددة ، ويقوم الباحث </a:t>
            </a:r>
            <a:r>
              <a:rPr lang="ar-SA" sz="3200" u="sng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باختيار سلسلة من الأرقام</a:t>
            </a: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 العمودية أو الافقية ، ثم يختار من مجتمع البحث الأصلي </a:t>
            </a:r>
            <a:r>
              <a:rPr lang="ar-SA" sz="3200" u="sng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المفردات التي تحمل ذات الأرقام </a:t>
            </a: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وتكون هذه المفردات هي العينة المختارة .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 وقد يستخدم الحاسب الآلي.وهذا الأسلوب  </a:t>
            </a:r>
            <a:r>
              <a:rPr lang="ar-SA" sz="3200" dirty="0" smtClean="0">
                <a:solidFill>
                  <a:srgbClr val="FF3399"/>
                </a:solidFill>
                <a:cs typeface="PT Bold Heading" pitchFamily="2" charset="-78"/>
              </a:rPr>
              <a:t>مناسب عندما يكون </a:t>
            </a:r>
            <a:r>
              <a:rPr lang="ar-SA" sz="3200" u="sng" dirty="0" smtClean="0">
                <a:solidFill>
                  <a:srgbClr val="FF3399"/>
                </a:solidFill>
                <a:cs typeface="PT Bold Heading" pitchFamily="2" charset="-78"/>
              </a:rPr>
              <a:t>مجتمع البحث كبيرا.</a:t>
            </a:r>
          </a:p>
          <a:p>
            <a:pPr eaLnBrk="1" hangingPunct="1">
              <a:defRPr/>
            </a:pPr>
            <a:endParaRPr lang="ar-SA" dirty="0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438CEB-8653-43CE-A7F9-2E687207CF79}" type="slidenum">
              <a:rPr lang="ar-SA"/>
              <a:pPr>
                <a:defRPr/>
              </a:pPr>
              <a:t>23</a:t>
            </a:fld>
            <a:endParaRPr lang="ar-SA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عنصر نائب للمحتوى 2"/>
          <p:cNvSpPr>
            <a:spLocks noGrp="1"/>
          </p:cNvSpPr>
          <p:nvPr>
            <p:ph idx="1"/>
          </p:nvPr>
        </p:nvSpPr>
        <p:spPr>
          <a:xfrm>
            <a:off x="428625" y="214313"/>
            <a:ext cx="8515350" cy="5786437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ar-SA" sz="3600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  ب - </a:t>
            </a:r>
            <a:r>
              <a:rPr lang="ar-SA" sz="3600" u="sng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العينة العشوائية المنتظمة : 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ar-SA" sz="3200" b="1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   </a:t>
            </a: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لا تختلف عن العينة العشوائية البسيطة كثيرا اذ أن كليهما يتطلب أن يكون </a:t>
            </a:r>
            <a:r>
              <a:rPr lang="ar-SA" sz="2800" b="1" u="sng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مجتمع البحث </a:t>
            </a:r>
            <a:r>
              <a:rPr lang="ar-SA" sz="2800" b="1" u="sng" dirty="0" smtClean="0">
                <a:solidFill>
                  <a:srgbClr val="FF3399"/>
                </a:solidFill>
                <a:cs typeface="PT Bold Heading" pitchFamily="2" charset="-78"/>
              </a:rPr>
              <a:t>متجانسا</a:t>
            </a:r>
            <a:r>
              <a:rPr lang="ar-SA" sz="2800" b="1" u="sng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 </a:t>
            </a: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،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   إلا أن طريقة سحبها تختلف عن طريقة سحب العينة العشوائية البسيطة حيث يتم </a:t>
            </a:r>
            <a:r>
              <a:rPr lang="ar-SA" sz="2800" b="1" u="sng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تقسيم المجتمع الأصلي الى مسافات إحصائية معينة،</a:t>
            </a: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 ثم يختار الباحث </a:t>
            </a:r>
            <a:r>
              <a:rPr lang="ar-SA" sz="2800" b="1" u="sng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من كل فئة العينة المطلوبة بصورة عشوائية </a:t>
            </a:r>
            <a:r>
              <a:rPr lang="ar-SA" sz="2800" b="1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.  </a:t>
            </a:r>
            <a:r>
              <a:rPr lang="ar-SA" sz="2800" b="1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طول الفئة =  </a:t>
            </a:r>
            <a:r>
              <a:rPr lang="ar-SA" sz="3200" b="1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5000 </a:t>
            </a:r>
            <a:r>
              <a:rPr lang="ar-SA" sz="3200" b="1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\</a:t>
            </a:r>
            <a:r>
              <a:rPr lang="ar-SA" sz="3200" b="1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200= 25</a:t>
            </a:r>
            <a:endParaRPr lang="ar-SA" sz="3200" b="1" dirty="0" smtClean="0">
              <a:solidFill>
                <a:srgbClr val="CC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PT Bold Heading" pitchFamily="2" charset="-78"/>
            </a:endParaRPr>
          </a:p>
          <a:p>
            <a:pPr eaLnBrk="1" hangingPunct="1">
              <a:defRPr/>
            </a:pPr>
            <a:endParaRPr lang="ar-SA" dirty="0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1EBF1B-5FC4-412B-A74E-408CD169341C}" type="slidenum">
              <a:rPr lang="ar-SA"/>
              <a:pPr>
                <a:defRPr/>
              </a:pPr>
              <a:t>24</a:t>
            </a:fld>
            <a:endParaRPr lang="ar-SA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عنصر نائب للمحتوى 2"/>
          <p:cNvSpPr>
            <a:spLocks noGrp="1"/>
          </p:cNvSpPr>
          <p:nvPr>
            <p:ph idx="1"/>
          </p:nvPr>
        </p:nvSpPr>
        <p:spPr>
          <a:xfrm>
            <a:off x="285750" y="428625"/>
            <a:ext cx="8572500" cy="5538788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ar-SA" sz="3600" b="1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ج - </a:t>
            </a:r>
            <a:r>
              <a:rPr lang="ar-SA" sz="3600" b="1" u="sng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العينة العشوائية الطبقية :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ar-SA" sz="3200" b="1" dirty="0" smtClean="0">
                <a:solidFill>
                  <a:srgbClr val="006600"/>
                </a:solidFill>
                <a:cs typeface="PT Bold Heading" pitchFamily="2" charset="-78"/>
              </a:rPr>
              <a:t>  </a:t>
            </a: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وهنا يكون </a:t>
            </a:r>
            <a:r>
              <a:rPr lang="ar-SA" sz="3200" u="sng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مجتمع البحث </a:t>
            </a:r>
            <a:r>
              <a:rPr lang="ar-SA" sz="3200" u="sng" dirty="0" smtClean="0">
                <a:solidFill>
                  <a:srgbClr val="FF3399"/>
                </a:solidFill>
                <a:cs typeface="PT Bold Heading" pitchFamily="2" charset="-78"/>
              </a:rPr>
              <a:t>غير متجانس </a:t>
            </a: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  يتم تقسيمه إلى </a:t>
            </a:r>
            <a:r>
              <a:rPr lang="ar-SA" sz="3200" dirty="0" smtClean="0">
                <a:solidFill>
                  <a:srgbClr val="FF3399"/>
                </a:solidFill>
                <a:cs typeface="PT Bold Heading" pitchFamily="2" charset="-78"/>
              </a:rPr>
              <a:t>شرائح أو طبقات متجانسة   </a:t>
            </a:r>
            <a:r>
              <a:rPr lang="ar-SA" sz="3200" u="sng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[ حسب السن – 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   </a:t>
            </a:r>
            <a:r>
              <a:rPr lang="ar-SA" sz="3200" u="sng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أو مستوى الدخل أو طبيعة العمل أو عدد سنوات الخبرة أو التخصص ]</a:t>
            </a: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 – 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   ويتم اختيار المفردات </a:t>
            </a:r>
            <a:r>
              <a:rPr lang="ar-SA" sz="3200" u="sng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عشوائيا</a:t>
            </a: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 وفق الطريقة البسيطة 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   أو المنتظمة من كل طبقة أو شريحة .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  <a:defRPr/>
            </a:pPr>
            <a:endParaRPr lang="ar-SA" sz="3200" dirty="0" smtClean="0">
              <a:cs typeface="PT Bold Heading" pitchFamily="2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54CD1A-A6E9-48B6-9FFE-E0F384DD4747}" type="slidenum">
              <a:rPr lang="ar-SA"/>
              <a:pPr>
                <a:defRPr/>
              </a:pPr>
              <a:t>25</a:t>
            </a:fld>
            <a:endParaRPr lang="ar-SA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5750" y="142875"/>
            <a:ext cx="8572500" cy="6215063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ar-SA" sz="3200" dirty="0" smtClean="0">
                <a:solidFill>
                  <a:srgbClr val="0033CC"/>
                </a:solidFill>
                <a:cs typeface="PT Bold Heading" pitchFamily="2" charset="-78"/>
              </a:rPr>
              <a:t>ويتم تحديد حجم العينة المسحوبة من العينة الطبقية :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ar-SA" sz="3200" dirty="0" smtClean="0">
                <a:solidFill>
                  <a:srgbClr val="FF3399"/>
                </a:solidFill>
                <a:cs typeface="PT Bold Heading" pitchFamily="2" charset="-78"/>
              </a:rPr>
              <a:t>1 - </a:t>
            </a:r>
            <a:r>
              <a:rPr lang="ar-SA" sz="3200" u="sng" dirty="0" smtClean="0">
                <a:solidFill>
                  <a:srgbClr val="FF3399"/>
                </a:solidFill>
                <a:cs typeface="PT Bold Heading" pitchFamily="2" charset="-78"/>
              </a:rPr>
              <a:t>بطريقة التوزيع المتساوي </a:t>
            </a:r>
            <a:r>
              <a:rPr lang="ar-SA" sz="3200" dirty="0" smtClean="0">
                <a:solidFill>
                  <a:srgbClr val="0033CC"/>
                </a:solidFill>
                <a:cs typeface="PT Bold Heading" pitchFamily="2" charset="-78"/>
              </a:rPr>
              <a:t>( وهي لاتمثل المجتمع تمثيلا دقيقا ) .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ar-SA" sz="3200" dirty="0" smtClean="0">
                <a:solidFill>
                  <a:srgbClr val="FF3399"/>
                </a:solidFill>
                <a:cs typeface="PT Bold Heading" pitchFamily="2" charset="-78"/>
              </a:rPr>
              <a:t>2- </a:t>
            </a:r>
            <a:r>
              <a:rPr lang="ar-SA" sz="3200" u="sng" dirty="0" smtClean="0">
                <a:solidFill>
                  <a:srgbClr val="FF3399"/>
                </a:solidFill>
                <a:cs typeface="PT Bold Heading" pitchFamily="2" charset="-78"/>
              </a:rPr>
              <a:t>طريقة العينة الطبقية التناسبية . </a:t>
            </a:r>
            <a:r>
              <a:rPr lang="ar-SA" sz="3200" dirty="0" smtClean="0">
                <a:solidFill>
                  <a:srgbClr val="0033CC"/>
                </a:solidFill>
                <a:cs typeface="PT Bold Heading" pitchFamily="2" charset="-78"/>
              </a:rPr>
              <a:t>( بحيث يتم تناسب مفردات العينة من كل طبقة مع عدد أفراد الطبقة )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 حجم العينة : =         نسبة العينة = 600\10000= 6%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                               المجتمع الأصلي  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  <a:defRPr/>
            </a:pPr>
            <a:endParaRPr lang="ar-SA" sz="2800" dirty="0" smtClean="0">
              <a:solidFill>
                <a:srgbClr val="0033CC"/>
              </a:solidFill>
              <a:cs typeface="PT Bold Heading" pitchFamily="2" charset="-78"/>
            </a:endParaRPr>
          </a:p>
          <a:p>
            <a:pPr>
              <a:lnSpc>
                <a:spcPct val="150000"/>
              </a:lnSpc>
              <a:defRPr/>
            </a:pPr>
            <a:endParaRPr lang="ar-SA" sz="2800" dirty="0">
              <a:solidFill>
                <a:srgbClr val="0033CC"/>
              </a:solidFill>
              <a:cs typeface="PT Bold Heading" pitchFamily="2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73DE27-D086-40EB-9AB6-FBB93ACB648C}" type="slidenum">
              <a:rPr lang="ar-SA" smtClean="0"/>
              <a:pPr>
                <a:defRPr/>
              </a:pPr>
              <a:t>26</a:t>
            </a:fld>
            <a:endParaRPr lang="ar-SA" dirty="0"/>
          </a:p>
        </p:txBody>
      </p:sp>
      <p:cxnSp>
        <p:nvCxnSpPr>
          <p:cNvPr id="6" name="رابط مستقيم 5"/>
          <p:cNvCxnSpPr/>
          <p:nvPr/>
        </p:nvCxnSpPr>
        <p:spPr>
          <a:xfrm rot="10800000">
            <a:off x="3500438" y="5715000"/>
            <a:ext cx="228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785813"/>
          </a:xfrm>
        </p:spPr>
        <p:txBody>
          <a:bodyPr/>
          <a:lstStyle/>
          <a:p>
            <a:pPr algn="r" eaLnBrk="1" hangingPunct="1">
              <a:lnSpc>
                <a:spcPct val="150000"/>
              </a:lnSpc>
              <a:defRPr/>
            </a:pPr>
            <a:r>
              <a:rPr lang="ar-SA" sz="3600" b="1" u="sng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د - العينة العشوائية العنقودية :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14375" y="1071563"/>
            <a:ext cx="8001000" cy="5000625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عندما يكون حجم </a:t>
            </a:r>
            <a:r>
              <a:rPr lang="ar-SA" sz="3200" u="sng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مجتمع البحث كبيرا  وبالتالي يتطلب جهدا وإمكانات أكبر . </a:t>
            </a:r>
          </a:p>
          <a:p>
            <a:pPr>
              <a:lnSpc>
                <a:spcPct val="150000"/>
              </a:lnSpc>
              <a:defRPr/>
            </a:pPr>
            <a:r>
              <a:rPr lang="ar-SA" sz="3200" u="sng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سميت بهذا الاسم لتشابهها مع عنقود العنب . </a:t>
            </a:r>
          </a:p>
          <a:p>
            <a:pPr>
              <a:lnSpc>
                <a:spcPct val="150000"/>
              </a:lnSpc>
              <a:defRPr/>
            </a:pPr>
            <a:r>
              <a:rPr lang="ar-SA" sz="3200" u="sng" dirty="0" smtClean="0">
                <a:solidFill>
                  <a:srgbClr val="FF3399"/>
                </a:solidFill>
                <a:cs typeface="PT Bold Heading" pitchFamily="2" charset="-78"/>
              </a:rPr>
              <a:t>أنواعها : 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1- العينة العشوائية العنقودية البسيطة .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2- الطريقة العنقودية متعددة المراحل .</a:t>
            </a:r>
            <a:endParaRPr lang="ar-SA" sz="320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5EC814-A720-415D-B708-7694861CEB18}" type="slidenum">
              <a:rPr lang="ar-SA" smtClean="0"/>
              <a:pPr>
                <a:defRPr/>
              </a:pPr>
              <a:t>27</a:t>
            </a:fld>
            <a:endParaRPr lang="ar-SA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625" y="714375"/>
            <a:ext cx="8229600" cy="5324475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ar-SA" sz="2800" b="1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 </a:t>
            </a:r>
            <a:r>
              <a:rPr lang="ar-SA" sz="3600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هـ - </a:t>
            </a:r>
            <a:r>
              <a:rPr lang="ar-SA" sz="3600" u="sng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العينة العشوائية  المزدوجة .</a:t>
            </a:r>
          </a:p>
          <a:p>
            <a:pPr algn="l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en-US" sz="3200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DOUBLE   RANDOM  SAMPLE </a:t>
            </a:r>
            <a:endParaRPr lang="ar-SA" sz="3200" dirty="0" smtClean="0">
              <a:solidFill>
                <a:srgbClr val="CC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PT Bold Heading" pitchFamily="2" charset="-78"/>
            </a:endParaRPr>
          </a:p>
          <a:p>
            <a:pPr>
              <a:lnSpc>
                <a:spcPct val="150000"/>
              </a:lnSpc>
              <a:defRPr/>
            </a:pPr>
            <a:r>
              <a:rPr lang="ar-SA" sz="3600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 و - </a:t>
            </a:r>
            <a:r>
              <a:rPr lang="ar-SA" sz="3600" u="sng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العينة العشوائية  المساحية .</a:t>
            </a:r>
          </a:p>
          <a:p>
            <a:pPr algn="l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en-US" sz="3200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AREA  RANDOM  SAMPLE</a:t>
            </a:r>
            <a:endParaRPr lang="ar-SA" sz="3200" dirty="0" smtClean="0">
              <a:solidFill>
                <a:srgbClr val="CC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PT Bold Heading" pitchFamily="2" charset="-78"/>
            </a:endParaRPr>
          </a:p>
          <a:p>
            <a:pPr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ar-SA" sz="3200" dirty="0" smtClean="0">
                <a:solidFill>
                  <a:schemeClr val="tx2"/>
                </a:solidFill>
                <a:cs typeface="PT Bold Heading" pitchFamily="2" charset="-78"/>
              </a:rPr>
              <a:t>   وتستخدم في مستويات متقدمة في الأبحاث . 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ar-SA" sz="3200" dirty="0" smtClean="0">
                <a:solidFill>
                  <a:schemeClr val="tx2"/>
                </a:solidFill>
                <a:cs typeface="PT Bold Heading" pitchFamily="2" charset="-78"/>
              </a:rPr>
              <a:t>  </a:t>
            </a:r>
            <a:endParaRPr lang="ar-SA" sz="3200" dirty="0">
              <a:solidFill>
                <a:schemeClr val="tx2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A1A801-CCF5-457D-BAE5-8F9F16DFBDF8}" type="slidenum">
              <a:rPr lang="ar-SA" smtClean="0"/>
              <a:pPr>
                <a:defRPr/>
              </a:pPr>
              <a:t>28</a:t>
            </a:fld>
            <a:endParaRPr lang="ar-SA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عنصر نائب للمحتوى 2"/>
          <p:cNvSpPr>
            <a:spLocks noGrp="1"/>
          </p:cNvSpPr>
          <p:nvPr>
            <p:ph idx="1"/>
          </p:nvPr>
        </p:nvSpPr>
        <p:spPr>
          <a:xfrm>
            <a:off x="357188" y="285750"/>
            <a:ext cx="8229600" cy="557212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ar-SA" sz="4000" i="1" u="sng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 ثانيا : العينات غير العشوائية : 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ar-SA" sz="3200" i="1" u="sng" dirty="0" smtClean="0">
                <a:solidFill>
                  <a:srgbClr val="0033CC"/>
                </a:solidFill>
                <a:cs typeface="PT Bold Heading" pitchFamily="2" charset="-78"/>
              </a:rPr>
              <a:t>أي يتم اختيار العينة </a:t>
            </a:r>
            <a:r>
              <a:rPr lang="ar-SA" sz="3200" i="1" u="sng" dirty="0" smtClean="0">
                <a:solidFill>
                  <a:srgbClr val="FF3399"/>
                </a:solidFill>
                <a:cs typeface="PT Bold Heading" pitchFamily="2" charset="-78"/>
              </a:rPr>
              <a:t>بحسب معايير معينة </a:t>
            </a:r>
            <a:r>
              <a:rPr lang="ar-SA" sz="3200" i="1" u="sng" dirty="0" smtClean="0">
                <a:solidFill>
                  <a:srgbClr val="0033CC"/>
                </a:solidFill>
                <a:cs typeface="PT Bold Heading" pitchFamily="2" charset="-78"/>
              </a:rPr>
              <a:t>. 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ar-SA" sz="3200" dirty="0" smtClean="0">
                <a:solidFill>
                  <a:srgbClr val="0033CC"/>
                </a:solidFill>
                <a:cs typeface="PT Bold Heading" pitchFamily="2" charset="-78"/>
              </a:rPr>
              <a:t>ويتم اللجوء لها عند :-</a:t>
            </a:r>
          </a:p>
          <a:p>
            <a:pPr marL="514350" indent="-51435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3200" u="sng" dirty="0" smtClean="0">
                <a:solidFill>
                  <a:srgbClr val="0033CC"/>
                </a:solidFill>
                <a:cs typeface="PT Bold Heading" pitchFamily="2" charset="-78"/>
              </a:rPr>
              <a:t>صعوبة معرفة حدود </a:t>
            </a:r>
            <a:r>
              <a:rPr lang="ar-SA" sz="3200" dirty="0" smtClean="0">
                <a:solidFill>
                  <a:srgbClr val="0033CC"/>
                </a:solidFill>
                <a:cs typeface="PT Bold Heading" pitchFamily="2" charset="-78"/>
              </a:rPr>
              <a:t>مجتمع الدراسة . </a:t>
            </a:r>
          </a:p>
          <a:p>
            <a:pPr marL="514350" indent="-51435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3200" u="sng" dirty="0" smtClean="0">
                <a:solidFill>
                  <a:srgbClr val="0033CC"/>
                </a:solidFill>
                <a:cs typeface="PT Bold Heading" pitchFamily="2" charset="-78"/>
              </a:rPr>
              <a:t>عدم تجانس </a:t>
            </a:r>
            <a:r>
              <a:rPr lang="ar-SA" sz="3200" dirty="0" smtClean="0">
                <a:solidFill>
                  <a:srgbClr val="0033CC"/>
                </a:solidFill>
                <a:cs typeface="PT Bold Heading" pitchFamily="2" charset="-78"/>
              </a:rPr>
              <a:t>مفردات المجتمع . </a:t>
            </a:r>
          </a:p>
          <a:p>
            <a:pPr eaLnBrk="1" hangingPunct="1">
              <a:lnSpc>
                <a:spcPct val="150000"/>
              </a:lnSpc>
              <a:buFontTx/>
              <a:buChar char="-"/>
              <a:defRPr/>
            </a:pPr>
            <a:r>
              <a:rPr lang="ar-SA" sz="3200" dirty="0" smtClean="0">
                <a:solidFill>
                  <a:srgbClr val="FF3399"/>
                </a:solidFill>
                <a:cs typeface="PT Bold Heading" pitchFamily="2" charset="-78"/>
              </a:rPr>
              <a:t>مثال : </a:t>
            </a:r>
            <a:r>
              <a:rPr lang="ar-SA" sz="3200" dirty="0" smtClean="0">
                <a:solidFill>
                  <a:srgbClr val="0033CC"/>
                </a:solidFill>
                <a:cs typeface="PT Bold Heading" pitchFamily="2" charset="-78"/>
              </a:rPr>
              <a:t>دراسة مجتمع </a:t>
            </a:r>
            <a:r>
              <a:rPr lang="ar-SA" sz="3200" u="sng" dirty="0" smtClean="0">
                <a:solidFill>
                  <a:srgbClr val="0033CC"/>
                </a:solidFill>
                <a:cs typeface="PT Bold Heading" pitchFamily="2" charset="-78"/>
              </a:rPr>
              <a:t>المدمنين أو المنحرفين سلوكيا </a:t>
            </a:r>
            <a:r>
              <a:rPr lang="ar-SA" sz="3200" dirty="0" smtClean="0">
                <a:solidFill>
                  <a:srgbClr val="0033CC"/>
                </a:solidFill>
                <a:cs typeface="PT Bold Heading" pitchFamily="2" charset="-78"/>
              </a:rPr>
              <a:t>.أو المتهربين من دفع الضرائب . 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ar-SA" sz="2800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   </a:t>
            </a:r>
            <a:endParaRPr lang="ar-SA" dirty="0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34E679-15B7-402F-970C-C64EAEBDD816}" type="slidenum">
              <a:rPr lang="ar-SA"/>
              <a:pPr>
                <a:defRPr/>
              </a:pPr>
              <a:t>29</a:t>
            </a:fld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>
          <a:xfrm>
            <a:off x="500063" y="428625"/>
            <a:ext cx="8229600" cy="561975"/>
          </a:xfrm>
        </p:spPr>
        <p:txBody>
          <a:bodyPr>
            <a:no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SA" sz="4000" b="1" u="sng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Broken" pitchFamily="2" charset="-78"/>
              </a:rPr>
              <a:t>أولا : مجتمع البحث : </a:t>
            </a:r>
            <a:endParaRPr lang="ar-SA" sz="4000" dirty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PT Bold Broken" pitchFamily="2" charset="-78"/>
            </a:endParaRPr>
          </a:p>
        </p:txBody>
      </p:sp>
      <p:sp>
        <p:nvSpPr>
          <p:cNvPr id="6" name="عنصر نائب للمحتوى 5"/>
          <p:cNvSpPr>
            <a:spLocks noGrp="1"/>
          </p:cNvSpPr>
          <p:nvPr>
            <p:ph idx="1"/>
          </p:nvPr>
        </p:nvSpPr>
        <p:spPr>
          <a:xfrm>
            <a:off x="285750" y="1000125"/>
            <a:ext cx="8572500" cy="5572125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3200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مجتمع البحث هو </a:t>
            </a: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:- </a:t>
            </a: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( جميع الأفراد أو الاشخاص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   أو الأشياء التي تكون موضوع مشكلة البحث ) .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 </a:t>
            </a:r>
            <a:r>
              <a:rPr lang="ar-SA" sz="3200" u="sng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أي أنه يمثل جميع مفردات الظاهرة التي يدرسها الباحث </a:t>
            </a: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. </a:t>
            </a:r>
            <a:r>
              <a:rPr lang="ar-SA" sz="3200" u="sng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و ليس شرطا أن يكون مجتمع البحث من </a:t>
            </a:r>
            <a:r>
              <a:rPr lang="ar-SA" sz="3200" u="sng" dirty="0" smtClean="0">
                <a:solidFill>
                  <a:srgbClr val="FF3399"/>
                </a:solidFill>
                <a:ea typeface="+mn-ea"/>
                <a:cs typeface="PT Bold Heading" pitchFamily="2" charset="-78"/>
              </a:rPr>
              <a:t>الأفراد </a:t>
            </a:r>
            <a:r>
              <a:rPr lang="ar-SA" sz="3200" u="sng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فقد يكون ( </a:t>
            </a:r>
            <a:r>
              <a:rPr lang="ar-SA" sz="3200" u="sng" dirty="0" smtClean="0">
                <a:solidFill>
                  <a:srgbClr val="FF3399"/>
                </a:solidFill>
                <a:ea typeface="+mn-ea"/>
                <a:cs typeface="PT Bold Heading" pitchFamily="2" charset="-78"/>
              </a:rPr>
              <a:t>مدرسة أو مصنعا أو جامعة </a:t>
            </a:r>
            <a:r>
              <a:rPr lang="ar-SA" sz="3200" u="sng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)</a:t>
            </a: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.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3200" u="sng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كما أنه ليس شرطا أن يكون </a:t>
            </a:r>
            <a:r>
              <a:rPr lang="ar-SA" sz="3200" u="sng" dirty="0" smtClean="0">
                <a:solidFill>
                  <a:srgbClr val="FF3399"/>
                </a:solidFill>
                <a:ea typeface="+mn-ea"/>
                <a:cs typeface="PT Bold Heading" pitchFamily="2" charset="-78"/>
              </a:rPr>
              <a:t>ماديا</a:t>
            </a:r>
            <a:r>
              <a:rPr lang="ar-SA" sz="3200" u="sng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 فقد يكون </a:t>
            </a:r>
            <a:r>
              <a:rPr lang="ar-SA" sz="3200" u="sng" dirty="0" smtClean="0">
                <a:solidFill>
                  <a:srgbClr val="FF3399"/>
                </a:solidFill>
                <a:ea typeface="+mn-ea"/>
                <a:cs typeface="PT Bold Heading" pitchFamily="2" charset="-78"/>
              </a:rPr>
              <a:t>معنويا </a:t>
            </a:r>
            <a:r>
              <a:rPr lang="ar-SA" sz="3200" u="sng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مثل : ( </a:t>
            </a:r>
            <a:r>
              <a:rPr lang="ar-SA" sz="3200" u="sng" dirty="0" smtClean="0">
                <a:solidFill>
                  <a:srgbClr val="FF3399"/>
                </a:solidFill>
                <a:ea typeface="+mn-ea"/>
                <a:cs typeface="PT Bold Heading" pitchFamily="2" charset="-78"/>
              </a:rPr>
              <a:t>العادات والتقاليد الاجتماعية </a:t>
            </a:r>
            <a:r>
              <a:rPr lang="ar-SA" sz="3200" u="sng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)</a:t>
            </a: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 .</a:t>
            </a: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0661FA-57A7-4DE1-8B6E-DB1129C72682}" type="slidenum">
              <a:rPr lang="ar-SA"/>
              <a:pPr>
                <a:defRPr/>
              </a:pPr>
              <a:t>3</a:t>
            </a:fld>
            <a:endParaRPr lang="ar-SA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71500" y="571500"/>
            <a:ext cx="8286750" cy="564356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   إذاً هي ( العينات التي </a:t>
            </a:r>
            <a:r>
              <a:rPr lang="ar-SA" sz="3200" u="sng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لا يتم اختيار مفرداتها بشكل عشوائي</a:t>
            </a: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 وإنما يتم الاختيار </a:t>
            </a:r>
            <a:r>
              <a:rPr lang="ar-SA" sz="3200" u="sng" dirty="0" smtClean="0">
                <a:solidFill>
                  <a:srgbClr val="FF3399"/>
                </a:solidFill>
                <a:cs typeface="PT Bold Heading" pitchFamily="2" charset="-78"/>
              </a:rPr>
              <a:t>وفقاً لمعايير معينة</a:t>
            </a: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 يتدخل فيها الباحث عند سحب هذه المفردات ).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 </a:t>
            </a:r>
            <a:r>
              <a:rPr lang="ar-SA" sz="3200" u="sng" dirty="0" smtClean="0">
                <a:solidFill>
                  <a:schemeClr val="accent4">
                    <a:lumMod val="75000"/>
                  </a:schemeClr>
                </a:solidFill>
                <a:cs typeface="PT Bold Heading" pitchFamily="2" charset="-78"/>
              </a:rPr>
              <a:t>ومن أمثلتها ما يلي :</a:t>
            </a:r>
          </a:p>
          <a:p>
            <a:pPr marL="514350" indent="-51435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العينة </a:t>
            </a:r>
            <a:r>
              <a:rPr lang="ar-SA" sz="3200" dirty="0" err="1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القصدية</a:t>
            </a: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 .</a:t>
            </a:r>
          </a:p>
          <a:p>
            <a:pPr marL="514350" indent="-51435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العينة الصدفية ( الصدفة ).</a:t>
            </a:r>
          </a:p>
          <a:p>
            <a:pPr marL="514350" indent="-51435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العينة </a:t>
            </a:r>
            <a:r>
              <a:rPr lang="ar-SA" sz="3200" dirty="0" err="1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الحصصية</a:t>
            </a: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 .</a:t>
            </a:r>
          </a:p>
          <a:p>
            <a:pPr>
              <a:defRPr/>
            </a:pPr>
            <a:endParaRPr lang="ar-SA" sz="320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803CA9-F179-4F4E-9996-C77D0613EAEA}" type="slidenum">
              <a:rPr lang="ar-SA" smtClean="0"/>
              <a:pPr>
                <a:defRPr/>
              </a:pPr>
              <a:t>30</a:t>
            </a:fld>
            <a:endParaRPr lang="ar-SA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0063" y="857250"/>
            <a:ext cx="8229600" cy="1428750"/>
          </a:xfrm>
        </p:spPr>
        <p:txBody>
          <a:bodyPr/>
          <a:lstStyle/>
          <a:p>
            <a:pPr algn="r" eaLnBrk="1" hangingPunct="1">
              <a:lnSpc>
                <a:spcPct val="150000"/>
              </a:lnSpc>
              <a:defRPr/>
            </a:pPr>
            <a:r>
              <a:rPr lang="ar-SA" sz="3600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أ - </a:t>
            </a:r>
            <a:r>
              <a:rPr lang="ar-SA" sz="3600" u="sng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العينة العمدية ( القصدية ) : </a:t>
            </a:r>
            <a:r>
              <a:rPr lang="ar-SA" sz="3600" b="1" u="sng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/>
            </a:r>
            <a:br>
              <a:rPr lang="ar-SA" sz="3600" b="1" u="sng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</a:br>
            <a:r>
              <a:rPr lang="en-US" sz="3600" b="1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PURPOSIVE   SAMPLE                                       </a:t>
            </a:r>
            <a:endParaRPr lang="ar-SA" sz="3600" b="1" dirty="0" smtClean="0">
              <a:solidFill>
                <a:srgbClr val="CC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35843" name="عنصر نائب للمحتوى 2"/>
          <p:cNvSpPr>
            <a:spLocks noGrp="1"/>
          </p:cNvSpPr>
          <p:nvPr>
            <p:ph idx="1"/>
          </p:nvPr>
        </p:nvSpPr>
        <p:spPr>
          <a:xfrm>
            <a:off x="500063" y="2428875"/>
            <a:ext cx="8358187" cy="3357563"/>
          </a:xfrm>
        </p:spPr>
        <p:txBody>
          <a:bodyPr/>
          <a:lstStyle/>
          <a:p>
            <a:r>
              <a:rPr lang="ar-SA" sz="3200" smtClean="0">
                <a:solidFill>
                  <a:srgbClr val="7030A0"/>
                </a:solidFill>
                <a:cs typeface="PT Bold Heading" pitchFamily="2" charset="-78"/>
              </a:rPr>
              <a:t>هذه الطريقة تستخدم عندما </a:t>
            </a:r>
            <a:r>
              <a:rPr lang="ar-SA" sz="3200" u="sng" smtClean="0">
                <a:solidFill>
                  <a:srgbClr val="7030A0"/>
                </a:solidFill>
                <a:cs typeface="PT Bold Heading" pitchFamily="2" charset="-78"/>
              </a:rPr>
              <a:t>يريد الباحث دراسة مجتمع معين ومحدد . </a:t>
            </a:r>
          </a:p>
          <a:p>
            <a:r>
              <a:rPr lang="ar-SA" sz="3200" smtClean="0">
                <a:solidFill>
                  <a:srgbClr val="7030A0"/>
                </a:solidFill>
                <a:cs typeface="PT Bold Heading" pitchFamily="2" charset="-78"/>
              </a:rPr>
              <a:t>مثال : - دراسة الطلاب الذين حصلوا على تقدير   </a:t>
            </a:r>
          </a:p>
          <a:p>
            <a:pPr>
              <a:buFont typeface="Wingdings 2" pitchFamily="18" charset="2"/>
              <a:buNone/>
            </a:pPr>
            <a:r>
              <a:rPr lang="ar-SA" sz="3200" smtClean="0">
                <a:solidFill>
                  <a:srgbClr val="7030A0"/>
                </a:solidFill>
                <a:cs typeface="PT Bold Heading" pitchFamily="2" charset="-78"/>
              </a:rPr>
              <a:t>                 ممتاز في مادة معينة . </a:t>
            </a:r>
          </a:p>
          <a:p>
            <a:pPr>
              <a:buFont typeface="Wingdings 2" pitchFamily="18" charset="2"/>
              <a:buNone/>
            </a:pPr>
            <a:r>
              <a:rPr lang="ar-SA" sz="3200" smtClean="0">
                <a:solidFill>
                  <a:srgbClr val="7030A0"/>
                </a:solidFill>
                <a:cs typeface="PT Bold Heading" pitchFamily="2" charset="-78"/>
              </a:rPr>
              <a:t>              -  دراسة أعضاء هيئة التدريس في قسم معين . </a:t>
            </a:r>
          </a:p>
          <a:p>
            <a:pPr>
              <a:buFont typeface="Wingdings 2" pitchFamily="18" charset="2"/>
              <a:buNone/>
            </a:pPr>
            <a:endParaRPr lang="ar-SA" sz="3200" smtClean="0">
              <a:solidFill>
                <a:srgbClr val="7030A0"/>
              </a:solidFill>
              <a:cs typeface="PT Bold Heading" pitchFamily="2" charset="-78"/>
            </a:endParaRPr>
          </a:p>
          <a:p>
            <a:pPr>
              <a:buFont typeface="Wingdings 2" pitchFamily="18" charset="2"/>
              <a:buNone/>
            </a:pPr>
            <a:endParaRPr lang="ar-SA" sz="2800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F9DF16-909D-4009-9AEC-A888F8A84104}" type="slidenum">
              <a:rPr lang="ar-SA" smtClean="0"/>
              <a:pPr>
                <a:defRPr/>
              </a:pPr>
              <a:t>31</a:t>
            </a:fld>
            <a:endParaRPr lang="ar-SA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عنصر نائب للمحتوى 2"/>
          <p:cNvSpPr>
            <a:spLocks noGrp="1"/>
          </p:cNvSpPr>
          <p:nvPr>
            <p:ph idx="1"/>
          </p:nvPr>
        </p:nvSpPr>
        <p:spPr>
          <a:xfrm>
            <a:off x="785813" y="1143000"/>
            <a:ext cx="7900987" cy="51816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ar-SA" sz="3200" smtClean="0">
                <a:solidFill>
                  <a:srgbClr val="7030A0"/>
                </a:solidFill>
                <a:cs typeface="PT Bold Heading" pitchFamily="2" charset="-78"/>
              </a:rPr>
              <a:t>اختيار المفردات هنا يكون </a:t>
            </a:r>
            <a:r>
              <a:rPr lang="ar-SA" sz="3200" u="sng" smtClean="0">
                <a:solidFill>
                  <a:srgbClr val="FF3399"/>
                </a:solidFill>
                <a:cs typeface="PT Bold Heading" pitchFamily="2" charset="-78"/>
              </a:rPr>
              <a:t>بصورة متعمدة </a:t>
            </a:r>
            <a:r>
              <a:rPr lang="ar-SA" sz="3200" smtClean="0">
                <a:solidFill>
                  <a:srgbClr val="7030A0"/>
                </a:solidFill>
                <a:cs typeface="PT Bold Heading" pitchFamily="2" charset="-78"/>
              </a:rPr>
              <a:t>من الباحث.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ar-SA" sz="3200" smtClean="0">
                <a:solidFill>
                  <a:srgbClr val="7030A0"/>
                </a:solidFill>
                <a:cs typeface="PT Bold Heading" pitchFamily="2" charset="-78"/>
              </a:rPr>
              <a:t>وهو يعتمد على </a:t>
            </a:r>
            <a:r>
              <a:rPr lang="ar-SA" sz="3200" u="sng" smtClean="0">
                <a:solidFill>
                  <a:srgbClr val="7030A0"/>
                </a:solidFill>
                <a:cs typeface="PT Bold Heading" pitchFamily="2" charset="-78"/>
              </a:rPr>
              <a:t>خبرة الباحث ومعرفته بمفردات العينة</a:t>
            </a:r>
            <a:r>
              <a:rPr lang="ar-SA" sz="3200" smtClean="0">
                <a:solidFill>
                  <a:srgbClr val="7030A0"/>
                </a:solidFill>
                <a:cs typeface="PT Bold Heading" pitchFamily="2" charset="-78"/>
              </a:rPr>
              <a:t> بما يحقق أهداف البحث .  </a:t>
            </a:r>
          </a:p>
          <a:p>
            <a:pPr>
              <a:lnSpc>
                <a:spcPct val="150000"/>
              </a:lnSpc>
            </a:pPr>
            <a:endParaRPr lang="ar-SA" sz="3200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FE7DFA-8CC4-4B6F-9217-60DC6EAB1D01}" type="slidenum">
              <a:rPr lang="ar-SA" smtClean="0"/>
              <a:pPr>
                <a:defRPr/>
              </a:pPr>
              <a:t>32</a:t>
            </a:fld>
            <a:endParaRPr lang="ar-SA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1562100"/>
          </a:xfrm>
        </p:spPr>
        <p:txBody>
          <a:bodyPr/>
          <a:lstStyle/>
          <a:p>
            <a:pPr algn="r" eaLnBrk="1" hangingPunct="1">
              <a:lnSpc>
                <a:spcPct val="150000"/>
              </a:lnSpc>
              <a:defRPr/>
            </a:pPr>
            <a:r>
              <a:rPr lang="ar-SA" sz="3600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ب - </a:t>
            </a:r>
            <a:r>
              <a:rPr lang="ar-SA" sz="3600" u="sng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العينة الصدفية ( عينة الصدفة ) :</a:t>
            </a:r>
            <a:r>
              <a:rPr lang="ar-SA" sz="3600" b="1" u="sng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/>
            </a:r>
            <a:br>
              <a:rPr lang="ar-SA" sz="3600" b="1" u="sng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</a:br>
            <a:r>
              <a:rPr lang="en-US" sz="3600" b="1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ACCIDENTAL   SAMPLE                                      </a:t>
            </a:r>
            <a:r>
              <a:rPr lang="ar-SA" sz="3600" b="1" u="sng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 </a:t>
            </a:r>
          </a:p>
        </p:txBody>
      </p:sp>
      <p:sp>
        <p:nvSpPr>
          <p:cNvPr id="37891" name="عنصر نائب للمحتوى 2"/>
          <p:cNvSpPr>
            <a:spLocks noGrp="1"/>
          </p:cNvSpPr>
          <p:nvPr>
            <p:ph idx="1"/>
          </p:nvPr>
        </p:nvSpPr>
        <p:spPr>
          <a:xfrm>
            <a:off x="428625" y="1714500"/>
            <a:ext cx="8229600" cy="45720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ar-SA" sz="3200" b="1" smtClean="0">
                <a:solidFill>
                  <a:srgbClr val="7030A0"/>
                </a:solidFill>
                <a:cs typeface="PT Bold Heading" pitchFamily="2" charset="-78"/>
              </a:rPr>
              <a:t>هذه الطريقة تقوم على </a:t>
            </a:r>
            <a:r>
              <a:rPr lang="ar-SA" sz="3200" b="1" u="sng" smtClean="0">
                <a:solidFill>
                  <a:srgbClr val="7030A0"/>
                </a:solidFill>
                <a:cs typeface="PT Bold Heading" pitchFamily="2" charset="-78"/>
              </a:rPr>
              <a:t>المصادفة</a:t>
            </a:r>
            <a:r>
              <a:rPr lang="ar-SA" sz="3200" b="1" smtClean="0">
                <a:solidFill>
                  <a:srgbClr val="7030A0"/>
                </a:solidFill>
                <a:cs typeface="PT Bold Heading" pitchFamily="2" charset="-78"/>
              </a:rPr>
              <a:t> حيث يتم ا</a:t>
            </a:r>
            <a:r>
              <a:rPr lang="ar-SA" sz="3200" b="1" u="sng" smtClean="0">
                <a:solidFill>
                  <a:srgbClr val="7030A0"/>
                </a:solidFill>
                <a:cs typeface="PT Bold Heading" pitchFamily="2" charset="-78"/>
              </a:rPr>
              <a:t>ختيار مفردات العينة نتيجة لعامل الصدفة </a:t>
            </a:r>
            <a:r>
              <a:rPr lang="ar-SA" sz="3200" b="1" smtClean="0">
                <a:solidFill>
                  <a:srgbClr val="7030A0"/>
                </a:solidFill>
                <a:cs typeface="PT Bold Heading" pitchFamily="2" charset="-78"/>
              </a:rPr>
              <a:t>، ويستخدم هذا النوع كثيرا في </a:t>
            </a:r>
            <a:r>
              <a:rPr lang="ar-SA" sz="3200" b="1" u="sng" smtClean="0">
                <a:solidFill>
                  <a:srgbClr val="7030A0"/>
                </a:solidFill>
                <a:cs typeface="PT Bold Heading" pitchFamily="2" charset="-78"/>
              </a:rPr>
              <a:t>المجالات الاعلامية </a:t>
            </a:r>
            <a:r>
              <a:rPr lang="ar-SA" sz="3200" b="1" smtClean="0">
                <a:solidFill>
                  <a:srgbClr val="7030A0"/>
                </a:solidFill>
                <a:cs typeface="PT Bold Heading" pitchFamily="2" charset="-78"/>
              </a:rPr>
              <a:t>أو </a:t>
            </a:r>
            <a:r>
              <a:rPr lang="ar-SA" sz="3200" b="1" u="sng" smtClean="0">
                <a:solidFill>
                  <a:srgbClr val="7030A0"/>
                </a:solidFill>
                <a:cs typeface="PT Bold Heading" pitchFamily="2" charset="-78"/>
              </a:rPr>
              <a:t>معرفة إتجاه المواطنين تجاه خدمة أو سلعة معينة .</a:t>
            </a:r>
          </a:p>
          <a:p>
            <a:pPr eaLnBrk="1" hangingPunct="1">
              <a:lnSpc>
                <a:spcPct val="150000"/>
              </a:lnSpc>
            </a:pPr>
            <a:r>
              <a:rPr lang="ar-SA" sz="2800" b="1" smtClean="0">
                <a:solidFill>
                  <a:srgbClr val="FF3399"/>
                </a:solidFill>
                <a:cs typeface="PT Bold Heading" pitchFamily="2" charset="-78"/>
              </a:rPr>
              <a:t>مثال : كأن يقف الباحث عند مدخل الكلية . 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ar-SA" sz="2800" b="1" smtClean="0">
                <a:solidFill>
                  <a:srgbClr val="FF3399"/>
                </a:solidFill>
                <a:cs typeface="PT Bold Heading" pitchFamily="2" charset="-78"/>
              </a:rPr>
              <a:t>              أو يقف عند إحدى إشارات  المرور . </a:t>
            </a:r>
          </a:p>
          <a:p>
            <a:pPr eaLnBrk="1" hangingPunct="1">
              <a:lnSpc>
                <a:spcPct val="150000"/>
              </a:lnSpc>
            </a:pPr>
            <a:endParaRPr lang="ar-SA" sz="3200" smtClean="0">
              <a:solidFill>
                <a:srgbClr val="7030A0"/>
              </a:solidFill>
              <a:cs typeface="PT Bold Heading" pitchFamily="2" charset="-78"/>
            </a:endParaRPr>
          </a:p>
          <a:p>
            <a:pPr eaLnBrk="1" hangingPunct="1">
              <a:lnSpc>
                <a:spcPct val="150000"/>
              </a:lnSpc>
            </a:pPr>
            <a:endParaRPr lang="ar-SA" sz="3200" smtClean="0">
              <a:solidFill>
                <a:srgbClr val="7030A0"/>
              </a:solidFill>
              <a:cs typeface="PT Bold Heading" pitchFamily="2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21392-01EA-4559-AA99-023B0971FC42}" type="slidenum">
              <a:rPr lang="ar-SA"/>
              <a:pPr>
                <a:defRPr/>
              </a:pPr>
              <a:t>33</a:t>
            </a:fld>
            <a:endParaRPr lang="ar-SA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550072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ar-SA" sz="3200" dirty="0" smtClean="0">
                <a:solidFill>
                  <a:srgbClr val="0033CC"/>
                </a:solidFill>
                <a:cs typeface="PT Bold Heading" pitchFamily="2" charset="-78"/>
              </a:rPr>
              <a:t>أي يقوم الباحث </a:t>
            </a:r>
            <a:r>
              <a:rPr lang="ar-SA" sz="3200" u="sng" dirty="0" smtClean="0">
                <a:solidFill>
                  <a:srgbClr val="0033CC"/>
                </a:solidFill>
                <a:cs typeface="PT Bold Heading" pitchFamily="2" charset="-78"/>
              </a:rPr>
              <a:t>باختيار عدداً ممن يقابلهم بالصدفة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ar-SA" sz="3200" dirty="0" smtClean="0">
                <a:solidFill>
                  <a:srgbClr val="0033CC"/>
                </a:solidFill>
                <a:cs typeface="PT Bold Heading" pitchFamily="2" charset="-78"/>
              </a:rPr>
              <a:t>    </a:t>
            </a:r>
            <a:r>
              <a:rPr lang="ar-SA" sz="3200" u="sng" dirty="0" smtClean="0">
                <a:solidFill>
                  <a:srgbClr val="0033CC"/>
                </a:solidFill>
                <a:cs typeface="PT Bold Heading" pitchFamily="2" charset="-78"/>
              </a:rPr>
              <a:t>ليكونوا هم عينة بحثه . </a:t>
            </a:r>
            <a:r>
              <a:rPr lang="ar-SA" sz="3200" u="sng" dirty="0" smtClean="0">
                <a:solidFill>
                  <a:srgbClr val="0033CC"/>
                </a:solidFill>
              </a:rPr>
              <a:t> </a:t>
            </a:r>
          </a:p>
          <a:p>
            <a:pPr marL="273050" lvl="8" indent="-273050" eaLnBrk="0" fontAlgn="base" hangingPunct="0">
              <a:lnSpc>
                <a:spcPct val="150000"/>
              </a:lnSpc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/>
            </a:pPr>
            <a:r>
              <a:rPr lang="ar-SA" sz="3200" dirty="0" smtClean="0">
                <a:solidFill>
                  <a:srgbClr val="0033CC"/>
                </a:solidFill>
                <a:cs typeface="PT Bold Heading" pitchFamily="2" charset="-78"/>
              </a:rPr>
              <a:t>تتصف العينة الصدفية </a:t>
            </a:r>
            <a:r>
              <a:rPr lang="ar-SA" sz="3200" u="sng" dirty="0" smtClean="0">
                <a:solidFill>
                  <a:srgbClr val="FF3399"/>
                </a:solidFill>
                <a:cs typeface="PT Bold Heading" pitchFamily="2" charset="-78"/>
              </a:rPr>
              <a:t>بسهولة التطبيق </a:t>
            </a:r>
            <a:r>
              <a:rPr lang="ar-SA" sz="3200" dirty="0" smtClean="0">
                <a:solidFill>
                  <a:srgbClr val="FF3399"/>
                </a:solidFill>
                <a:cs typeface="PT Bold Heading" pitchFamily="2" charset="-78"/>
              </a:rPr>
              <a:t>.</a:t>
            </a:r>
          </a:p>
          <a:p>
            <a:pPr marL="273050" lvl="8" indent="-273050" eaLnBrk="0" fontAlgn="base" hangingPunct="0">
              <a:lnSpc>
                <a:spcPct val="150000"/>
              </a:lnSpc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/>
            </a:pPr>
            <a:r>
              <a:rPr lang="ar-SA" sz="3200" u="sng" dirty="0" smtClean="0">
                <a:solidFill>
                  <a:srgbClr val="FF3399"/>
                </a:solidFill>
                <a:cs typeface="PT Bold Heading" pitchFamily="2" charset="-78"/>
              </a:rPr>
              <a:t>عيوبها : </a:t>
            </a:r>
            <a:r>
              <a:rPr lang="ar-SA" sz="3200" dirty="0" smtClean="0">
                <a:solidFill>
                  <a:srgbClr val="0033CC"/>
                </a:solidFill>
                <a:cs typeface="PT Bold Heading" pitchFamily="2" charset="-78"/>
              </a:rPr>
              <a:t>أنها قد </a:t>
            </a:r>
            <a:r>
              <a:rPr lang="ar-SA" sz="3200" u="sng" dirty="0" smtClean="0">
                <a:solidFill>
                  <a:srgbClr val="0033CC"/>
                </a:solidFill>
                <a:cs typeface="PT Bold Heading" pitchFamily="2" charset="-78"/>
              </a:rPr>
              <a:t>لا تمثل المجتمع الاصلي </a:t>
            </a:r>
            <a:r>
              <a:rPr lang="ar-SA" sz="3200" dirty="0" smtClean="0">
                <a:solidFill>
                  <a:srgbClr val="0033CC"/>
                </a:solidFill>
                <a:cs typeface="PT Bold Heading" pitchFamily="2" charset="-78"/>
              </a:rPr>
              <a:t>للبحث تمثيلا صادقا ، مما </a:t>
            </a:r>
            <a:r>
              <a:rPr lang="ar-SA" sz="3200" u="sng" dirty="0" smtClean="0">
                <a:solidFill>
                  <a:srgbClr val="0033CC"/>
                </a:solidFill>
                <a:cs typeface="PT Bold Heading" pitchFamily="2" charset="-78"/>
              </a:rPr>
              <a:t>يصعب معه تعميم نتائج </a:t>
            </a:r>
            <a:r>
              <a:rPr lang="ar-SA" sz="3200" dirty="0" smtClean="0">
                <a:solidFill>
                  <a:srgbClr val="0033CC"/>
                </a:solidFill>
                <a:cs typeface="PT Bold Heading" pitchFamily="2" charset="-78"/>
              </a:rPr>
              <a:t>البحث الذي يعتمد على هذا النوع من العينات .</a:t>
            </a:r>
          </a:p>
          <a:p>
            <a:pPr marL="273050" lvl="8" indent="-273050" eaLnBrk="0" fontAlgn="base" hangingPunct="0">
              <a:lnSpc>
                <a:spcPct val="150000"/>
              </a:lnSpc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/>
            </a:pPr>
            <a:endParaRPr lang="ar-SA" sz="2800" dirty="0" smtClean="0">
              <a:solidFill>
                <a:srgbClr val="0033CC"/>
              </a:solidFill>
              <a:cs typeface="PT Bold Heading" pitchFamily="2" charset="-78"/>
            </a:endParaRPr>
          </a:p>
          <a:p>
            <a:pPr>
              <a:lnSpc>
                <a:spcPct val="150000"/>
              </a:lnSpc>
              <a:defRPr/>
            </a:pP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A483B3-045D-402C-B55A-E7709EB40744}" type="slidenum">
              <a:rPr lang="ar-SA" smtClean="0"/>
              <a:pPr>
                <a:defRPr/>
              </a:pPr>
              <a:t>34</a:t>
            </a:fld>
            <a:endParaRPr lang="ar-SA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>
          <a:xfrm>
            <a:off x="500063" y="714375"/>
            <a:ext cx="8229600" cy="1214438"/>
          </a:xfrm>
        </p:spPr>
        <p:txBody>
          <a:bodyPr/>
          <a:lstStyle/>
          <a:p>
            <a:pPr algn="r" eaLnBrk="1" hangingPunct="1">
              <a:lnSpc>
                <a:spcPct val="150000"/>
              </a:lnSpc>
              <a:defRPr/>
            </a:pPr>
            <a:r>
              <a:rPr lang="ar-SA" sz="3600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ج - </a:t>
            </a:r>
            <a:r>
              <a:rPr lang="ar-SA" sz="3600" u="sng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العينة  الحصصية : </a:t>
            </a:r>
            <a:br>
              <a:rPr lang="ar-SA" sz="3600" u="sng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</a:br>
            <a:r>
              <a:rPr lang="en-US" sz="3200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QUOTA  SAMPLE                                          </a:t>
            </a:r>
            <a:endParaRPr lang="ar-SA" sz="3200" dirty="0" smtClean="0">
              <a:solidFill>
                <a:srgbClr val="CC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PT Bold Heading" pitchFamily="2" charset="-78"/>
            </a:endParaRPr>
          </a:p>
        </p:txBody>
      </p:sp>
      <p:sp>
        <p:nvSpPr>
          <p:cNvPr id="39939" name="عنصر نائب للمحتوى 2"/>
          <p:cNvSpPr>
            <a:spLocks noGrp="1"/>
          </p:cNvSpPr>
          <p:nvPr>
            <p:ph idx="1"/>
          </p:nvPr>
        </p:nvSpPr>
        <p:spPr>
          <a:xfrm>
            <a:off x="642938" y="1935163"/>
            <a:ext cx="8286750" cy="4389437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ar-SA" sz="3200" smtClean="0">
                <a:solidFill>
                  <a:srgbClr val="7030A0"/>
                </a:solidFill>
                <a:cs typeface="PT Bold Heading" pitchFamily="2" charset="-78"/>
              </a:rPr>
              <a:t>وهنا يتم </a:t>
            </a:r>
            <a:r>
              <a:rPr lang="ar-SA" sz="3200" u="sng" smtClean="0">
                <a:solidFill>
                  <a:srgbClr val="7030A0"/>
                </a:solidFill>
                <a:cs typeface="PT Bold Heading" pitchFamily="2" charset="-78"/>
              </a:rPr>
              <a:t>تقسيم مجتمع البحث إلى </a:t>
            </a:r>
            <a:r>
              <a:rPr lang="ar-SA" sz="3200" u="sng" smtClean="0">
                <a:solidFill>
                  <a:srgbClr val="FF3399"/>
                </a:solidFill>
                <a:cs typeface="PT Bold Heading" pitchFamily="2" charset="-78"/>
              </a:rPr>
              <a:t>فئات أو حصص </a:t>
            </a:r>
            <a:r>
              <a:rPr lang="ar-SA" sz="3200" smtClean="0">
                <a:solidFill>
                  <a:srgbClr val="7030A0"/>
                </a:solidFill>
                <a:cs typeface="PT Bold Heading" pitchFamily="2" charset="-78"/>
              </a:rPr>
              <a:t>، ثم يتم اختيار </a:t>
            </a:r>
            <a:r>
              <a:rPr lang="ar-SA" sz="3200" u="sng" smtClean="0">
                <a:solidFill>
                  <a:srgbClr val="FF3399"/>
                </a:solidFill>
                <a:cs typeface="PT Bold Heading" pitchFamily="2" charset="-78"/>
              </a:rPr>
              <a:t>عدد المفردات في كل فئة </a:t>
            </a:r>
            <a:r>
              <a:rPr lang="ar-SA" sz="3200" smtClean="0">
                <a:solidFill>
                  <a:srgbClr val="7030A0"/>
                </a:solidFill>
                <a:cs typeface="PT Bold Heading" pitchFamily="2" charset="-78"/>
              </a:rPr>
              <a:t>بما يتناسب مع حجم هذه الفئة ،</a:t>
            </a:r>
          </a:p>
          <a:p>
            <a:pPr eaLnBrk="1" hangingPunct="1">
              <a:lnSpc>
                <a:spcPct val="150000"/>
              </a:lnSpc>
            </a:pPr>
            <a:r>
              <a:rPr lang="ar-SA" sz="3200" smtClean="0">
                <a:solidFill>
                  <a:srgbClr val="7030A0"/>
                </a:solidFill>
                <a:cs typeface="PT Bold Heading" pitchFamily="2" charset="-78"/>
              </a:rPr>
              <a:t> ويتم اختيار </a:t>
            </a:r>
            <a:r>
              <a:rPr lang="ar-SA" sz="3200" u="sng" smtClean="0">
                <a:solidFill>
                  <a:srgbClr val="FF3399"/>
                </a:solidFill>
                <a:cs typeface="PT Bold Heading" pitchFamily="2" charset="-78"/>
              </a:rPr>
              <a:t>مفردات العينة من كل حصة </a:t>
            </a:r>
            <a:r>
              <a:rPr lang="ar-SA" sz="3200" smtClean="0">
                <a:solidFill>
                  <a:srgbClr val="7030A0"/>
                </a:solidFill>
                <a:cs typeface="PT Bold Heading" pitchFamily="2" charset="-78"/>
              </a:rPr>
              <a:t> بحسب </a:t>
            </a:r>
            <a:r>
              <a:rPr lang="ar-SA" sz="3200" u="sng" smtClean="0">
                <a:solidFill>
                  <a:srgbClr val="7030A0"/>
                </a:solidFill>
                <a:cs typeface="PT Bold Heading" pitchFamily="2" charset="-78"/>
              </a:rPr>
              <a:t>قناعة الباحث و بشكل غير عشوائي . </a:t>
            </a:r>
          </a:p>
          <a:p>
            <a:pPr eaLnBrk="1" hangingPunct="1"/>
            <a:endParaRPr lang="ar-SA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5AC1C3-FFC4-474F-B164-1EAA3C1FB066}" type="slidenum">
              <a:rPr lang="ar-SA"/>
              <a:pPr>
                <a:defRPr/>
              </a:pPr>
              <a:t>35</a:t>
            </a:fld>
            <a:endParaRPr lang="ar-SA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عنصر نائب للمحتوى 2"/>
          <p:cNvSpPr>
            <a:spLocks noGrp="1"/>
          </p:cNvSpPr>
          <p:nvPr>
            <p:ph idx="1"/>
          </p:nvPr>
        </p:nvSpPr>
        <p:spPr>
          <a:xfrm>
            <a:off x="714375" y="1143000"/>
            <a:ext cx="7972425" cy="29289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ar-SA" sz="2800" smtClean="0">
                <a:solidFill>
                  <a:srgbClr val="FF0000"/>
                </a:solidFill>
                <a:cs typeface="PT Bold Heading" pitchFamily="2" charset="-78"/>
              </a:rPr>
              <a:t>مثال </a:t>
            </a:r>
            <a:r>
              <a:rPr lang="ar-SA" sz="2800" smtClean="0">
                <a:solidFill>
                  <a:srgbClr val="7030A0"/>
                </a:solidFill>
                <a:cs typeface="PT Bold Heading" pitchFamily="2" charset="-78"/>
              </a:rPr>
              <a:t>: </a:t>
            </a:r>
            <a:r>
              <a:rPr lang="ar-SA" sz="3200" smtClean="0">
                <a:solidFill>
                  <a:srgbClr val="7030A0"/>
                </a:solidFill>
                <a:cs typeface="PT Bold Heading" pitchFamily="2" charset="-78"/>
              </a:rPr>
              <a:t>إذا أراد الباحث التعرف على </a:t>
            </a:r>
            <a:r>
              <a:rPr lang="ar-SA" sz="3200" u="sng" smtClean="0">
                <a:solidFill>
                  <a:srgbClr val="7030A0"/>
                </a:solidFill>
                <a:cs typeface="PT Bold Heading" pitchFamily="2" charset="-78"/>
              </a:rPr>
              <a:t>وجهات نظر أعضاء هيئة التدريس</a:t>
            </a:r>
            <a:r>
              <a:rPr lang="ar-SA" sz="3200" smtClean="0">
                <a:solidFill>
                  <a:srgbClr val="7030A0"/>
                </a:solidFill>
                <a:cs typeface="PT Bold Heading" pitchFamily="2" charset="-78"/>
              </a:rPr>
              <a:t> في جامعة الملك عبدالعزيز حول موضوع معين . 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endParaRPr lang="ar-SA" sz="2800" smtClean="0">
              <a:solidFill>
                <a:srgbClr val="7030A0"/>
              </a:solidFill>
              <a:cs typeface="PT Bold Heading" pitchFamily="2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4D9ABD-B474-41C0-B911-5415401AE03B}" type="slidenum">
              <a:rPr lang="ar-SA" smtClean="0"/>
              <a:pPr>
                <a:defRPr/>
              </a:pPr>
              <a:t>36</a:t>
            </a:fld>
            <a:endParaRPr lang="ar-SA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625" y="642938"/>
            <a:ext cx="8229600" cy="5103812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ar-SA" sz="3600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د - </a:t>
            </a:r>
            <a:r>
              <a:rPr lang="ar-SA" sz="3600" u="sng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العينة الشبكية ( عينة كرة الثلج ) </a:t>
            </a:r>
            <a:r>
              <a:rPr lang="ar-SA" sz="3600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.      </a:t>
            </a:r>
            <a:r>
              <a:rPr lang="en-US" sz="3200" b="1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SNOW BALL</a:t>
            </a:r>
            <a:r>
              <a:rPr lang="en-US" sz="3600" b="1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                                                </a:t>
            </a:r>
            <a:endParaRPr lang="ar-SA" sz="3600" b="1" dirty="0" smtClean="0">
              <a:solidFill>
                <a:srgbClr val="CC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PT Bold Heading" pitchFamily="2" charset="-78"/>
            </a:endParaRPr>
          </a:p>
          <a:p>
            <a:pPr>
              <a:lnSpc>
                <a:spcPct val="150000"/>
              </a:lnSpc>
              <a:defRPr/>
            </a:pPr>
            <a:r>
              <a:rPr lang="ar-SA" sz="3600" b="1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 </a:t>
            </a:r>
            <a:r>
              <a:rPr lang="ar-SA" sz="3600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هـ - </a:t>
            </a:r>
            <a:r>
              <a:rPr lang="ar-SA" sz="3600" u="sng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العينة البعدية . </a:t>
            </a:r>
            <a:endParaRPr lang="en-US" sz="3200" dirty="0" smtClean="0">
              <a:solidFill>
                <a:srgbClr val="CC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en-US" sz="3200" b="1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DIMINTIONAL   SAMPLE                              </a:t>
            </a:r>
            <a:endParaRPr lang="ar-SA" sz="3200" b="1" dirty="0" smtClean="0">
              <a:solidFill>
                <a:srgbClr val="CC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PT Bold Heading" pitchFamily="2" charset="-78"/>
            </a:endParaRPr>
          </a:p>
          <a:p>
            <a:pPr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ar-SA" sz="2800" b="1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 </a:t>
            </a:r>
            <a:r>
              <a:rPr lang="ar-SA" sz="3200" dirty="0" smtClean="0">
                <a:solidFill>
                  <a:schemeClr val="tx2"/>
                </a:solidFill>
                <a:cs typeface="PT Bold Heading" pitchFamily="2" charset="-78"/>
              </a:rPr>
              <a:t>وتستخدم في مستويات متقدمة في الأبحاث . 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ar-SA" sz="2400" dirty="0" smtClean="0">
                <a:solidFill>
                  <a:schemeClr val="tx2"/>
                </a:solidFill>
                <a:cs typeface="PT Bold Heading" pitchFamily="2" charset="-78"/>
              </a:rPr>
              <a:t>  </a:t>
            </a:r>
            <a:endParaRPr lang="ar-SA" sz="2400" dirty="0">
              <a:solidFill>
                <a:schemeClr val="tx2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B3DB69-036C-4C52-9441-EAACF046C2F4}" type="slidenum">
              <a:rPr lang="ar-SA" smtClean="0"/>
              <a:pPr>
                <a:defRPr/>
              </a:pPr>
              <a:t>37</a:t>
            </a:fld>
            <a:endParaRPr lang="ar-SA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عنصر نائب للمحتوى 2"/>
          <p:cNvSpPr>
            <a:spLocks noGrp="1"/>
          </p:cNvSpPr>
          <p:nvPr>
            <p:ph idx="1"/>
          </p:nvPr>
        </p:nvSpPr>
        <p:spPr>
          <a:xfrm>
            <a:off x="714375" y="642938"/>
            <a:ext cx="7943850" cy="528637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ar-SA" sz="3200" smtClean="0">
                <a:solidFill>
                  <a:srgbClr val="7030A0"/>
                </a:solidFill>
                <a:cs typeface="PT Bold Heading" pitchFamily="2" charset="-78"/>
              </a:rPr>
              <a:t>إن العينات نوعان : عشوائية وغير عشوائية، </a:t>
            </a:r>
          </a:p>
          <a:p>
            <a:pPr eaLnBrk="1" hangingPunct="1">
              <a:lnSpc>
                <a:spcPct val="150000"/>
              </a:lnSpc>
            </a:pPr>
            <a:r>
              <a:rPr lang="ar-SA" sz="3200" smtClean="0">
                <a:solidFill>
                  <a:srgbClr val="7030A0"/>
                </a:solidFill>
                <a:cs typeface="PT Bold Heading" pitchFamily="2" charset="-78"/>
              </a:rPr>
              <a:t> حيث تعتمد </a:t>
            </a:r>
            <a:r>
              <a:rPr lang="ar-SA" sz="3200" u="sng" smtClean="0">
                <a:solidFill>
                  <a:srgbClr val="7030A0"/>
                </a:solidFill>
                <a:cs typeface="PT Bold Heading" pitchFamily="2" charset="-78"/>
              </a:rPr>
              <a:t>العينات العشوائية </a:t>
            </a:r>
            <a:r>
              <a:rPr lang="ar-SA" sz="3200" smtClean="0">
                <a:solidFill>
                  <a:srgbClr val="7030A0"/>
                </a:solidFill>
                <a:cs typeface="PT Bold Heading" pitchFamily="2" charset="-78"/>
              </a:rPr>
              <a:t>على </a:t>
            </a:r>
            <a:r>
              <a:rPr lang="ar-SA" sz="3200" u="sng" smtClean="0">
                <a:solidFill>
                  <a:srgbClr val="7030A0"/>
                </a:solidFill>
                <a:cs typeface="PT Bold Heading" pitchFamily="2" charset="-78"/>
              </a:rPr>
              <a:t>قوانين الاحتمالات الإحصائية </a:t>
            </a:r>
            <a:r>
              <a:rPr lang="ar-SA" sz="3200" smtClean="0">
                <a:solidFill>
                  <a:srgbClr val="7030A0"/>
                </a:solidFill>
                <a:cs typeface="PT Bold Heading" pitchFamily="2" charset="-78"/>
              </a:rPr>
              <a:t>مما يؤدي إلى دقة نتائجها ،فهي أكثر موضوعية من </a:t>
            </a:r>
            <a:r>
              <a:rPr lang="ar-SA" sz="3200" u="sng" smtClean="0">
                <a:solidFill>
                  <a:srgbClr val="7030A0"/>
                </a:solidFill>
                <a:cs typeface="PT Bold Heading" pitchFamily="2" charset="-78"/>
              </a:rPr>
              <a:t>العينات غير العشوائية </a:t>
            </a:r>
            <a:r>
              <a:rPr lang="ar-SA" sz="3200" smtClean="0">
                <a:solidFill>
                  <a:srgbClr val="7030A0"/>
                </a:solidFill>
                <a:cs typeface="PT Bold Heading" pitchFamily="2" charset="-78"/>
              </a:rPr>
              <a:t>التي تعتمد على </a:t>
            </a:r>
            <a:r>
              <a:rPr lang="ar-SA" sz="3200" u="sng" smtClean="0">
                <a:solidFill>
                  <a:srgbClr val="7030A0"/>
                </a:solidFill>
                <a:cs typeface="PT Bold Heading" pitchFamily="2" charset="-78"/>
              </a:rPr>
              <a:t>خبرة الباحث ومهاراته </a:t>
            </a:r>
            <a:r>
              <a:rPr lang="ar-SA" sz="3200" smtClean="0">
                <a:solidFill>
                  <a:srgbClr val="7030A0"/>
                </a:solidFill>
                <a:cs typeface="PT Bold Heading" pitchFamily="2" charset="-78"/>
              </a:rPr>
              <a:t>لذا لا بد أن يكون الباحث متجردا وموضوعيا عند اختيار مفردات عينة البحث .</a:t>
            </a:r>
          </a:p>
          <a:p>
            <a:pPr eaLnBrk="1" hangingPunct="1">
              <a:lnSpc>
                <a:spcPct val="150000"/>
              </a:lnSpc>
            </a:pPr>
            <a:endParaRPr lang="ar-SA" sz="3200" smtClean="0">
              <a:solidFill>
                <a:srgbClr val="7030A0"/>
              </a:solidFill>
              <a:cs typeface="PT Bold Heading" pitchFamily="2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64013-6FDF-4B0B-83C2-BA7E58C7E950}" type="slidenum">
              <a:rPr lang="ar-SA"/>
              <a:pPr>
                <a:defRPr/>
              </a:pPr>
              <a:t>38</a:t>
            </a:fld>
            <a:endParaRPr lang="ar-SA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03872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ar-SA" sz="3200" smtClean="0">
                <a:solidFill>
                  <a:srgbClr val="7030A0"/>
                </a:solidFill>
                <a:cs typeface="PT Bold Heading" pitchFamily="2" charset="-78"/>
              </a:rPr>
              <a:t>كما أن بعض البحوث تتطلب أن يتم استخدام </a:t>
            </a:r>
            <a:r>
              <a:rPr lang="ar-SA" sz="3200" u="sng" smtClean="0">
                <a:solidFill>
                  <a:srgbClr val="7030A0"/>
                </a:solidFill>
                <a:cs typeface="PT Bold Heading" pitchFamily="2" charset="-78"/>
              </a:rPr>
              <a:t>كلا النوعين من العينات العشوائية وغير العشوائية</a:t>
            </a:r>
            <a:r>
              <a:rPr lang="ar-SA" sz="3200" smtClean="0">
                <a:solidFill>
                  <a:srgbClr val="7030A0"/>
                </a:solidFill>
                <a:cs typeface="PT Bold Heading" pitchFamily="2" charset="-78"/>
              </a:rPr>
              <a:t> في آن واحد إذا كان </a:t>
            </a:r>
            <a:r>
              <a:rPr lang="ar-SA" sz="3200" u="sng" smtClean="0">
                <a:solidFill>
                  <a:srgbClr val="7030A0"/>
                </a:solidFill>
                <a:cs typeface="PT Bold Heading" pitchFamily="2" charset="-78"/>
              </a:rPr>
              <a:t>الوصول</a:t>
            </a:r>
            <a:r>
              <a:rPr lang="ar-SA" sz="3200" smtClean="0">
                <a:solidFill>
                  <a:srgbClr val="7030A0"/>
                </a:solidFill>
                <a:cs typeface="PT Bold Heading" pitchFamily="2" charset="-78"/>
              </a:rPr>
              <a:t> إلى مفردات عينة البحث يتم على </a:t>
            </a:r>
            <a:r>
              <a:rPr lang="ar-SA" sz="3200" u="sng" smtClean="0">
                <a:solidFill>
                  <a:srgbClr val="7030A0"/>
                </a:solidFill>
                <a:cs typeface="PT Bold Heading" pitchFamily="2" charset="-78"/>
              </a:rPr>
              <a:t>أكثر من مرحلة </a:t>
            </a:r>
            <a:r>
              <a:rPr lang="ar-SA" sz="3200" smtClean="0">
                <a:solidFill>
                  <a:srgbClr val="7030A0"/>
                </a:solidFill>
                <a:cs typeface="PT Bold Heading" pitchFamily="2" charset="-78"/>
              </a:rPr>
              <a:t>.</a:t>
            </a:r>
          </a:p>
          <a:p>
            <a:pPr eaLnBrk="1" hangingPunct="1"/>
            <a:endParaRPr lang="ar-SA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1C2DDA-61AE-4912-A8B3-BE1936B476DA}" type="slidenum">
              <a:rPr lang="ar-SA"/>
              <a:pPr>
                <a:defRPr/>
              </a:pPr>
              <a:t>39</a:t>
            </a:fld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7959725" cy="776288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SA" sz="40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أقسام مجتمع  البحث : </a:t>
            </a:r>
            <a:endParaRPr lang="ar-SA" sz="4000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63" y="1214438"/>
            <a:ext cx="8401050" cy="48958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SA" sz="3600" b="1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  1-</a:t>
            </a:r>
            <a:r>
              <a:rPr lang="ar-SA" sz="3600" b="1" i="1" u="sng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 مجتمع البحث المستهدف :  </a:t>
            </a:r>
          </a:p>
          <a:p>
            <a:pPr marL="274320" indent="-274320" algn="l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600" b="1" i="1" u="sng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Target</a:t>
            </a:r>
            <a:r>
              <a:rPr lang="en-US" sz="3600" b="1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   </a:t>
            </a:r>
            <a:r>
              <a:rPr lang="en-US" sz="3600" b="1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Research  Population</a:t>
            </a:r>
            <a:endParaRPr lang="en-US" sz="3600" b="1" i="1" dirty="0" smtClean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PT Bold Heading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SA" sz="3200" b="1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   وهو مجتمع البحث الذي سوف </a:t>
            </a:r>
            <a:r>
              <a:rPr lang="ar-SA" sz="3200" b="1" u="sng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تعمم عليه نتائج البحث .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SA" sz="3200" b="1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  </a:t>
            </a:r>
            <a:r>
              <a:rPr lang="ar-SA" sz="2800" b="1" u="sng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مثلا </a:t>
            </a:r>
            <a:r>
              <a:rPr lang="ar-SA" sz="28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: </a:t>
            </a:r>
            <a:r>
              <a:rPr lang="ar-SA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( </a:t>
            </a:r>
            <a:r>
              <a:rPr lang="ar-SA" sz="2800" b="1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السبب في رسوب الطلاب في مادة من المواد التي يدرسها طلاب كلية الاقتصاد والإدارة ) .</a:t>
            </a:r>
            <a:endParaRPr lang="ar-SA" sz="2800" b="1" u="sng" dirty="0" smtClean="0">
              <a:solidFill>
                <a:srgbClr val="7030A0"/>
              </a:solidFill>
              <a:ea typeface="+mn-ea"/>
              <a:cs typeface="PT Bold Heading" pitchFamily="2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78879-3144-47DA-A757-8664FBB4867B}" type="slidenum">
              <a:rPr lang="ar-SA"/>
              <a:pPr>
                <a:defRPr/>
              </a:pPr>
              <a:t>4</a:t>
            </a:fld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63" y="571500"/>
            <a:ext cx="8229600" cy="5072063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SA" sz="3600" b="1" i="1" u="sng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2-  مجتمع البحث المتاح :</a:t>
            </a:r>
            <a:endParaRPr lang="en-US" sz="3600" b="1" i="1" dirty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PT Bold Heading" pitchFamily="2" charset="-78"/>
            </a:endParaRPr>
          </a:p>
          <a:p>
            <a:pPr marL="274320" indent="-274320" algn="l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600" b="1" i="1" u="sng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Available</a:t>
            </a:r>
            <a:r>
              <a:rPr lang="en-US" sz="3600" b="1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  Research  Population</a:t>
            </a:r>
            <a:endParaRPr lang="en-US" sz="3600" b="1" i="1" dirty="0" smtClean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PT Bold Heading" pitchFamily="2" charset="-78"/>
            </a:endParaRPr>
          </a:p>
          <a:p>
            <a:pPr marL="274320" indent="-274320" eaLnBrk="1" fontAlgn="auto" hangingPunct="1">
              <a:lnSpc>
                <a:spcPct val="20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SA" sz="3200" b="1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هو </a:t>
            </a:r>
            <a:r>
              <a:rPr lang="ar-SA" sz="3200" b="1" u="sng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العدد المتوافر </a:t>
            </a:r>
            <a:r>
              <a:rPr lang="ar-SA" sz="3200" b="1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من مجتمع البحث </a:t>
            </a:r>
            <a:r>
              <a:rPr lang="ar-SA" sz="3200" b="1" u="sng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المستهدف</a:t>
            </a:r>
            <a:r>
              <a:rPr lang="ar-SA" sz="3200" b="1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 الذي يمكن </a:t>
            </a:r>
            <a:r>
              <a:rPr lang="ar-SA" sz="3200" b="1" u="sng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سحب مفردات العينة منه </a:t>
            </a:r>
            <a:r>
              <a:rPr lang="ar-SA" sz="3200" b="1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ar-SA" sz="2800" dirty="0">
              <a:ea typeface="+mn-ea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47F58A-7D0F-48EB-B17C-8B64925C9196}" type="slidenum">
              <a:rPr lang="ar-SA"/>
              <a:pPr>
                <a:defRPr/>
              </a:pPr>
              <a:t>5</a:t>
            </a:fld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88" y="714375"/>
            <a:ext cx="8329612" cy="5715000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SA" sz="3900" b="1" i="1" u="sng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3- مجتمع البحث الفرعي :</a:t>
            </a:r>
            <a:endParaRPr lang="en-US" sz="3600" b="1" dirty="0" smtClean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PT Bold Heading" pitchFamily="2" charset="-78"/>
            </a:endParaRPr>
          </a:p>
          <a:p>
            <a:pPr marL="274320" indent="-274320" algn="l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SA" sz="36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       </a:t>
            </a:r>
            <a:r>
              <a:rPr lang="en-US" sz="36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Population </a:t>
            </a:r>
            <a:r>
              <a:rPr lang="ar-SA" sz="36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  </a:t>
            </a:r>
            <a:r>
              <a:rPr lang="en-US" sz="36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 </a:t>
            </a:r>
            <a:r>
              <a:rPr lang="en-US" sz="3600" b="1" u="sng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S</a:t>
            </a:r>
            <a:r>
              <a:rPr lang="en-US" sz="3600" b="1" u="sng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ub</a:t>
            </a:r>
            <a:r>
              <a:rPr lang="ar-SA" sz="36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  </a:t>
            </a:r>
            <a:endParaRPr lang="ar-SA" sz="3600" b="1" dirty="0" smtClean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PT Bold Heading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SA" sz="2800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 </a:t>
            </a:r>
            <a:r>
              <a:rPr lang="ar-SA" sz="3200" b="1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 هو ذلك الجزء أو الأجزاء من مجتمع الدراسة الذي تشترك مفرداته في خاصية معينة أو مجموعة من الخصائص .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ar-SA" sz="3200" b="1" dirty="0" smtClean="0">
              <a:solidFill>
                <a:srgbClr val="7030A0"/>
              </a:solidFill>
              <a:ea typeface="+mn-ea"/>
              <a:cs typeface="PT Bold Heading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SA" sz="3200" b="1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- </a:t>
            </a:r>
            <a:r>
              <a:rPr lang="ar-SA" sz="3500" b="1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أي قد تكون هناك </a:t>
            </a:r>
            <a:r>
              <a:rPr lang="ar-SA" sz="3500" b="1" u="sng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خاصية</a:t>
            </a:r>
            <a:r>
              <a:rPr lang="ar-SA" sz="3500" b="1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 أو مجموعة من الخصائص </a:t>
            </a:r>
            <a:r>
              <a:rPr lang="ar-SA" sz="3500" b="1" u="sng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تقسم</a:t>
            </a:r>
            <a:r>
              <a:rPr lang="ar-SA" sz="3500" b="1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 مجتمع البحث إلى </a:t>
            </a:r>
            <a:r>
              <a:rPr lang="ar-SA" sz="3500" b="1" u="sng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عدد من المجتمعات الفرعية </a:t>
            </a:r>
            <a:r>
              <a:rPr lang="ar-SA" sz="3500" b="1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ويصبح كل مجتمع فرعي مجتمعا فرعيا </a:t>
            </a:r>
            <a:r>
              <a:rPr lang="ar-SA" sz="3500" b="1" u="sng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له عينته الخاصة </a:t>
            </a:r>
            <a:r>
              <a:rPr lang="ar-SA" sz="3500" b="1" u="sng" dirty="0" err="1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به</a:t>
            </a:r>
            <a:r>
              <a:rPr lang="ar-SA" sz="3500" b="1" u="sng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 . </a:t>
            </a:r>
            <a:r>
              <a:rPr lang="ar-SA" sz="3200" b="1" u="sng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 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7A73E5-4946-417E-B2BA-EA5B418562F2}" type="slidenum">
              <a:rPr lang="ar-SA"/>
              <a:pPr>
                <a:defRPr/>
              </a:pPr>
              <a:t>6</a:t>
            </a:fld>
            <a:endParaRPr lang="ar-S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42938"/>
            <a:ext cx="8229600" cy="568166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A" sz="3600" b="1" i="1" u="sng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 4 -  التجانس :  </a:t>
            </a:r>
            <a:r>
              <a:rPr lang="ar-SA" sz="36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               </a:t>
            </a:r>
            <a:r>
              <a:rPr lang="en-US" sz="36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Homogeneity</a:t>
            </a:r>
            <a:endParaRPr lang="ar-SA" sz="3600" b="1" dirty="0" smtClean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PT Bold Heading" pitchFamily="2" charset="-78"/>
            </a:endParaRPr>
          </a:p>
          <a:p>
            <a:pPr marL="274320" indent="-274320" eaLnBrk="1" fontAlgn="auto" hangingPunct="1">
              <a:lnSpc>
                <a:spcPct val="20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SA" sz="3200" b="1" dirty="0" smtClean="0">
                <a:solidFill>
                  <a:srgbClr val="0070C0"/>
                </a:solidFill>
                <a:ea typeface="+mn-ea"/>
              </a:rPr>
              <a:t>   </a:t>
            </a:r>
            <a:r>
              <a:rPr lang="ar-SA" sz="32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هو تشابه كل أو معظم خصائص مفردات مجتمع البحث. </a:t>
            </a:r>
            <a:r>
              <a:rPr lang="ar-SA" sz="3200" b="1" u="sng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كتجانسهم في الدين واللغة والجنسية والجنس والحالة الاجتماعية .. الخ .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SA" sz="32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PT Bold Heading" pitchFamily="2" charset="-78"/>
              </a:rPr>
              <a:t>   </a:t>
            </a:r>
            <a:endParaRPr lang="ar-SA" dirty="0">
              <a:solidFill>
                <a:schemeClr val="accent1">
                  <a:lumMod val="75000"/>
                </a:schemeClr>
              </a:solidFill>
              <a:ea typeface="+mn-ea"/>
              <a:cs typeface="PT Bold Heading" pitchFamily="2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0FEFF7-FD77-47BE-9E71-B9DD11913E12}" type="slidenum">
              <a:rPr lang="ar-SA"/>
              <a:pPr>
                <a:defRPr/>
              </a:pPr>
              <a:t>7</a:t>
            </a:fld>
            <a:endParaRPr lang="ar-S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5750" y="285750"/>
            <a:ext cx="8501063" cy="6143625"/>
          </a:xfrm>
        </p:spPr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ar-SA" sz="46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   </a:t>
            </a:r>
            <a:r>
              <a:rPr lang="ar-SA" sz="4600" b="1" u="sng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فقد يكون التجانس كليا ( تاماً ):  </a:t>
            </a:r>
          </a:p>
          <a:p>
            <a:pPr marL="274320" indent="-274320" eaLnBrk="1" fontAlgn="auto" hangingPunct="1">
              <a:lnSpc>
                <a:spcPct val="20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SA" sz="40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PT Bold Heading" pitchFamily="2" charset="-78"/>
              </a:rPr>
              <a:t>  </a:t>
            </a:r>
            <a:r>
              <a:rPr lang="ar-SA" sz="4100" b="1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عندما تنتمي جميع مفردات البحث إلى كل متغير من متغيراته بصورة متماثلة . </a:t>
            </a:r>
            <a:r>
              <a:rPr lang="ar-SA" sz="4100" b="1" u="sng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أي عينة يمكن أن تكون ممثلة لمجتمع  البحث . </a:t>
            </a:r>
          </a:p>
          <a:p>
            <a:pPr marL="274320" indent="-274320" eaLnBrk="1" fontAlgn="auto" hangingPunct="1">
              <a:lnSpc>
                <a:spcPct val="20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ar-SA" sz="4100" b="1" u="sng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المفردة الواحدة تكون كافية </a:t>
            </a:r>
            <a:r>
              <a:rPr lang="ar-SA" sz="4100" b="1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للتعرف على خصائص مجتمع البحث . </a:t>
            </a:r>
            <a:r>
              <a:rPr lang="ar-SA" sz="4100" b="1" u="sng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ولكن هذا لا يكون موجوداً </a:t>
            </a:r>
            <a:r>
              <a:rPr lang="ar-SA" sz="4100" b="1" dirty="0" smtClean="0">
                <a:solidFill>
                  <a:srgbClr val="7030A0"/>
                </a:solidFill>
                <a:ea typeface="+mn-ea"/>
                <a:cs typeface="PT Bold Heading" pitchFamily="2" charset="-78"/>
              </a:rPr>
              <a:t>في الواقع عند دراسة المجتمع الإنساني. </a:t>
            </a:r>
            <a:endParaRPr lang="ar-SA" sz="4100" dirty="0">
              <a:ea typeface="+mn-ea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ED5766-D707-47C9-8B30-163A72B2B1D3}" type="slidenum">
              <a:rPr lang="ar-SA"/>
              <a:pPr>
                <a:defRPr/>
              </a:pPr>
              <a:t>8</a:t>
            </a:fld>
            <a:endParaRPr lang="ar-S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395912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ar-SA" sz="3200" b="1" u="sng" smtClean="0">
                <a:solidFill>
                  <a:srgbClr val="7030A0"/>
                </a:solidFill>
                <a:cs typeface="PT Bold Heading" pitchFamily="2" charset="-78"/>
              </a:rPr>
              <a:t>فالتجانس التام لا يحدث </a:t>
            </a:r>
            <a:r>
              <a:rPr lang="ar-SA" sz="3200" b="1" smtClean="0">
                <a:solidFill>
                  <a:srgbClr val="7030A0"/>
                </a:solidFill>
                <a:cs typeface="PT Bold Heading" pitchFamily="2" charset="-78"/>
              </a:rPr>
              <a:t>في جميع مفردات البحث لأنه لو حدث لما كان هناك حاجة لإجراء البحث أصلا لأن مفردة واحدة تغني عن بقية مفردات مجتمع البحث .</a:t>
            </a:r>
          </a:p>
          <a:p>
            <a:pPr eaLnBrk="1" hangingPunct="1"/>
            <a:endParaRPr lang="ar-SA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C1BCB-DE79-4D9A-BB81-D061CD303661}" type="slidenum">
              <a:rPr lang="ar-SA"/>
              <a:pPr>
                <a:defRPr/>
              </a:pPr>
              <a:t>9</a:t>
            </a:fld>
            <a:endParaRPr lang="ar-S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تدفق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تدفق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799</TotalTime>
  <Words>1660</Words>
  <Application>Microsoft Office PowerPoint</Application>
  <PresentationFormat>عرض على الشاشة (3:4)‏</PresentationFormat>
  <Paragraphs>187</Paragraphs>
  <Slides>39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39</vt:i4>
      </vt:variant>
    </vt:vector>
  </HeadingPairs>
  <TitlesOfParts>
    <vt:vector size="40" baseType="lpstr">
      <vt:lpstr>تدفق</vt:lpstr>
      <vt:lpstr>عرض تقديمي في PowerPoint</vt:lpstr>
      <vt:lpstr>المقدمــــــــة</vt:lpstr>
      <vt:lpstr>أولا : مجتمع البحث : </vt:lpstr>
      <vt:lpstr>أقسام مجتمع  البحث :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ثانيا :عينـات البحث:-  </vt:lpstr>
      <vt:lpstr>الشروط الواجب توافرها في عينة البحث :</vt:lpstr>
      <vt:lpstr>  2-  خطوات اختيار العينة :  </vt:lpstr>
      <vt:lpstr>عرض تقديمي في PowerPoint</vt:lpstr>
      <vt:lpstr>العوامل التي تؤثر على تحديد حجم العينة:- </vt:lpstr>
      <vt:lpstr>عرض تقديمي في PowerPoint</vt:lpstr>
      <vt:lpstr>  4-  أنواع العينات :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د - العينة العشوائية العنقودية :</vt:lpstr>
      <vt:lpstr>عرض تقديمي في PowerPoint</vt:lpstr>
      <vt:lpstr>عرض تقديمي في PowerPoint</vt:lpstr>
      <vt:lpstr>عرض تقديمي في PowerPoint</vt:lpstr>
      <vt:lpstr>أ - العينة العمدية ( القصدية ) :  PURPOSIVE   SAMPLE                                       </vt:lpstr>
      <vt:lpstr>عرض تقديمي في PowerPoint</vt:lpstr>
      <vt:lpstr>ب - العينة الصدفية ( عينة الصدفة ) : ACCIDENTAL   SAMPLE                                       </vt:lpstr>
      <vt:lpstr>عرض تقديمي في PowerPoint</vt:lpstr>
      <vt:lpstr>ج - العينة  الحصصية :  QUOTA  SAMPLE                                          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الثالث عشر</dc:title>
  <dc:creator>admin</dc:creator>
  <cp:lastModifiedBy>User</cp:lastModifiedBy>
  <cp:revision>247</cp:revision>
  <dcterms:created xsi:type="dcterms:W3CDTF">2008-11-20T15:29:15Z</dcterms:created>
  <dcterms:modified xsi:type="dcterms:W3CDTF">2023-10-21T22:13:09Z</dcterms:modified>
</cp:coreProperties>
</file>