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3800" y="685800"/>
            <a:ext cx="4953000" cy="2209800"/>
          </a:xfr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path path="circle">
              <a:fillToRect r="100000" b="100000"/>
            </a:path>
            <a:tileRect l="-100000" t="-100000"/>
          </a:gradFill>
          <a:ln>
            <a:solidFill>
              <a:schemeClr val="accent2">
                <a:lumMod val="60000"/>
                <a:lumOff val="40000"/>
              </a:schemeClr>
            </a:solidFill>
          </a:ln>
        </p:spPr>
        <p:txBody>
          <a:bodyPr>
            <a:normAutofit/>
          </a:bodyPr>
          <a:lstStyle/>
          <a:p>
            <a:pPr marL="0" indent="0" rtl="1"/>
            <a:r>
              <a:rPr lang="ar-SA" b="1" dirty="0"/>
              <a:t> </a:t>
            </a:r>
            <a:r>
              <a:rPr lang="en-US" dirty="0"/>
              <a:t/>
            </a:r>
            <a:br>
              <a:rPr lang="en-US" dirty="0"/>
            </a:br>
            <a:r>
              <a:rPr lang="ar-SA" b="1" dirty="0"/>
              <a:t>التعليم الأساسي في </a:t>
            </a:r>
            <a:r>
              <a:rPr lang="ar-SA" b="1" dirty="0" smtClean="0"/>
              <a:t>العراق</a:t>
            </a:r>
            <a:r>
              <a:rPr lang="en-US" b="1" dirty="0" smtClean="0"/>
              <a:t/>
            </a:r>
            <a:br>
              <a:rPr lang="en-US" b="1" dirty="0" smtClean="0"/>
            </a:br>
            <a:r>
              <a:rPr lang="ar-SA" b="1" dirty="0" smtClean="0"/>
              <a:t>الفصل </a:t>
            </a:r>
            <a:r>
              <a:rPr lang="ar-SA" b="1" dirty="0"/>
              <a:t>التاسع</a:t>
            </a:r>
            <a:endParaRPr lang="en-US" dirty="0"/>
          </a:p>
        </p:txBody>
      </p:sp>
      <p:sp>
        <p:nvSpPr>
          <p:cNvPr id="3" name="Content Placeholder 2"/>
          <p:cNvSpPr>
            <a:spLocks noGrp="1"/>
          </p:cNvSpPr>
          <p:nvPr>
            <p:ph idx="1"/>
          </p:nvPr>
        </p:nvSpPr>
        <p:spPr>
          <a:xfrm>
            <a:off x="533400" y="3581400"/>
            <a:ext cx="5029200" cy="2057400"/>
          </a:xfrm>
          <a:solidFill>
            <a:schemeClr val="accent2">
              <a:lumMod val="20000"/>
              <a:lumOff val="80000"/>
            </a:schemeClr>
          </a:solidFill>
          <a:ln>
            <a:solidFill>
              <a:schemeClr val="tx2">
                <a:lumMod val="60000"/>
                <a:lumOff val="40000"/>
              </a:schemeClr>
            </a:solidFill>
          </a:ln>
        </p:spPr>
        <p:txBody>
          <a:bodyPr>
            <a:normAutofit/>
          </a:bodyPr>
          <a:lstStyle/>
          <a:p>
            <a:pPr marL="0" indent="0" algn="ctr">
              <a:buNone/>
            </a:pPr>
            <a:endParaRPr lang="en-US" sz="4400" dirty="0" smtClean="0"/>
          </a:p>
          <a:p>
            <a:pPr marL="0" indent="0" algn="ctr">
              <a:buNone/>
            </a:pPr>
            <a:r>
              <a:rPr lang="ar-IQ" sz="4400" dirty="0" smtClean="0"/>
              <a:t>اصول </a:t>
            </a:r>
            <a:r>
              <a:rPr lang="ar-IQ" sz="4400" dirty="0"/>
              <a:t>التعليم الاساسي</a:t>
            </a:r>
            <a:endParaRPr lang="en-US" sz="4400" dirty="0"/>
          </a:p>
        </p:txBody>
      </p:sp>
    </p:spTree>
    <p:extLst>
      <p:ext uri="{BB962C8B-B14F-4D97-AF65-F5344CB8AC3E}">
        <p14:creationId xmlns:p14="http://schemas.microsoft.com/office/powerpoint/2010/main" val="1308172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152400"/>
            <a:ext cx="3962400" cy="914400"/>
          </a:xfr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13500000" scaled="1"/>
            <a:tileRect/>
          </a:gradFill>
          <a:ln>
            <a:solidFill>
              <a:schemeClr val="accent2">
                <a:lumMod val="60000"/>
                <a:lumOff val="40000"/>
              </a:schemeClr>
            </a:solidFill>
          </a:ln>
        </p:spPr>
        <p:txBody>
          <a:bodyPr>
            <a:normAutofit fontScale="90000"/>
          </a:bodyPr>
          <a:lstStyle/>
          <a:p>
            <a:pPr marL="0" indent="0" rtl="1"/>
            <a:r>
              <a:rPr lang="en-US" sz="3600" b="1" dirty="0" smtClean="0"/>
              <a:t/>
            </a:r>
            <a:br>
              <a:rPr lang="en-US" sz="3600" b="1" dirty="0" smtClean="0"/>
            </a:br>
            <a:r>
              <a:rPr lang="ar-IQ" sz="3600" b="1" dirty="0" smtClean="0"/>
              <a:t> </a:t>
            </a:r>
            <a:br>
              <a:rPr lang="ar-IQ" sz="3600" b="1" dirty="0" smtClean="0"/>
            </a:br>
            <a:r>
              <a:rPr lang="ar-IQ" sz="3600" b="1" dirty="0"/>
              <a:t/>
            </a:r>
            <a:br>
              <a:rPr lang="ar-IQ" sz="3600" b="1" dirty="0"/>
            </a:br>
            <a:r>
              <a:rPr lang="ar-IQ" sz="3600" b="1" dirty="0" smtClean="0"/>
              <a:t/>
            </a:r>
            <a:br>
              <a:rPr lang="ar-IQ" sz="3600" b="1" dirty="0" smtClean="0"/>
            </a:br>
            <a:r>
              <a:rPr lang="en-US" sz="3600" b="1" dirty="0" smtClean="0"/>
              <a:t/>
            </a:r>
            <a:br>
              <a:rPr lang="en-US" sz="3600" b="1" dirty="0" smtClean="0"/>
            </a:br>
            <a:r>
              <a:rPr lang="en-US" sz="3600" b="1" dirty="0"/>
              <a:t/>
            </a:r>
            <a:br>
              <a:rPr lang="en-US" sz="3600" b="1" dirty="0"/>
            </a:br>
            <a:r>
              <a:rPr lang="en-US" sz="3200" dirty="0"/>
              <a:t/>
            </a:r>
            <a:br>
              <a:rPr lang="en-US" sz="3200" dirty="0"/>
            </a:br>
            <a:r>
              <a:rPr lang="ar-SA" sz="3200" b="1" dirty="0"/>
              <a:t>التعليم الأساسي في </a:t>
            </a:r>
            <a:r>
              <a:rPr lang="ar-SA" sz="3200" b="1" dirty="0" smtClean="0"/>
              <a:t>العراق</a:t>
            </a:r>
            <a:r>
              <a:rPr lang="en-US" sz="3200" b="1" dirty="0" smtClean="0"/>
              <a:t/>
            </a:r>
            <a:br>
              <a:rPr lang="en-US" sz="3200" b="1" dirty="0" smtClean="0"/>
            </a:br>
            <a:r>
              <a:rPr lang="ar-SA" sz="3200" b="1" dirty="0" smtClean="0"/>
              <a:t>الفصل </a:t>
            </a:r>
            <a:r>
              <a:rPr lang="ar-SA" sz="3200" b="1" dirty="0"/>
              <a:t>التاسع</a:t>
            </a:r>
            <a:r>
              <a:rPr lang="en-US" sz="3200" dirty="0"/>
              <a:t/>
            </a:r>
            <a:br>
              <a:rPr lang="en-US" sz="3200" dirty="0"/>
            </a:br>
            <a:r>
              <a:rPr lang="en-US" sz="3600" dirty="0"/>
              <a:t/>
            </a:r>
            <a:br>
              <a:rPr lang="en-US" sz="3600" dirty="0"/>
            </a:br>
            <a:r>
              <a:rPr lang="en-US" dirty="0"/>
              <a:t/>
            </a:r>
            <a:br>
              <a:rPr lang="en-US" dirty="0"/>
            </a:br>
            <a:r>
              <a:rPr lang="en-US" dirty="0"/>
              <a:t/>
            </a:r>
            <a:br>
              <a:rPr lang="en-US" dirty="0"/>
            </a:br>
            <a:r>
              <a:rPr lang="en-US" dirty="0"/>
              <a:t/>
            </a:r>
            <a:br>
              <a:rPr lang="en-US" dirty="0"/>
            </a:br>
            <a:r>
              <a:rPr lang="en-US" dirty="0"/>
              <a:t/>
            </a:r>
            <a:br>
              <a:rPr lang="en-US" dirty="0"/>
            </a:br>
            <a:r>
              <a:rPr lang="ar-IQ" b="1" dirty="0"/>
              <a:t> </a:t>
            </a:r>
            <a:r>
              <a:rPr lang="ar-SA" b="1" dirty="0"/>
              <a:t>خطط التعليم الأساسي</a:t>
            </a:r>
            <a:endParaRPr lang="en-US" dirty="0"/>
          </a:p>
        </p:txBody>
      </p:sp>
      <p:sp>
        <p:nvSpPr>
          <p:cNvPr id="3" name="Content Placeholder 2"/>
          <p:cNvSpPr>
            <a:spLocks noGrp="1"/>
          </p:cNvSpPr>
          <p:nvPr>
            <p:ph idx="1"/>
          </p:nvPr>
        </p:nvSpPr>
        <p:spPr>
          <a:xfrm>
            <a:off x="304800" y="1143000"/>
            <a:ext cx="8534400" cy="5410200"/>
          </a:xfrm>
          <a:solidFill>
            <a:schemeClr val="accent2">
              <a:lumMod val="20000"/>
              <a:lumOff val="80000"/>
            </a:schemeClr>
          </a:solidFill>
          <a:ln>
            <a:solidFill>
              <a:schemeClr val="tx2">
                <a:lumMod val="60000"/>
                <a:lumOff val="40000"/>
              </a:schemeClr>
            </a:solidFill>
          </a:ln>
        </p:spPr>
        <p:txBody>
          <a:bodyPr>
            <a:normAutofit fontScale="77500" lnSpcReduction="20000"/>
          </a:bodyPr>
          <a:lstStyle/>
          <a:p>
            <a:pPr marL="0" indent="0" algn="just" rtl="1">
              <a:buNone/>
            </a:pPr>
            <a:r>
              <a:rPr lang="ar-SA" dirty="0" smtClean="0"/>
              <a:t>يشير </a:t>
            </a:r>
            <a:r>
              <a:rPr lang="ar-SA" dirty="0"/>
              <a:t>واقع التعليم الأساسي في العراق إلى أن المسؤولين من النظام التربوي والتعليمي عمدوا لإدخال هذا التعليم من خلال تكليف لجنة لوضع دراسة حول الموضوع ، وتوصلت هذه اللجنة لصيغة بتاريخ </a:t>
            </a:r>
            <a:r>
              <a:rPr lang="fa-IR" dirty="0"/>
              <a:t>12/11/1993 </a:t>
            </a:r>
            <a:r>
              <a:rPr lang="ar-SA" dirty="0"/>
              <a:t>، إلا أن الواقع الحقيقي لهذا التعليم لم يأخذ مداه في تشريع نظام خاص به أو تطعيم المناهج التقليدية للتعليم الابتدائي ببعض المسافات التطبيقية العملية، مثل إدخال العمل المنتج والتربية العملية ، والتكنولوجيا ، لهذا اقتصر التعليم الأساسي على دمج مدارس التعليم الابتدائي مع مدارس التعليم المتوسط في بناية واحدة بعيداً عن توفير مستلزمات ما هو مطلوب لنظام التعليم الأساسي في تبني المنهج الخاص به بمفهومه الواسع ، والذي يتضمن بناء المقررات الدراسية بما يتلاءم معه وإعداد المعلمين وتزويدهم بطرائق التدريس المناسبة لمتطلبات هذا النظام ، واستخدام المختبرات والورش، والتقنيات التربوية اللازمة فضلاً عن مدى صلاحية الأبنية المدرسية التي من خلالها يمكن تحقيق أهداف نظام التعليم الأساسي ، كما إن إدارات مدارس التعليم الأساسي لم يتم إعدادها لمثل هذا التعليم ، وهذا ينسحب ايضاً على الإشراف التربوي والاختصاصي وإعداد وتدريب العاملين بشكل عام ، مما يتطلب مواجهة شاملة لواقع التعليم الأساسي لغرض النهوض به واعتماده نظام للتعليم كما اعتمدته الدول التي وصلت مراحل متقدمة جدا في نظامها التعليمي.</a:t>
            </a:r>
            <a:endParaRPr lang="en-US" dirty="0"/>
          </a:p>
          <a:p>
            <a:pPr marL="0" indent="0" algn="just" rtl="1">
              <a:buNone/>
            </a:pPr>
            <a:endParaRPr lang="en-US" dirty="0"/>
          </a:p>
          <a:p>
            <a:pPr marL="0" indent="0">
              <a:buNone/>
            </a:pPr>
            <a:endParaRPr lang="en-US" dirty="0"/>
          </a:p>
        </p:txBody>
      </p:sp>
    </p:spTree>
    <p:extLst>
      <p:ext uri="{BB962C8B-B14F-4D97-AF65-F5344CB8AC3E}">
        <p14:creationId xmlns:p14="http://schemas.microsoft.com/office/powerpoint/2010/main" val="4009643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TotalTime>
  <Words>197</Words>
  <Application>Microsoft Office PowerPoint</Application>
  <PresentationFormat>On-screen Show (4:3)</PresentationFormat>
  <Paragraphs>5</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  التعليم الأساسي في العراق الفصل التاسع</vt:lpstr>
      <vt:lpstr>        التعليم الأساسي في العراق الفصل التاسع       خطط التعليم الأساسي</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DR.Ahmed Saker 2O11</cp:lastModifiedBy>
  <cp:revision>73</cp:revision>
  <dcterms:created xsi:type="dcterms:W3CDTF">2006-08-16T00:00:00Z</dcterms:created>
  <dcterms:modified xsi:type="dcterms:W3CDTF">2023-04-08T19:47:26Z</dcterms:modified>
</cp:coreProperties>
</file>