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2" r:id="rId5"/>
    <p:sldId id="264"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3800" y="685800"/>
            <a:ext cx="4953000" cy="2209800"/>
          </a:xfrm>
          <a:gradFill flip="none" rotWithShape="1">
            <a:gsLst>
              <a:gs pos="0">
                <a:schemeClr val="accent5">
                  <a:lumMod val="20000"/>
                  <a:lumOff val="80000"/>
                  <a:shade val="30000"/>
                  <a:satMod val="115000"/>
                </a:schemeClr>
              </a:gs>
              <a:gs pos="50000">
                <a:schemeClr val="accent5">
                  <a:lumMod val="20000"/>
                  <a:lumOff val="80000"/>
                  <a:shade val="67500"/>
                  <a:satMod val="115000"/>
                </a:schemeClr>
              </a:gs>
              <a:gs pos="100000">
                <a:schemeClr val="accent5">
                  <a:lumMod val="20000"/>
                  <a:lumOff val="80000"/>
                  <a:shade val="100000"/>
                  <a:satMod val="115000"/>
                </a:schemeClr>
              </a:gs>
            </a:gsLst>
            <a:path path="circle">
              <a:fillToRect t="100000" r="100000"/>
            </a:path>
            <a:tileRect l="-100000" b="-100000"/>
          </a:gradFill>
          <a:ln>
            <a:solidFill>
              <a:schemeClr val="accent2">
                <a:lumMod val="60000"/>
                <a:lumOff val="40000"/>
              </a:schemeClr>
            </a:solidFill>
          </a:ln>
        </p:spPr>
        <p:txBody>
          <a:bodyPr>
            <a:normAutofit/>
          </a:bodyPr>
          <a:lstStyle/>
          <a:p>
            <a:r>
              <a:rPr lang="ar-SA" b="1" dirty="0"/>
              <a:t> تجارب عالمية للتعليم </a:t>
            </a:r>
            <a:r>
              <a:rPr lang="ar-SA" b="1" dirty="0" smtClean="0"/>
              <a:t>الأساسي</a:t>
            </a:r>
            <a:r>
              <a:rPr lang="en-US" dirty="0" smtClean="0"/>
              <a:t/>
            </a:r>
            <a:br>
              <a:rPr lang="en-US" dirty="0" smtClean="0"/>
            </a:br>
            <a:r>
              <a:rPr lang="ar-IQ" b="1" dirty="0" smtClean="0"/>
              <a:t>الفصل الثامن</a:t>
            </a:r>
            <a:endParaRPr lang="en-US" dirty="0"/>
          </a:p>
        </p:txBody>
      </p:sp>
      <p:sp>
        <p:nvSpPr>
          <p:cNvPr id="3" name="Content Placeholder 2"/>
          <p:cNvSpPr>
            <a:spLocks noGrp="1"/>
          </p:cNvSpPr>
          <p:nvPr>
            <p:ph idx="1"/>
          </p:nvPr>
        </p:nvSpPr>
        <p:spPr>
          <a:xfrm>
            <a:off x="533400" y="3581400"/>
            <a:ext cx="5029200" cy="2057400"/>
          </a:xfrm>
          <a:solidFill>
            <a:schemeClr val="accent2">
              <a:lumMod val="20000"/>
              <a:lumOff val="80000"/>
            </a:schemeClr>
          </a:solidFill>
          <a:ln>
            <a:solidFill>
              <a:schemeClr val="tx2">
                <a:lumMod val="60000"/>
                <a:lumOff val="40000"/>
              </a:schemeClr>
            </a:solidFill>
          </a:ln>
        </p:spPr>
        <p:txBody>
          <a:bodyPr>
            <a:normAutofit/>
          </a:bodyPr>
          <a:lstStyle/>
          <a:p>
            <a:pPr marL="0" indent="0" algn="ctr">
              <a:buNone/>
            </a:pPr>
            <a:endParaRPr lang="en-US" sz="4400" dirty="0" smtClean="0"/>
          </a:p>
          <a:p>
            <a:pPr marL="0" indent="0" algn="ctr">
              <a:buNone/>
            </a:pPr>
            <a:r>
              <a:rPr lang="ar-IQ" sz="4400" dirty="0" smtClean="0"/>
              <a:t>اصول </a:t>
            </a:r>
            <a:r>
              <a:rPr lang="ar-IQ" sz="4400" dirty="0"/>
              <a:t>التعليم الاساسي</a:t>
            </a:r>
            <a:endParaRPr lang="en-US" sz="4400" dirty="0"/>
          </a:p>
        </p:txBody>
      </p:sp>
    </p:spTree>
    <p:extLst>
      <p:ext uri="{BB962C8B-B14F-4D97-AF65-F5344CB8AC3E}">
        <p14:creationId xmlns:p14="http://schemas.microsoft.com/office/powerpoint/2010/main" val="1308172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3962400" cy="914400"/>
          </a:xfrm>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path path="circle">
              <a:fillToRect t="100000" r="100000"/>
            </a:path>
            <a:tileRect l="-100000" b="-100000"/>
          </a:gradFill>
          <a:ln>
            <a:solidFill>
              <a:schemeClr val="accent2">
                <a:lumMod val="60000"/>
                <a:lumOff val="40000"/>
              </a:schemeClr>
            </a:solidFill>
          </a:ln>
        </p:spPr>
        <p:txBody>
          <a:bodyPr>
            <a:normAutofit fontScale="90000"/>
          </a:bodyPr>
          <a:lstStyle/>
          <a:p>
            <a:pPr marL="0" indent="0" rtl="1"/>
            <a:r>
              <a:rPr lang="en-US" sz="3600" b="1" dirty="0" smtClean="0"/>
              <a:t/>
            </a:r>
            <a:br>
              <a:rPr lang="en-US" sz="3600" b="1" dirty="0" smtClean="0"/>
            </a:br>
            <a:r>
              <a:rPr lang="ar-IQ" sz="3600" b="1" dirty="0" smtClean="0"/>
              <a:t> </a:t>
            </a:r>
            <a:br>
              <a:rPr lang="ar-IQ" sz="3600" b="1" dirty="0" smtClean="0"/>
            </a:br>
            <a:r>
              <a:rPr lang="ar-IQ" sz="3600" b="1" dirty="0"/>
              <a:t/>
            </a:r>
            <a:br>
              <a:rPr lang="ar-IQ" sz="3600" b="1" dirty="0"/>
            </a:br>
            <a:r>
              <a:rPr lang="ar-IQ" sz="3600" b="1" dirty="0" smtClean="0"/>
              <a:t/>
            </a:r>
            <a:br>
              <a:rPr lang="ar-IQ" sz="3600" b="1" dirty="0" smtClean="0"/>
            </a:br>
            <a:r>
              <a:rPr lang="en-US" sz="3600" b="1" dirty="0" smtClean="0"/>
              <a:t/>
            </a:r>
            <a:br>
              <a:rPr lang="en-US" sz="3600" b="1" dirty="0" smtClean="0"/>
            </a:br>
            <a:r>
              <a:rPr lang="en-US" sz="3600" b="1" dirty="0"/>
              <a:t/>
            </a:r>
            <a:br>
              <a:rPr lang="en-US" sz="3600" b="1" dirty="0"/>
            </a:br>
            <a:r>
              <a:rPr lang="ar-SA" sz="3600" b="1" dirty="0" smtClean="0"/>
              <a:t>نموذج كوبا</a:t>
            </a:r>
            <a:r>
              <a:rPr lang="en-US" sz="3600" dirty="0"/>
              <a:t/>
            </a:r>
            <a:br>
              <a:rPr lang="en-US" sz="3600" dirty="0"/>
            </a:br>
            <a:r>
              <a:rPr lang="en-US" dirty="0"/>
              <a:t/>
            </a:r>
            <a:br>
              <a:rPr lang="en-US" dirty="0"/>
            </a:b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304800" y="1143000"/>
            <a:ext cx="8534400" cy="5410200"/>
          </a:xfrm>
          <a:solidFill>
            <a:schemeClr val="accent2">
              <a:lumMod val="20000"/>
              <a:lumOff val="80000"/>
            </a:schemeClr>
          </a:solidFill>
          <a:ln>
            <a:solidFill>
              <a:schemeClr val="tx2">
                <a:lumMod val="60000"/>
                <a:lumOff val="40000"/>
              </a:schemeClr>
            </a:solidFill>
          </a:ln>
        </p:spPr>
        <p:txBody>
          <a:bodyPr>
            <a:normAutofit fontScale="70000" lnSpcReduction="20000"/>
          </a:bodyPr>
          <a:lstStyle/>
          <a:p>
            <a:pPr marL="0" indent="0" algn="just" rtl="1">
              <a:buNone/>
            </a:pPr>
            <a:r>
              <a:rPr lang="ar-SA" b="1" dirty="0"/>
              <a:t>أولاً : الأغراض والعبادي الأمامية </a:t>
            </a:r>
            <a:r>
              <a:rPr lang="ar-SA" b="1" dirty="0" smtClean="0"/>
              <a:t>:</a:t>
            </a:r>
            <a:endParaRPr lang="en-US" dirty="0" smtClean="0"/>
          </a:p>
          <a:p>
            <a:pPr marL="0" indent="0" algn="just" rtl="1">
              <a:buNone/>
            </a:pPr>
            <a:r>
              <a:rPr lang="ar-SA" dirty="0" smtClean="0"/>
              <a:t>تتلخص </a:t>
            </a:r>
            <a:r>
              <a:rPr lang="ar-SA" dirty="0"/>
              <a:t>الأغراض والمبادئ الأساسية الموجهة لحركة التجديد التربوي في كوبا بالآتي : </a:t>
            </a:r>
            <a:endParaRPr lang="en-US" dirty="0" smtClean="0"/>
          </a:p>
          <a:p>
            <a:pPr marL="0" indent="0" algn="just" rtl="1">
              <a:buNone/>
            </a:pPr>
            <a:r>
              <a:rPr lang="ar-SA" dirty="0" smtClean="0"/>
              <a:t>١</a:t>
            </a:r>
            <a:r>
              <a:rPr lang="ar-SA" dirty="0"/>
              <a:t>) توجيه التعليم نحو أغراض واقعية :</a:t>
            </a:r>
            <a:endParaRPr lang="en-US" dirty="0"/>
          </a:p>
          <a:p>
            <a:pPr marL="0" indent="0" algn="just" rtl="1">
              <a:buNone/>
            </a:pPr>
            <a:r>
              <a:rPr lang="ar-SA" dirty="0"/>
              <a:t>وهذا يعني وضع كل النظام التعليمي (خططه ومناهجه وفنونه ونظمه) في خدمة الأهداف الاجتماعية وتمثل في حالة توجيه المدرسة لخدمة الريف أو المدرسة الريفية فقد تمثل الهدف الواقعي المباشر في مشاركة الصغار -خلال الدراسة - في الإنتاج الاجتماعي ، بينما تمثل الهدف غير المباشر في الإسهام في تقليص الفروق بين الريف والمدينة ، وبين العمل الذهني والعمل اليدوي . </a:t>
            </a:r>
            <a:endParaRPr lang="en-US" dirty="0" smtClean="0"/>
          </a:p>
          <a:p>
            <a:pPr marL="0" indent="0" algn="just" rtl="1">
              <a:buNone/>
            </a:pPr>
            <a:endParaRPr lang="en-US" dirty="0"/>
          </a:p>
          <a:p>
            <a:pPr marL="0" indent="0" algn="just" rtl="1">
              <a:buNone/>
            </a:pPr>
            <a:r>
              <a:rPr lang="ar-SA" dirty="0"/>
              <a:t>2) إقامة وتدعيم صلات بين المدرسة والحياة :</a:t>
            </a:r>
            <a:endParaRPr lang="en-US" dirty="0"/>
          </a:p>
          <a:p>
            <a:pPr marL="0" indent="0" algn="just" rtl="1">
              <a:buNone/>
            </a:pPr>
            <a:r>
              <a:rPr lang="ar-SA" dirty="0"/>
              <a:t>وقد مثل ذلك ثورة في النظام التعليمي وتمثلت النتيجة الملموسة بشكل في تقليص التعليم اللفظي والنظري والشكلي </a:t>
            </a:r>
            <a:r>
              <a:rPr lang="ar-SA" dirty="0" smtClean="0"/>
              <a:t>.</a:t>
            </a:r>
            <a:endParaRPr lang="en-US" dirty="0" smtClean="0"/>
          </a:p>
          <a:p>
            <a:pPr marL="0" indent="0" algn="just" rtl="1">
              <a:buNone/>
            </a:pPr>
            <a:endParaRPr lang="en-US" dirty="0"/>
          </a:p>
          <a:p>
            <a:pPr marL="0" indent="0" algn="just" rtl="1">
              <a:buNone/>
            </a:pPr>
            <a:r>
              <a:rPr lang="ar-SA" dirty="0"/>
              <a:t>3)  تدريب الأجيال الجديدة على العمل في المعامل :</a:t>
            </a:r>
            <a:endParaRPr lang="en-US" dirty="0"/>
          </a:p>
          <a:p>
            <a:pPr marL="0" indent="0" algn="just" rtl="1">
              <a:buNone/>
            </a:pPr>
            <a:r>
              <a:rPr lang="ar-SA" dirty="0"/>
              <a:t>وقد تمثل ذلك ضمن أشياء أخرى في الربط بين التعليم والإنتاج والعاملين </a:t>
            </a:r>
            <a:endParaRPr lang="ar-IQ" dirty="0" smtClean="0"/>
          </a:p>
          <a:p>
            <a:pPr marL="0" indent="0" algn="just" rtl="1">
              <a:buNone/>
            </a:pPr>
            <a:endParaRPr lang="en-US" dirty="0"/>
          </a:p>
          <a:p>
            <a:pPr marL="0" indent="0">
              <a:buNone/>
            </a:pPr>
            <a:endParaRPr lang="en-US" dirty="0"/>
          </a:p>
        </p:txBody>
      </p:sp>
    </p:spTree>
    <p:extLst>
      <p:ext uri="{BB962C8B-B14F-4D97-AF65-F5344CB8AC3E}">
        <p14:creationId xmlns:p14="http://schemas.microsoft.com/office/powerpoint/2010/main" val="400964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6096000"/>
          </a:xfrm>
          <a:solidFill>
            <a:schemeClr val="accent2">
              <a:lumMod val="20000"/>
              <a:lumOff val="80000"/>
            </a:schemeClr>
          </a:solidFill>
          <a:ln>
            <a:solidFill>
              <a:schemeClr val="tx2">
                <a:lumMod val="60000"/>
                <a:lumOff val="40000"/>
              </a:schemeClr>
            </a:solidFill>
          </a:ln>
        </p:spPr>
        <p:txBody>
          <a:bodyPr>
            <a:normAutofit lnSpcReduction="10000"/>
          </a:bodyPr>
          <a:lstStyle/>
          <a:p>
            <a:pPr marL="0" indent="0" algn="just" rtl="1">
              <a:buNone/>
            </a:pPr>
            <a:r>
              <a:rPr lang="ar-SA" b="1" dirty="0"/>
              <a:t>ثانياً: تغيير التعليم النظامي (المدرسي) :</a:t>
            </a:r>
            <a:endParaRPr lang="en-US" dirty="0"/>
          </a:p>
          <a:p>
            <a:pPr marL="514350" indent="-514350" algn="just" rtl="1">
              <a:buAutoNum type="arabicParenR"/>
            </a:pPr>
            <a:r>
              <a:rPr lang="ar-SA" dirty="0" smtClean="0"/>
              <a:t>تعدل </a:t>
            </a:r>
            <a:r>
              <a:rPr lang="ar-SA" dirty="0"/>
              <a:t>نظام التعليم المدرسي بعد سنة </a:t>
            </a:r>
            <a:r>
              <a:rPr lang="fa-IR" dirty="0"/>
              <a:t>۱۹۵۹</a:t>
            </a:r>
            <a:r>
              <a:rPr lang="ar-SA" dirty="0"/>
              <a:t> ليحوي سنتين في دور الرياض وست سنوات كتعليم ابتدائي وخمس سنوات كتعليم ثانوي عام . </a:t>
            </a:r>
            <a:endParaRPr lang="en-US" dirty="0" smtClean="0"/>
          </a:p>
          <a:p>
            <a:pPr marL="0" indent="0" algn="just" rtl="1">
              <a:buNone/>
            </a:pPr>
            <a:endParaRPr lang="en-US" dirty="0"/>
          </a:p>
          <a:p>
            <a:pPr marL="0" indent="0" algn="just" rtl="1">
              <a:buNone/>
            </a:pPr>
            <a:r>
              <a:rPr lang="ar-SA" dirty="0"/>
              <a:t>2) تمثل التجديد الآخر الأكثر تأثيرا في تلك التغيرات التي جرت في محتوى التعليم وخاصة التعليم الثانوي حيث أدخلت مبادئ جديدة للتعليم العام إذ أن مناهج الصفوف الثلاث الأولى الابتدائية تؤكد على تعليم القراءة والكتابة والحساب مع بعض الفنون والحرف ، كما يسعى المنهج إلى بذر اهتمام بالزراعة في زراعة حديقة المدرسة ، وتقدم الصفوف الثلاثة الأخرى في الابتدائية بعض المبادئ السياسية والاقتصادية وبعض المشكلات الاجتماعية وبعض الإعداد المهني للعمل في الورش .</a:t>
            </a:r>
            <a:endParaRPr lang="en-US" dirty="0"/>
          </a:p>
        </p:txBody>
      </p:sp>
    </p:spTree>
    <p:extLst>
      <p:ext uri="{BB962C8B-B14F-4D97-AF65-F5344CB8AC3E}">
        <p14:creationId xmlns:p14="http://schemas.microsoft.com/office/powerpoint/2010/main" val="4130533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152400"/>
            <a:ext cx="5715000" cy="685800"/>
          </a:xfrm>
          <a:solidFill>
            <a:schemeClr val="accent5">
              <a:lumMod val="20000"/>
              <a:lumOff val="80000"/>
            </a:schemeClr>
          </a:solidFill>
          <a:ln>
            <a:solidFill>
              <a:schemeClr val="accent2">
                <a:lumMod val="60000"/>
                <a:lumOff val="40000"/>
              </a:schemeClr>
            </a:solidFill>
          </a:ln>
        </p:spPr>
        <p:txBody>
          <a:bodyPr>
            <a:normAutofit fontScale="90000"/>
          </a:bodyPr>
          <a:lstStyle/>
          <a:p>
            <a:r>
              <a:rPr lang="en-US" b="1" dirty="0" smtClean="0"/>
              <a:t/>
            </a:r>
            <a:br>
              <a:rPr lang="en-US" b="1" dirty="0" smtClean="0"/>
            </a:br>
            <a:r>
              <a:rPr lang="ar-IQ" b="1" dirty="0" smtClean="0"/>
              <a:t> </a:t>
            </a:r>
            <a:br>
              <a:rPr lang="ar-IQ" b="1" dirty="0" smtClean="0"/>
            </a:br>
            <a:r>
              <a:rPr lang="ar-IQ" b="1" dirty="0"/>
              <a:t/>
            </a:r>
            <a:br>
              <a:rPr lang="ar-IQ" b="1" dirty="0"/>
            </a:br>
            <a:r>
              <a:rPr lang="ar-IQ" b="1" dirty="0" smtClean="0"/>
              <a:t/>
            </a:r>
            <a:br>
              <a:rPr lang="ar-IQ" b="1" dirty="0" smtClean="0"/>
            </a:br>
            <a:r>
              <a:rPr lang="en-US" b="1" dirty="0" smtClean="0"/>
              <a:t/>
            </a:r>
            <a:br>
              <a:rPr lang="en-US" b="1" dirty="0" smtClean="0"/>
            </a:br>
            <a:r>
              <a:rPr lang="ar-SA" b="1" dirty="0" smtClean="0"/>
              <a:t>نموذج </a:t>
            </a:r>
            <a:r>
              <a:rPr lang="ar-SA" b="1" dirty="0"/>
              <a:t>دولة مالي في أفريقيا :</a:t>
            </a: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76200" y="990600"/>
            <a:ext cx="8991600" cy="5791200"/>
          </a:xfrm>
          <a:solidFill>
            <a:schemeClr val="accent2">
              <a:lumMod val="20000"/>
              <a:lumOff val="80000"/>
            </a:schemeClr>
          </a:solidFill>
          <a:ln>
            <a:solidFill>
              <a:schemeClr val="tx2">
                <a:lumMod val="60000"/>
                <a:lumOff val="40000"/>
              </a:schemeClr>
            </a:solidFill>
          </a:ln>
        </p:spPr>
        <p:txBody>
          <a:bodyPr>
            <a:normAutofit fontScale="55000" lnSpcReduction="20000"/>
          </a:bodyPr>
          <a:lstStyle/>
          <a:p>
            <a:pPr marL="0" indent="0" algn="just" rtl="1">
              <a:buNone/>
            </a:pPr>
            <a:r>
              <a:rPr lang="ar-SA" dirty="0" smtClean="0"/>
              <a:t>تعاني </a:t>
            </a:r>
            <a:r>
              <a:rPr lang="ar-SA" dirty="0"/>
              <a:t>مالي نفس المشكلات الاقتصادية والتعليمية التي تواجهها معظم الدول النامية تقريباً وقد بذلت عدة جهود لعلاج المشكلات التعليمية في مالي أثمرت جميعها في مجالات ترييف التعليم الابتدائي وتطوير مجموعة من برامج التعليم غير النظامي يستهدف التدريب المهني ، ويستخدم مختلف الأساليب التعليمية بما في ذلك أساليب الاتصال الجماهيرية ، وقد تجسدت خطة إصلاح التعليم في معالجة مشكلة انخفاض نسبة الاستيعاب في المرحلة الابتدائية ، فقد وضعت خطة تستهدف استيعاب جميع الأطفال في سن الإلزام مع الارتفاع بعدد سنوات التعليم الإلزامي إلى تسع سنوات تعليمية .</a:t>
            </a:r>
            <a:endParaRPr lang="en-US" dirty="0"/>
          </a:p>
          <a:p>
            <a:pPr marL="0" indent="0" algn="just" rtl="1">
              <a:buNone/>
            </a:pPr>
            <a:r>
              <a:rPr lang="ar-SA" dirty="0"/>
              <a:t>وقد ارتبط صدور الخطة بقانون الإصلاح التعليمي ، حدد أهداف التعليم الأساسي بهدفين رئيسيين : </a:t>
            </a:r>
            <a:endParaRPr lang="en-US" dirty="0"/>
          </a:p>
          <a:p>
            <a:pPr marL="0" indent="0" algn="just" rtl="1">
              <a:buNone/>
            </a:pPr>
            <a:r>
              <a:rPr lang="ar-SA" b="1" dirty="0"/>
              <a:t>الأول:</a:t>
            </a:r>
            <a:r>
              <a:rPr lang="ar-SA" dirty="0"/>
              <a:t> إعداد الأطفال لكي يفهموا بعمق واجباتهم المدنية والمهنية في إطار مؤسسات الدولة ويستدعي ذلك أن توجه المدرسة نحو التدريب المهني والمدني وإعداد الأطفال لما ينتظرهم بعد الانتهاء في العمل في مهن الزراعة أو الصناعة . </a:t>
            </a:r>
            <a:endParaRPr lang="en-US" dirty="0" smtClean="0"/>
          </a:p>
          <a:p>
            <a:pPr marL="0" indent="0" algn="just" rtl="1">
              <a:buNone/>
            </a:pPr>
            <a:endParaRPr lang="en-US" dirty="0"/>
          </a:p>
          <a:p>
            <a:pPr marL="0" indent="0" algn="just" rtl="1">
              <a:buNone/>
            </a:pPr>
            <a:r>
              <a:rPr lang="ar-SA" b="1" dirty="0"/>
              <a:t>الثاني:</a:t>
            </a:r>
            <a:r>
              <a:rPr lang="ar-SA" dirty="0"/>
              <a:t> مساعدة الأطفال في استكمال دراساتهم في المراحل الوسطى والثانوية أو في التعليم الفني والمهني ، ويتطلب ذلك توجيه التعليم نحو الاهتمام بالأطفال علمياً حتى يجتازوا امتحان نهاية التعليم الأساسي ، وبحيث يتكون لديهم حصيلة علمية ومعرفية تتفق مع التقدم العلمي .</a:t>
            </a:r>
            <a:endParaRPr lang="en-US" dirty="0"/>
          </a:p>
          <a:p>
            <a:pPr marL="0" indent="0" algn="just" rtl="1">
              <a:buNone/>
            </a:pPr>
            <a:r>
              <a:rPr lang="ar-SA" dirty="0"/>
              <a:t>وفي اتجاه الإصلاح المستهدف لترييف التعليم ، ظهرت أهمية تدريب المعلمين وتوجيه اهتمام كبير إلى إعادة تشكيل عقلية التلاميذ والآباء من خلال الاتجاهات المستحدثة في التعليم. وقد تم اتخاذ بعض القرارات تمثلت فيما يأتي :</a:t>
            </a:r>
            <a:endParaRPr lang="en-US" dirty="0"/>
          </a:p>
          <a:p>
            <a:pPr marL="514350" indent="-514350" algn="just" rtl="1">
              <a:buAutoNum type="arabicParenR"/>
            </a:pPr>
            <a:r>
              <a:rPr lang="ar-SA" dirty="0" smtClean="0"/>
              <a:t>إعادة </a:t>
            </a:r>
            <a:r>
              <a:rPr lang="ar-SA" dirty="0"/>
              <a:t>تقويم النظرة إلى العمل العادي والحرف السائدة في زراعة الأرض </a:t>
            </a:r>
            <a:r>
              <a:rPr lang="ar-SA" dirty="0" smtClean="0"/>
              <a:t>.</a:t>
            </a:r>
            <a:endParaRPr lang="en-US" dirty="0" smtClean="0"/>
          </a:p>
          <a:p>
            <a:pPr marL="0" indent="0" algn="just" rtl="1">
              <a:buNone/>
            </a:pPr>
            <a:endParaRPr lang="en-US" dirty="0"/>
          </a:p>
          <a:p>
            <a:pPr marL="0" indent="0" algn="just" rtl="1">
              <a:buNone/>
            </a:pPr>
            <a:r>
              <a:rPr lang="fa-IR" dirty="0"/>
              <a:t>۲) </a:t>
            </a:r>
            <a:r>
              <a:rPr lang="ar-SA" dirty="0"/>
              <a:t>إنشاء مزرعة نموذجية في كل إقليم مالي يتدرب التلاميذ فيها على مهن الزراعة والعمل فيها بعد التخرج . </a:t>
            </a:r>
            <a:endParaRPr lang="en-US" dirty="0"/>
          </a:p>
          <a:p>
            <a:pPr marL="0" indent="0" algn="just" rtl="1">
              <a:buNone/>
            </a:pPr>
            <a:r>
              <a:rPr lang="ar-SA" dirty="0"/>
              <a:t>3) إدخال برنامج زراعي في مناهج الدراسة </a:t>
            </a:r>
            <a:r>
              <a:rPr lang="ar-SA" dirty="0" smtClean="0"/>
              <a:t>.</a:t>
            </a:r>
            <a:endParaRPr lang="en-US" dirty="0"/>
          </a:p>
          <a:p>
            <a:pPr marL="0" indent="0" algn="just" rtl="1">
              <a:buNone/>
            </a:pPr>
            <a:r>
              <a:rPr lang="ar-SA" dirty="0"/>
              <a:t>4) تغيير خطة الدراسة بما يراعى هذه الاتجاهات الجديدة . </a:t>
            </a:r>
            <a:endParaRPr lang="en-US" dirty="0" smtClean="0"/>
          </a:p>
          <a:p>
            <a:pPr marL="0" indent="0" algn="just" rtl="1">
              <a:buNone/>
            </a:pPr>
            <a:endParaRPr lang="en-US" dirty="0"/>
          </a:p>
          <a:p>
            <a:pPr marL="0" indent="0" algn="just" rtl="1">
              <a:buNone/>
            </a:pPr>
            <a:r>
              <a:rPr lang="ar-SA" dirty="0"/>
              <a:t>5) إعادة تدريب المعلمين تدريباً خاصاً لتدريس الزراعة والعمل اليدوي والفنون </a:t>
            </a:r>
            <a:r>
              <a:rPr lang="ar-SA" dirty="0" smtClean="0"/>
              <a:t>للاندماج </a:t>
            </a:r>
            <a:r>
              <a:rPr lang="ar-SA" dirty="0"/>
              <a:t>في بعض المهن بعد فترة تدريبية قصيرة عند تخرجهم . </a:t>
            </a:r>
            <a:r>
              <a:rPr lang="ar-SA" dirty="0" smtClean="0"/>
              <a:t>تقدم </a:t>
            </a:r>
            <a:r>
              <a:rPr lang="ar-SA" dirty="0"/>
              <a:t>للمعلم تكاملية كذلك .</a:t>
            </a:r>
            <a:endParaRPr lang="en-US" dirty="0"/>
          </a:p>
        </p:txBody>
      </p:sp>
    </p:spTree>
    <p:extLst>
      <p:ext uri="{BB962C8B-B14F-4D97-AF65-F5344CB8AC3E}">
        <p14:creationId xmlns:p14="http://schemas.microsoft.com/office/powerpoint/2010/main" val="4130533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600" y="0"/>
            <a:ext cx="4343400" cy="914400"/>
          </a:xfrm>
          <a:solidFill>
            <a:schemeClr val="accent5">
              <a:lumMod val="20000"/>
              <a:lumOff val="80000"/>
            </a:schemeClr>
          </a:solidFill>
          <a:ln>
            <a:solidFill>
              <a:schemeClr val="accent2">
                <a:lumMod val="60000"/>
                <a:lumOff val="40000"/>
              </a:schemeClr>
            </a:solidFill>
          </a:ln>
        </p:spPr>
        <p:txBody>
          <a:bodyPr>
            <a:normAutofit fontScale="90000"/>
          </a:bodyPr>
          <a:lstStyle/>
          <a:p>
            <a:r>
              <a:rPr lang="en-US" b="1" dirty="0" smtClean="0"/>
              <a:t/>
            </a:r>
            <a:br>
              <a:rPr lang="en-US" b="1" dirty="0" smtClean="0"/>
            </a:br>
            <a:r>
              <a:rPr lang="ar-IQ" b="1" dirty="0" smtClean="0"/>
              <a:t> </a:t>
            </a:r>
            <a:br>
              <a:rPr lang="ar-IQ" b="1" dirty="0" smtClean="0"/>
            </a:br>
            <a:r>
              <a:rPr lang="en-US" b="1" dirty="0" smtClean="0"/>
              <a:t/>
            </a:r>
            <a:br>
              <a:rPr lang="en-US" b="1" dirty="0" smtClean="0"/>
            </a:br>
            <a:r>
              <a:rPr lang="ar-SA" b="1" dirty="0" smtClean="0"/>
              <a:t>نموذج </a:t>
            </a:r>
            <a:r>
              <a:rPr lang="ar-SA" b="1" dirty="0"/>
              <a:t>اسبانيا :</a:t>
            </a: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152400" y="990600"/>
            <a:ext cx="8839200" cy="5562600"/>
          </a:xfrm>
          <a:solidFill>
            <a:schemeClr val="accent2">
              <a:lumMod val="20000"/>
              <a:lumOff val="80000"/>
            </a:schemeClr>
          </a:solidFill>
          <a:ln>
            <a:solidFill>
              <a:schemeClr val="tx2">
                <a:lumMod val="60000"/>
                <a:lumOff val="40000"/>
              </a:schemeClr>
            </a:solidFill>
          </a:ln>
        </p:spPr>
        <p:txBody>
          <a:bodyPr>
            <a:noAutofit/>
          </a:bodyPr>
          <a:lstStyle/>
          <a:p>
            <a:pPr marL="0" indent="0" algn="just" rtl="1">
              <a:buNone/>
            </a:pPr>
            <a:r>
              <a:rPr lang="ar-SA" sz="1600" dirty="0" smtClean="0"/>
              <a:t>ينقسم </a:t>
            </a:r>
            <a:r>
              <a:rPr lang="ar-SA" sz="1600" dirty="0"/>
              <a:t>التعليم الأساسي في اسبانيا إلى حلقتين :</a:t>
            </a:r>
            <a:endParaRPr lang="en-US" sz="1600" dirty="0"/>
          </a:p>
          <a:p>
            <a:pPr marL="0" lvl="0" indent="0" algn="just" rtl="1">
              <a:buNone/>
            </a:pPr>
            <a:r>
              <a:rPr lang="ar-SA" sz="1600" dirty="0"/>
              <a:t>الحلقة الأولى : ومدتها خمس سنوات دراسية من سن السادسة إلى العاشرة ، وفي هذه الحلقة تختفي الحواجز بين المواد ، فتكون المواد شاملة لمجموعات المعارف والمعلومات والخبرات والمهارات .</a:t>
            </a:r>
            <a:endParaRPr lang="en-US" sz="1600" dirty="0"/>
          </a:p>
          <a:p>
            <a:pPr marL="0" lvl="0" indent="0" algn="just" rtl="1">
              <a:buNone/>
            </a:pPr>
            <a:r>
              <a:rPr lang="ar-SA" sz="1600" dirty="0"/>
              <a:t>الحلقة الثانية : ومدتها ثلاث سنوات دراسية من سن الحادية عشر إلى الثالثة ، وفي هذه الحلقة تتنوع المواد الدراسية تنوعاً طفيفاً ، وتعطى أهمية في نفس الوقت للتوجه نحو العمل بهدف معاونة التلاميذ على اختيار المقررات التي سوف يدرسونها في المستقبل أو العمل الذي سوف يلتحقون به . </a:t>
            </a:r>
            <a:endParaRPr lang="en-US" sz="1600" dirty="0"/>
          </a:p>
          <a:p>
            <a:pPr marL="0" indent="0" algn="just" rtl="1">
              <a:buNone/>
            </a:pPr>
            <a:r>
              <a:rPr lang="ar-SA" sz="1600" dirty="0"/>
              <a:t>لقد استهدف التعليم الأساسي في اسبانيا إتاحة تدريب شامل موحد للجميع يكيف - بقدر الإمكان طبقاً لاستعدادات وقدرات كل تلميذ . </a:t>
            </a:r>
            <a:endParaRPr lang="en-US" sz="1600" dirty="0"/>
          </a:p>
          <a:p>
            <a:pPr marL="0" indent="0" algn="just" rtl="1">
              <a:buNone/>
            </a:pPr>
            <a:r>
              <a:rPr lang="ar-SA" sz="1600" b="1" dirty="0"/>
              <a:t>وتشمل مجالات النشاط التربوي الآتي :</a:t>
            </a:r>
            <a:r>
              <a:rPr lang="ar-SA" sz="1600" dirty="0"/>
              <a:t> </a:t>
            </a:r>
            <a:endParaRPr lang="en-US" sz="1600" dirty="0"/>
          </a:p>
          <a:p>
            <a:pPr marL="0" lvl="0" indent="0" algn="just" rtl="1">
              <a:buNone/>
            </a:pPr>
            <a:r>
              <a:rPr lang="ar-SA" sz="1600" dirty="0"/>
              <a:t>على تمكن لغوي من خلال دراسة اللغة المحلية .</a:t>
            </a:r>
            <a:endParaRPr lang="en-US" sz="1600" dirty="0"/>
          </a:p>
          <a:p>
            <a:pPr marL="0" lvl="0" indent="0" algn="just" rtl="1">
              <a:buNone/>
            </a:pPr>
            <a:r>
              <a:rPr lang="ar-SA" sz="1600" dirty="0"/>
              <a:t>تعلم لغة أجنبية في الحلقة الثانية مع مراعاة الاهتمام بتعميق اللغة المحلية .</a:t>
            </a:r>
            <a:endParaRPr lang="en-US" sz="1600" dirty="0"/>
          </a:p>
          <a:p>
            <a:pPr marL="0" lvl="0" indent="0" algn="just" rtl="1">
              <a:buNone/>
            </a:pPr>
            <a:r>
              <a:rPr lang="ar-SA" sz="1600" dirty="0"/>
              <a:t>مبادئ التعليم الديني .</a:t>
            </a:r>
            <a:endParaRPr lang="en-US" sz="1600" dirty="0"/>
          </a:p>
          <a:p>
            <a:pPr marL="0" lvl="0" indent="0" algn="just" rtl="1">
              <a:buNone/>
            </a:pPr>
            <a:r>
              <a:rPr lang="ar-SA" sz="1600" dirty="0"/>
              <a:t>التعرف على الثقافة والمجتمع مع الإشارة بوجه خاص إلى اسبانيا . </a:t>
            </a:r>
            <a:endParaRPr lang="en-US" sz="1600" dirty="0"/>
          </a:p>
          <a:p>
            <a:pPr marL="0" lvl="0" indent="0" algn="just" rtl="1">
              <a:buNone/>
            </a:pPr>
            <a:r>
              <a:rPr lang="ar-SA" sz="1600" dirty="0"/>
              <a:t>فكرة عامة عن علوم الرياضيات والطبيعة والميكانيكا .</a:t>
            </a:r>
            <a:endParaRPr lang="en-US" sz="1600" dirty="0"/>
          </a:p>
          <a:p>
            <a:pPr marL="0" lvl="0" indent="0" algn="just" rtl="1">
              <a:buNone/>
            </a:pPr>
            <a:r>
              <a:rPr lang="ar-SA" sz="1600" dirty="0"/>
              <a:t>الأنشطة المنزلية .</a:t>
            </a:r>
            <a:endParaRPr lang="en-US" sz="1600" dirty="0"/>
          </a:p>
          <a:p>
            <a:pPr marL="0" lvl="0" indent="0" algn="just" rtl="1">
              <a:buNone/>
            </a:pPr>
            <a:r>
              <a:rPr lang="ar-SA" sz="1600" dirty="0"/>
              <a:t>أنشطة أخرى تؤدي إلى المرحلة الثانوية .</a:t>
            </a:r>
            <a:endParaRPr lang="en-US" sz="1600" dirty="0"/>
          </a:p>
          <a:p>
            <a:pPr marL="0" lvl="0" indent="0" algn="just" rtl="1">
              <a:buNone/>
            </a:pPr>
            <a:r>
              <a:rPr lang="ar-SA" sz="1600" dirty="0"/>
              <a:t>التدريب على الأنشطة العملية التي تساعد التلميذ على أن يتهيأ المستوى الأول من</a:t>
            </a:r>
            <a:endParaRPr lang="en-US" sz="1600" dirty="0"/>
          </a:p>
          <a:p>
            <a:pPr marL="0" indent="0" algn="just" rtl="1">
              <a:buNone/>
            </a:pPr>
            <a:r>
              <a:rPr lang="ar-SA" sz="1600" dirty="0"/>
              <a:t>التدريب .</a:t>
            </a:r>
            <a:endParaRPr lang="en-US" sz="1600" dirty="0"/>
          </a:p>
          <a:p>
            <a:pPr marL="0" indent="0" algn="just" rtl="1">
              <a:buNone/>
            </a:pPr>
            <a:r>
              <a:rPr lang="ar-SA" sz="1600" dirty="0"/>
              <a:t>وفي نهاية التعليم الأساسي يعطى التلاميذ شهادة إنهاء الدراسة ، ويمكنهم متابعة الدراسة في المرحلة التالية ، وإلا فأنهم يعطون شهادة تؤهلهم فقط للإعداد للمستوى الأول من التدريب الوظيفي .</a:t>
            </a:r>
            <a:endParaRPr lang="en-US" sz="1600" dirty="0"/>
          </a:p>
        </p:txBody>
      </p:sp>
    </p:spTree>
    <p:extLst>
      <p:ext uri="{BB962C8B-B14F-4D97-AF65-F5344CB8AC3E}">
        <p14:creationId xmlns:p14="http://schemas.microsoft.com/office/powerpoint/2010/main" val="2270753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0"/>
            <a:ext cx="3733800" cy="533400"/>
          </a:xfrm>
          <a:solidFill>
            <a:schemeClr val="accent6"/>
          </a:solidFill>
          <a:ln>
            <a:solidFill>
              <a:schemeClr val="accent2">
                <a:lumMod val="60000"/>
                <a:lumOff val="40000"/>
              </a:schemeClr>
            </a:solidFill>
          </a:ln>
        </p:spPr>
        <p:txBody>
          <a:bodyPr>
            <a:normAutofit fontScale="90000"/>
          </a:bodyPr>
          <a:lstStyle/>
          <a:p>
            <a:r>
              <a:rPr lang="en-US" b="1" dirty="0" smtClean="0"/>
              <a:t/>
            </a:r>
            <a:br>
              <a:rPr lang="en-US" b="1" dirty="0" smtClean="0"/>
            </a:br>
            <a:r>
              <a:rPr lang="ar-IQ" b="1" dirty="0" smtClean="0"/>
              <a:t> </a:t>
            </a:r>
            <a:br>
              <a:rPr lang="ar-IQ"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ar-SA" b="1" dirty="0" smtClean="0"/>
              <a:t>نموذج </a:t>
            </a:r>
            <a:r>
              <a:rPr lang="ar-SA" b="1" dirty="0"/>
              <a:t>مصر :</a:t>
            </a:r>
            <a:r>
              <a:rPr lang="ar-SA" dirty="0"/>
              <a:t> </a:t>
            </a:r>
            <a:r>
              <a:rPr lang="en-US" dirty="0"/>
              <a:t/>
            </a:r>
            <a:br>
              <a:rPr lang="en-US" dirty="0"/>
            </a:b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152400" y="685800"/>
            <a:ext cx="8839200" cy="6172200"/>
          </a:xfrm>
          <a:solidFill>
            <a:schemeClr val="accent2">
              <a:lumMod val="20000"/>
              <a:lumOff val="80000"/>
            </a:schemeClr>
          </a:solidFill>
          <a:ln>
            <a:solidFill>
              <a:schemeClr val="tx2">
                <a:lumMod val="60000"/>
                <a:lumOff val="40000"/>
              </a:schemeClr>
            </a:solidFill>
          </a:ln>
        </p:spPr>
        <p:txBody>
          <a:bodyPr>
            <a:noAutofit/>
          </a:bodyPr>
          <a:lstStyle/>
          <a:p>
            <a:pPr marL="0" indent="0" algn="just" rtl="1">
              <a:buNone/>
            </a:pPr>
            <a:r>
              <a:rPr lang="ar-SA" sz="2200" dirty="0" smtClean="0"/>
              <a:t>في </a:t>
            </a:r>
            <a:r>
              <a:rPr lang="ar-SA" sz="2200" dirty="0"/>
              <a:t>مصر يشمل التعليم الأساسي على ثلاث أطوار أو حلقات كما يأتي :  </a:t>
            </a:r>
            <a:endParaRPr lang="en-US" sz="2200" dirty="0"/>
          </a:p>
          <a:p>
            <a:pPr marL="0" lvl="0" indent="0" algn="just" rtl="1">
              <a:buNone/>
            </a:pPr>
            <a:r>
              <a:rPr lang="ar-SA" sz="2200" dirty="0"/>
              <a:t>الحلقة الأولى : ويشمل الفئة العمرية ٦-٩ سنوات وركز فيه على إشباع حاجات المتعلمين وميولهم وإفساح المجال للنشاطات والاتجاهات ، وتتركز مناهجه للتربية الدينية والتعليم وأدوات التعلم والاتصال (القراءة والكتابة والحساب) ، إضافة إلى التربية الصحية ومشاهدة الطبيعة والبيئة ، والاهتمام بالجوانب السلوكية ، كما يتاح يوم أو نصف يوم دراسي مفتوح أحياناً لممارسة النشاط والتدريب العملي . </a:t>
            </a:r>
            <a:endParaRPr lang="en-US" sz="2200" dirty="0"/>
          </a:p>
          <a:p>
            <a:pPr marL="0" lvl="0" indent="0" algn="just" rtl="1">
              <a:buNone/>
            </a:pPr>
            <a:r>
              <a:rPr lang="ar-SA" sz="2200" dirty="0"/>
              <a:t>الحلقة الثانية : وتشمل الفئة العمرية ٩-١٢ سنة وفيه يبدأ التمييز بين المجالات العريضة في الدراسة ويكرس لتعميق مكتسبات الحلقة الأولى وتوظيفها في دراسة الوسط بمظاهر المختلفة الطبيعية والفيزيائية والتكنولوجية ، كما يركز على دراسة التاريخ والتربية الاجتماعية والاقتصادية وتوسيع الفرصة لممارسة التدريبات التطبيقية ، وربط المدرة بالبيئة، إضافة إلى استمرار نشاط اليوم المفتوح . </a:t>
            </a:r>
            <a:endParaRPr lang="en-US" sz="2200" dirty="0"/>
          </a:p>
          <a:p>
            <a:pPr marL="0" lvl="0" indent="0" algn="just" rtl="1">
              <a:buNone/>
            </a:pPr>
            <a:r>
              <a:rPr lang="ar-SA" sz="2200" dirty="0"/>
              <a:t>الحلقة الثالثة : وتشمل الفئة العمرية ١٢-١٥ سنة وهو نهاية مرحلة التعليم الأساسي، وبعد المتعلم للانخراط في مجالات الحياة المختلفة أو الالتحاق بتعليم مهني أو فني أو الاستمرار في مستويات أعلى من التعليم ، وتتميز هذه الحلقة بزيادة الوقت المخصص للتدريبات العملية والعلوم وتطبيقاتها وتوفير فرص الاختيار أمام المتعلمين ، والبدء في تعلم لغة أجنبية ، وزيادة عدد ساعات اليوم المدرسي ، وتخصيص فترة يوم أو نصف يوم مفتوح لممارسة النشاط والعمل على ربط العلم بالعمل والتوسع في التدريبات العملية والتدريب على ممارسة العمل في البيئة وربط المتعلم بها وعلى التعامل معها .</a:t>
            </a:r>
            <a:endParaRPr lang="en-US" sz="2200" dirty="0"/>
          </a:p>
        </p:txBody>
      </p:sp>
    </p:spTree>
    <p:extLst>
      <p:ext uri="{BB962C8B-B14F-4D97-AF65-F5344CB8AC3E}">
        <p14:creationId xmlns:p14="http://schemas.microsoft.com/office/powerpoint/2010/main" val="1883287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984</Words>
  <Application>Microsoft Office PowerPoint</Application>
  <PresentationFormat>On-screen Show (4:3)</PresentationFormat>
  <Paragraphs>53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تجارب عالمية للتعليم الأساسي الفصل الثامن</vt:lpstr>
      <vt:lpstr>       نموذج كوبا      خطط التعليم الأساسي</vt:lpstr>
      <vt:lpstr>PowerPoint Presentation</vt:lpstr>
      <vt:lpstr>      نموذج دولة مالي في أفريقيا :      خطط التعليم الأساسي</vt:lpstr>
      <vt:lpstr>    نموذج اسبانيا :    خطط التعليم الأساسي</vt:lpstr>
      <vt:lpstr>      نموذج مصر :      خطط التعليم الأساسي</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70</cp:revision>
  <dcterms:created xsi:type="dcterms:W3CDTF">2006-08-16T00:00:00Z</dcterms:created>
  <dcterms:modified xsi:type="dcterms:W3CDTF">2023-04-08T19:27:46Z</dcterms:modified>
</cp:coreProperties>
</file>