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2"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0" y="685800"/>
            <a:ext cx="4953000" cy="2209800"/>
          </a:xfrm>
          <a:solidFill>
            <a:schemeClr val="accent6"/>
          </a:solidFill>
          <a:ln>
            <a:solidFill>
              <a:schemeClr val="accent2">
                <a:lumMod val="60000"/>
                <a:lumOff val="40000"/>
              </a:schemeClr>
            </a:solidFill>
          </a:ln>
        </p:spPr>
        <p:txBody>
          <a:bodyPr>
            <a:normAutofit/>
          </a:bodyPr>
          <a:lstStyle/>
          <a:p>
            <a:r>
              <a:rPr lang="ar-SA" b="1" dirty="0"/>
              <a:t>هيكل مدارس التعليم الأساسي - صيغ مقترحة </a:t>
            </a:r>
            <a:r>
              <a:rPr lang="ar-SA" dirty="0"/>
              <a:t>-</a:t>
            </a:r>
            <a:r>
              <a:rPr lang="en-US" dirty="0"/>
              <a:t/>
            </a:r>
            <a:br>
              <a:rPr lang="en-US" dirty="0"/>
            </a:br>
            <a:r>
              <a:rPr lang="ar-IQ" b="1" dirty="0" smtClean="0"/>
              <a:t>الفصل السا</a:t>
            </a:r>
            <a:r>
              <a:rPr lang="ar-IQ" b="1" dirty="0" smtClean="0"/>
              <a:t>بع</a:t>
            </a:r>
            <a:endParaRPr lang="en-US" dirty="0"/>
          </a:p>
        </p:txBody>
      </p:sp>
      <p:sp>
        <p:nvSpPr>
          <p:cNvPr id="3" name="Content Placeholder 2"/>
          <p:cNvSpPr>
            <a:spLocks noGrp="1"/>
          </p:cNvSpPr>
          <p:nvPr>
            <p:ph idx="1"/>
          </p:nvPr>
        </p:nvSpPr>
        <p:spPr>
          <a:xfrm>
            <a:off x="533400" y="3581400"/>
            <a:ext cx="5029200" cy="2057400"/>
          </a:xfrm>
          <a:solidFill>
            <a:schemeClr val="accent2">
              <a:lumMod val="20000"/>
              <a:lumOff val="80000"/>
            </a:schemeClr>
          </a:solidFill>
          <a:ln>
            <a:solidFill>
              <a:schemeClr val="tx2">
                <a:lumMod val="60000"/>
                <a:lumOff val="40000"/>
              </a:schemeClr>
            </a:solidFill>
          </a:ln>
        </p:spPr>
        <p:txBody>
          <a:bodyPr>
            <a:normAutofit/>
          </a:bodyPr>
          <a:lstStyle/>
          <a:p>
            <a:pPr marL="0" indent="0" algn="ctr">
              <a:buNone/>
            </a:pPr>
            <a:endParaRPr lang="en-US" sz="4400" dirty="0" smtClean="0"/>
          </a:p>
          <a:p>
            <a:pPr marL="0" indent="0" algn="ctr">
              <a:buNone/>
            </a:pPr>
            <a:r>
              <a:rPr lang="ar-IQ" sz="4400" dirty="0" smtClean="0"/>
              <a:t>اصول </a:t>
            </a:r>
            <a:r>
              <a:rPr lang="ar-IQ" sz="4400" dirty="0"/>
              <a:t>التعليم الاساسي</a:t>
            </a:r>
            <a:endParaRPr lang="en-US" sz="4400" dirty="0"/>
          </a:p>
        </p:txBody>
      </p:sp>
    </p:spTree>
    <p:extLst>
      <p:ext uri="{BB962C8B-B14F-4D97-AF65-F5344CB8AC3E}">
        <p14:creationId xmlns:p14="http://schemas.microsoft.com/office/powerpoint/2010/main" val="130817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924800" cy="914400"/>
          </a:xfrm>
          <a:solidFill>
            <a:schemeClr val="accent6"/>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ar-IQ" b="1" dirty="0"/>
              <a:t/>
            </a:r>
            <a:br>
              <a:rPr lang="ar-IQ" b="1" dirty="0"/>
            </a:br>
            <a:r>
              <a:rPr lang="ar-IQ" b="1" dirty="0" smtClean="0"/>
              <a:t/>
            </a:r>
            <a:br>
              <a:rPr lang="ar-IQ" b="1" dirty="0" smtClean="0"/>
            </a:br>
            <a:r>
              <a:rPr lang="ar-SA" b="1" dirty="0" smtClean="0"/>
              <a:t>هيكل </a:t>
            </a:r>
            <a:r>
              <a:rPr lang="ar-SA" b="1" dirty="0"/>
              <a:t>مدارس التعليم الأساسي - صيغ مقترحة </a:t>
            </a:r>
            <a:r>
              <a:rPr lang="ar-SA" dirty="0"/>
              <a:t>-</a:t>
            </a:r>
            <a:r>
              <a:rPr lang="en-US" dirty="0"/>
              <a:t/>
            </a:r>
            <a:br>
              <a:rPr lang="en-US" dirty="0"/>
            </a:b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304800" y="1143000"/>
            <a:ext cx="8534400" cy="5410200"/>
          </a:xfrm>
          <a:solidFill>
            <a:schemeClr val="accent2">
              <a:lumMod val="20000"/>
              <a:lumOff val="80000"/>
            </a:schemeClr>
          </a:solidFill>
          <a:ln>
            <a:solidFill>
              <a:schemeClr val="tx2">
                <a:lumMod val="60000"/>
                <a:lumOff val="40000"/>
              </a:schemeClr>
            </a:solidFill>
          </a:ln>
        </p:spPr>
        <p:txBody>
          <a:bodyPr>
            <a:normAutofit fontScale="77500" lnSpcReduction="20000"/>
          </a:bodyPr>
          <a:lstStyle/>
          <a:p>
            <a:pPr marL="0" indent="0" algn="just" rtl="1">
              <a:buNone/>
            </a:pPr>
            <a:r>
              <a:rPr lang="ar-IQ" dirty="0" smtClean="0"/>
              <a:t>  </a:t>
            </a:r>
            <a:r>
              <a:rPr lang="ar-SA" dirty="0"/>
              <a:t>في ضوء الاتجاهات الجديدة في التعليم الأساسي من حيث مفاهيمه ومبادئه ومحتواه ومداه الزمني وما أسفرت عنه المؤتمرات الدولية من توصيات فأن هناك ثلاث صيغ مقترحة وعلى النحو الآتي :  </a:t>
            </a:r>
            <a:endParaRPr lang="en-US" dirty="0"/>
          </a:p>
          <a:p>
            <a:pPr marL="0" indent="0" algn="just" rtl="1">
              <a:buNone/>
            </a:pPr>
            <a:r>
              <a:rPr lang="ar-IQ" dirty="0" smtClean="0"/>
              <a:t>1 . </a:t>
            </a:r>
            <a:r>
              <a:rPr lang="ar-SA" dirty="0" smtClean="0"/>
              <a:t>اعتبار </a:t>
            </a:r>
            <a:r>
              <a:rPr lang="ar-SA" dirty="0"/>
              <a:t>التعليم الابتدائي بسنواته الست تعليماً أساسيا وذلك ريثما تتمكن الدولة من مد فترة الإلزام إلى ما بعد سن الثانية عشر ، ولكي يكون التعليم الابتدائي الحالي تعليماً أساسيا فأن ذلك يتطلب بالطبع إعادة النظر في أهدافه وتطويره من حيث خططه ومناهجه ونظمه وتوفير الإمكانات البشرية والمادية اللازمة لمتطلبات التعليم الأساسي في صورته الجديدة </a:t>
            </a:r>
            <a:r>
              <a:rPr lang="ar-SA" dirty="0" smtClean="0"/>
              <a:t>.</a:t>
            </a:r>
            <a:endParaRPr lang="ar-IQ" dirty="0" smtClean="0"/>
          </a:p>
          <a:p>
            <a:pPr marL="0" indent="0" algn="just" rtl="1">
              <a:buNone/>
            </a:pPr>
            <a:endParaRPr lang="ar-IQ" dirty="0" smtClean="0"/>
          </a:p>
          <a:p>
            <a:pPr marL="0" indent="0" algn="just" rtl="1">
              <a:buNone/>
            </a:pPr>
            <a:r>
              <a:rPr lang="ar-IQ" dirty="0" smtClean="0"/>
              <a:t>2 . </a:t>
            </a:r>
            <a:r>
              <a:rPr lang="ar-SA" dirty="0" smtClean="0"/>
              <a:t> </a:t>
            </a:r>
            <a:r>
              <a:rPr lang="ar-SA" dirty="0"/>
              <a:t>دمج المرحلتين الابتدائية والمتوسطة في مرحلة تعليمية واحدة مع تشكيل مناهج الجوانب العملية بحسب البيئات التي نشأ فيها </a:t>
            </a:r>
            <a:r>
              <a:rPr lang="ar-SA" dirty="0" smtClean="0"/>
              <a:t>.</a:t>
            </a:r>
            <a:endParaRPr lang="ar-IQ" dirty="0" smtClean="0"/>
          </a:p>
          <a:p>
            <a:pPr marL="0" indent="0" algn="just" rtl="1">
              <a:buNone/>
            </a:pPr>
            <a:endParaRPr lang="en-US" dirty="0"/>
          </a:p>
          <a:p>
            <a:pPr marL="0" indent="0" algn="just" rtl="1">
              <a:buNone/>
            </a:pPr>
            <a:r>
              <a:rPr lang="ar-IQ" dirty="0" smtClean="0"/>
              <a:t>3 . </a:t>
            </a:r>
            <a:r>
              <a:rPr lang="ar-SA" dirty="0" smtClean="0"/>
              <a:t>مد </a:t>
            </a:r>
            <a:r>
              <a:rPr lang="ar-SA" dirty="0"/>
              <a:t>مرحلة التعليم الأساسي إلى سن ١٥ سنة أي ما يقابل المرحلتين الابتدائية والمتوسطة ، مع إعادة تشكيلهما معاً في مرحلة واحدة وطبعهما بطابع التعليم الأساسي ، وإقامتها في ضوء مبادئ التعليم الأساسي .</a:t>
            </a:r>
            <a:endParaRPr lang="en-US" dirty="0"/>
          </a:p>
          <a:p>
            <a:pPr marL="0" indent="0" algn="just" rtl="1">
              <a:buNone/>
            </a:pPr>
            <a:endParaRPr lang="ar-IQ" dirty="0" smtClean="0"/>
          </a:p>
          <a:p>
            <a:pPr marL="0" indent="0" algn="just" rtl="1">
              <a:buNone/>
            </a:pPr>
            <a:endParaRPr lang="en-US" dirty="0"/>
          </a:p>
          <a:p>
            <a:pPr marL="0" indent="0">
              <a:buNone/>
            </a:pPr>
            <a:endParaRPr lang="en-US" dirty="0"/>
          </a:p>
        </p:txBody>
      </p:sp>
    </p:spTree>
    <p:extLst>
      <p:ext uri="{BB962C8B-B14F-4D97-AF65-F5344CB8AC3E}">
        <p14:creationId xmlns:p14="http://schemas.microsoft.com/office/powerpoint/2010/main" val="400964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a:solidFill>
            <a:schemeClr val="accent6"/>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ar-IQ" b="1" dirty="0"/>
              <a:t/>
            </a:r>
            <a:br>
              <a:rPr lang="ar-IQ" b="1" dirty="0"/>
            </a:br>
            <a:r>
              <a:rPr lang="ar-SA" b="1" dirty="0"/>
              <a:t>الصيغة الأولى: تطوير التعليم الابتدائي الحالي كتعليم أساسي</a:t>
            </a: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304800" y="1447800"/>
            <a:ext cx="8534400" cy="5105400"/>
          </a:xfrm>
          <a:solidFill>
            <a:schemeClr val="accent2">
              <a:lumMod val="20000"/>
              <a:lumOff val="80000"/>
            </a:schemeClr>
          </a:solidFill>
          <a:ln>
            <a:solidFill>
              <a:schemeClr val="tx2">
                <a:lumMod val="60000"/>
                <a:lumOff val="40000"/>
              </a:schemeClr>
            </a:solidFill>
          </a:ln>
        </p:spPr>
        <p:txBody>
          <a:bodyPr>
            <a:normAutofit fontScale="77500" lnSpcReduction="20000"/>
          </a:bodyPr>
          <a:lstStyle/>
          <a:p>
            <a:pPr marL="0" indent="0" algn="just" rtl="1">
              <a:buNone/>
            </a:pPr>
            <a:r>
              <a:rPr lang="ar-IQ" dirty="0" smtClean="0"/>
              <a:t>  </a:t>
            </a:r>
            <a:r>
              <a:rPr lang="ar-SA" dirty="0" smtClean="0"/>
              <a:t>برزت </a:t>
            </a:r>
            <a:r>
              <a:rPr lang="ar-SA" dirty="0"/>
              <a:t>بعض الاتجاهات التي تدعو إلى إعادة النظر في التعليم الابتدائي الحالي الذي يمثل الركيزة الأساسية للهيكل التعليمي ، سواء من حيث انتشاره الأفقي ليستوعب الأعداد الكبيرة، أو من حيث بناؤه الرأسي ليمثل القاعدة الأساسية للتعليم التي تبنى عليها سائر المراحل التعليمية التالية .</a:t>
            </a:r>
            <a:endParaRPr lang="en-US" dirty="0"/>
          </a:p>
          <a:p>
            <a:pPr marL="0" indent="0" algn="just" rtl="1">
              <a:buNone/>
            </a:pPr>
            <a:r>
              <a:rPr lang="ar-IQ" dirty="0" smtClean="0"/>
              <a:t>   </a:t>
            </a:r>
            <a:r>
              <a:rPr lang="ar-SA" dirty="0" smtClean="0"/>
              <a:t>إن </a:t>
            </a:r>
            <a:r>
              <a:rPr lang="ar-SA" dirty="0"/>
              <a:t>الفجوة كبيرة بين ما يأمل فيه المجتمع من التعليم الابتدائي الحالي ، وبين ما يمكن أن يقدمه هذا النظام التعليمي بالفعل ، على اعتبار إن المفهوم الحديث للتعليم انه ليس مجرد خدمة، ولكنه أرقى ميادين الاستثمار البشري الذي يرفع كفاءة الفرد ويزيد الإنتاج . </a:t>
            </a:r>
            <a:endParaRPr lang="en-US" dirty="0"/>
          </a:p>
          <a:p>
            <a:pPr marL="0" indent="0" algn="just" rtl="1">
              <a:buNone/>
            </a:pPr>
            <a:r>
              <a:rPr lang="ar-IQ" dirty="0" smtClean="0"/>
              <a:t>  </a:t>
            </a:r>
            <a:r>
              <a:rPr lang="ar-SA" dirty="0" smtClean="0"/>
              <a:t>ان </a:t>
            </a:r>
            <a:r>
              <a:rPr lang="ar-SA" dirty="0"/>
              <a:t>الكثير من المنتمين إلى المرحلة الابتدائية تقف بهم ظروفهم دون مواصلة تعليمهم، وهذا يفرض ضرورة إعادة النظر في محتوى التعليم الابتدائي الحالي الذي يقدم لهم ، بحيث يستطيعون شق طريقهم في الحياة وبعد انتهائهم من هذه المرحلة .</a:t>
            </a:r>
            <a:endParaRPr lang="en-US" dirty="0"/>
          </a:p>
          <a:p>
            <a:pPr marL="0" indent="0" algn="just" rtl="1">
              <a:buNone/>
            </a:pPr>
            <a:r>
              <a:rPr lang="ar-SA" dirty="0"/>
              <a:t>للأسباب التي ذكرناها وغيرها لا بد من التفكير في وضع صيغة جديدة للتعليم الابتدائي الحالي ، وصياغته كتعليم اساسي ريثما يتم توفير الإمكانات اللازمة لمد فترة الإلزام .</a:t>
            </a:r>
            <a:endParaRPr lang="en-US" dirty="0"/>
          </a:p>
        </p:txBody>
      </p:sp>
    </p:spTree>
    <p:extLst>
      <p:ext uri="{BB962C8B-B14F-4D97-AF65-F5344CB8AC3E}">
        <p14:creationId xmlns:p14="http://schemas.microsoft.com/office/powerpoint/2010/main" val="4130533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05800" cy="1066800"/>
          </a:xfrm>
          <a:solidFill>
            <a:schemeClr val="accent6"/>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ar-IQ" b="1" dirty="0"/>
              <a:t/>
            </a:r>
            <a:br>
              <a:rPr lang="ar-IQ" b="1" dirty="0"/>
            </a:br>
            <a:r>
              <a:rPr lang="ar-IQ" b="1" dirty="0" smtClean="0"/>
              <a:t/>
            </a:r>
            <a:br>
              <a:rPr lang="ar-IQ" b="1" dirty="0" smtClean="0"/>
            </a:br>
            <a:r>
              <a:rPr lang="ar-SA" b="1" dirty="0" smtClean="0"/>
              <a:t>الصيغة </a:t>
            </a:r>
            <a:r>
              <a:rPr lang="ar-SA" b="1" dirty="0"/>
              <a:t>الثانية المقترحة للتعليم الأساسي (صيغة ذات ثماني سنوات)</a:t>
            </a:r>
            <a:r>
              <a:rPr lang="en-US" dirty="0"/>
              <a:t/>
            </a:r>
            <a:br>
              <a:rPr lang="en-US" dirty="0"/>
            </a:b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76200" y="1295400"/>
            <a:ext cx="8991600" cy="5486400"/>
          </a:xfrm>
          <a:solidFill>
            <a:schemeClr val="accent2">
              <a:lumMod val="20000"/>
              <a:lumOff val="80000"/>
            </a:schemeClr>
          </a:solidFill>
          <a:ln>
            <a:solidFill>
              <a:schemeClr val="tx2">
                <a:lumMod val="60000"/>
                <a:lumOff val="40000"/>
              </a:schemeClr>
            </a:solidFill>
          </a:ln>
        </p:spPr>
        <p:txBody>
          <a:bodyPr>
            <a:normAutofit fontScale="55000" lnSpcReduction="20000"/>
          </a:bodyPr>
          <a:lstStyle/>
          <a:p>
            <a:pPr marL="0" indent="0" algn="just" rtl="1">
              <a:buNone/>
            </a:pPr>
            <a:r>
              <a:rPr lang="ar-SA" dirty="0" smtClean="0"/>
              <a:t>ان </a:t>
            </a:r>
            <a:r>
              <a:rPr lang="ar-SA" dirty="0"/>
              <a:t>التعليم الأساسي ذي الست سنوات - حتى تطوير محتواه - فأنه يظل قاصراً عن إعداد مواطن كفوء يستطيع أن يشق طريقه في الحياة بنجاح ، ويشارك إيجابياً في تنمية مجتمعه وتطوره اقتصادياً واجتماعياً ، ومن هنا تظهر الحاجة إلى تعليم أساسي تمتد فيه فترة التعليم إلى ثماني سنوات على الأقل . </a:t>
            </a:r>
            <a:endParaRPr lang="en-US" dirty="0"/>
          </a:p>
          <a:p>
            <a:pPr marL="0" indent="0" algn="just" rtl="1">
              <a:buNone/>
            </a:pPr>
            <a:r>
              <a:rPr lang="ar-SA" dirty="0"/>
              <a:t>ومن الخصائص العامة للتعليم الأساسي ذي الثماني سنوات : </a:t>
            </a:r>
            <a:endParaRPr lang="en-US" dirty="0"/>
          </a:p>
          <a:p>
            <a:pPr marL="514350" indent="-514350" algn="just" rtl="1">
              <a:buAutoNum type="arabicParenR"/>
            </a:pPr>
            <a:r>
              <a:rPr lang="ar-SA" dirty="0" smtClean="0"/>
              <a:t>انه </a:t>
            </a:r>
            <a:r>
              <a:rPr lang="ar-SA" dirty="0"/>
              <a:t>تعليم موحد شامل الجميع أبناء الشعب ذكوراً واناثاً في الريف والحضر على السواء (من سن 6 – 41 سنة) </a:t>
            </a:r>
            <a:r>
              <a:rPr lang="ar-SA" dirty="0" smtClean="0"/>
              <a:t>.</a:t>
            </a:r>
            <a:endParaRPr lang="ar-IQ" dirty="0" smtClean="0"/>
          </a:p>
          <a:p>
            <a:pPr marL="0" indent="0" algn="just" rtl="1">
              <a:buNone/>
            </a:pPr>
            <a:endParaRPr lang="en-US" dirty="0"/>
          </a:p>
          <a:p>
            <a:pPr marL="0" indent="0" algn="just" rtl="1">
              <a:buNone/>
            </a:pPr>
            <a:r>
              <a:rPr lang="ar-SA" dirty="0"/>
              <a:t>2) انه تعليم يدمج المرحلتين الابتدائية والمتوسطة في مرحلة واحدة مع خفض سني التعليم سنة دراسية ، ومع احتفاظ التلاميذ المنتهين من الصف الثامن بمستوى ثقافي متقارب من نظرائهم الحاصلين على شهادة الدراسة المتوسطة . </a:t>
            </a:r>
            <a:endParaRPr lang="ar-IQ" dirty="0" smtClean="0"/>
          </a:p>
          <a:p>
            <a:pPr marL="0" indent="0" algn="just" rtl="1">
              <a:buNone/>
            </a:pPr>
            <a:r>
              <a:rPr lang="ar-SA" dirty="0" smtClean="0"/>
              <a:t> </a:t>
            </a:r>
            <a:endParaRPr lang="en-US" dirty="0"/>
          </a:p>
          <a:p>
            <a:pPr marL="0" indent="0" algn="just" rtl="1">
              <a:buNone/>
            </a:pPr>
            <a:r>
              <a:rPr lang="ar-SA" dirty="0"/>
              <a:t>3) أنه تعليم يحقق التكامل بين النواحي العملية والنظرية ويصقل ما يكسبه التلميذ من مهارات عملية تقوم اساسياً على جوانب علمية في المجالات المهنية زراعية وصناعية وتجارية </a:t>
            </a:r>
            <a:r>
              <a:rPr lang="ar-SA" dirty="0" smtClean="0"/>
              <a:t>.</a:t>
            </a:r>
            <a:endParaRPr lang="ar-IQ" dirty="0" smtClean="0"/>
          </a:p>
          <a:p>
            <a:pPr marL="0" indent="0" algn="just" rtl="1">
              <a:buNone/>
            </a:pPr>
            <a:endParaRPr lang="en-US" dirty="0"/>
          </a:p>
          <a:p>
            <a:pPr marL="0" indent="0" algn="just" rtl="1">
              <a:buNone/>
            </a:pPr>
            <a:r>
              <a:rPr lang="ar-SA" dirty="0"/>
              <a:t>4) أنه تعليم يكسب التلاميذ مهارات يدوية أساسية متدرجة ، بدءاً من العمل بالورق حتى بعض أساسيات التكنولوجيا الحديثة.  </a:t>
            </a:r>
            <a:endParaRPr lang="ar-IQ" dirty="0" smtClean="0"/>
          </a:p>
          <a:p>
            <a:pPr marL="0" indent="0" algn="just" rtl="1">
              <a:buNone/>
            </a:pPr>
            <a:endParaRPr lang="en-US" dirty="0"/>
          </a:p>
          <a:p>
            <a:pPr marL="0" indent="0" algn="just" rtl="1">
              <a:buNone/>
            </a:pPr>
            <a:r>
              <a:rPr lang="ar-SA" dirty="0"/>
              <a:t>5) أنه تعليم يتسم بطابع المرونة طبقاً لظروف البيئات المختلفة . </a:t>
            </a:r>
            <a:endParaRPr lang="ar-IQ" dirty="0" smtClean="0"/>
          </a:p>
          <a:p>
            <a:pPr marL="0" indent="0" algn="just" rtl="1">
              <a:buNone/>
            </a:pPr>
            <a:endParaRPr lang="en-US" dirty="0"/>
          </a:p>
          <a:p>
            <a:pPr marL="0" indent="0" algn="r">
              <a:buNone/>
            </a:pPr>
            <a:r>
              <a:rPr lang="ar-SA" dirty="0"/>
              <a:t>6) انه تعليم مفتوح القنوات يسمح للمنتهين منه بالالتحاق بالمراحل التعليمية الأعلى ، كما انه يهيئهم في نفس الوقت للاندماج في بعض المهن بعد فترة تدريبية قصيرة عند تخرجهم . </a:t>
            </a:r>
            <a:r>
              <a:rPr lang="ar-SA" dirty="0" smtClean="0"/>
              <a:t>تقدم </a:t>
            </a:r>
            <a:r>
              <a:rPr lang="ar-SA" dirty="0"/>
              <a:t>للمعلم تكاملية كذلك .</a:t>
            </a:r>
            <a:endParaRPr lang="en-US" dirty="0"/>
          </a:p>
        </p:txBody>
      </p:sp>
    </p:spTree>
    <p:extLst>
      <p:ext uri="{BB962C8B-B14F-4D97-AF65-F5344CB8AC3E}">
        <p14:creationId xmlns:p14="http://schemas.microsoft.com/office/powerpoint/2010/main" val="4130533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524000"/>
          </a:xfrm>
          <a:solidFill>
            <a:schemeClr val="accent6"/>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ar-SA" b="1" dirty="0" smtClean="0"/>
              <a:t>الصيغة </a:t>
            </a:r>
            <a:r>
              <a:rPr lang="ar-SA" b="1" dirty="0"/>
              <a:t>الثالثة صيغة التعليم الأساسي ذي </a:t>
            </a:r>
            <a:r>
              <a:rPr lang="ar-SA" b="1" dirty="0" smtClean="0"/>
              <a:t>التسع سنوات</a:t>
            </a: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152400" y="1447800"/>
            <a:ext cx="8839200" cy="5105400"/>
          </a:xfrm>
          <a:solidFill>
            <a:schemeClr val="accent2">
              <a:lumMod val="20000"/>
              <a:lumOff val="80000"/>
            </a:schemeClr>
          </a:solidFill>
          <a:ln>
            <a:solidFill>
              <a:schemeClr val="tx2">
                <a:lumMod val="60000"/>
                <a:lumOff val="40000"/>
              </a:schemeClr>
            </a:solidFill>
          </a:ln>
        </p:spPr>
        <p:txBody>
          <a:bodyPr>
            <a:noAutofit/>
          </a:bodyPr>
          <a:lstStyle/>
          <a:p>
            <a:pPr marL="0" indent="0" algn="just" rtl="1">
              <a:buNone/>
            </a:pPr>
            <a:r>
              <a:rPr lang="ar-SA" sz="1600" dirty="0" smtClean="0"/>
              <a:t>ان </a:t>
            </a:r>
            <a:r>
              <a:rPr lang="ar-SA" sz="1600" dirty="0"/>
              <a:t>قصور التعليم الابتدائي النظامي عن تلبية الحاجات الأساسية والمتغيرة - وخاصة في السنوات الأخيرة التي تميزت بسرعة وتيرة التغير نتيجة اعدد كبير من العوامل - الدافع لدى كثير من الدول النامية لإعادة النظر في بنياتها التعليمية وتطويرها لتقترب قليلاً  كثيراً من بنية ملائمة للتعليم الأساسي تعوض عن قصور النظام التعليمي الإلزامي وتحاول تلبية حاجات جديدة للأفراد مختلف الأعمار والخلفيات الاجتماعية والاقتصادية والثقافية .</a:t>
            </a:r>
            <a:endParaRPr lang="en-US" sz="1600" dirty="0"/>
          </a:p>
          <a:p>
            <a:pPr marL="0" indent="0" algn="just" rtl="1">
              <a:buNone/>
            </a:pPr>
            <a:r>
              <a:rPr lang="ar-SA" sz="1600" dirty="0"/>
              <a:t>وقد اجتهدت كثير من الدول النامية في استنباط قنوات ونظم جديدة لتحقيق صيغة ملائمة من التعليم الأساسي تحقق أهداف المواطنة الفعالة والمنتجة ، وبالتالي بدء مسيرة التعليم المستمر مدى الحياة على أسس قوية وسليمة ومعاصرة </a:t>
            </a:r>
            <a:r>
              <a:rPr lang="ar-SA" sz="1600" dirty="0" smtClean="0"/>
              <a:t>فعلى </a:t>
            </a:r>
            <a:r>
              <a:rPr lang="ar-SA" sz="1600" dirty="0"/>
              <a:t>سبيل المثال لجأت بعض دول أمريكا اللاتينية في أسلوب التعليم النظامي للصغار لمدة تسع سنوات دراسية وكذلك فعلت بعض الدول الأفريقية وبعض الدول العربية إن التحول من مفهوم التعليم الابتدائي التقليدي الى مفهوم التعليم الأساسي وتوسيع مرحلة التعليم الأساسي لتشمل كلتا المرحلتين الابتدائية والمتوسطة يقتضيان إجراء تغييرات بنيوية رئيسية في النظام التعليمي بدءاً بمدة الدراسة لتعلم المهارات الأساسية ، وانتهاءاً باعتماد نظم وهياكل تعليمية جديدة تستند إلى تقنيات ومنهجيات التعلم الذاتي والعمل على :</a:t>
            </a:r>
            <a:endParaRPr lang="en-US" sz="1600" dirty="0"/>
          </a:p>
          <a:p>
            <a:pPr marL="514350" indent="-514350" algn="just" rtl="1">
              <a:buAutoNum type="arabicParenR"/>
            </a:pPr>
            <a:r>
              <a:rPr lang="ar-SA" sz="1600" dirty="0" smtClean="0"/>
              <a:t>تهيئة </a:t>
            </a:r>
            <a:r>
              <a:rPr lang="ar-SA" sz="1600" dirty="0"/>
              <a:t>الفرص والخبرات التي تساعد على كشف ميول التلاميذ ، وتفتح استعداداتهم الكامنة ، بقصد العمل على تنميتها وتوجيهها . </a:t>
            </a:r>
            <a:endParaRPr lang="en-US" sz="1600" dirty="0" smtClean="0"/>
          </a:p>
          <a:p>
            <a:pPr marL="0" indent="0" algn="just" rtl="1">
              <a:buNone/>
            </a:pPr>
            <a:r>
              <a:rPr lang="ar-SA" sz="1600" dirty="0" smtClean="0"/>
              <a:t> </a:t>
            </a:r>
            <a:endParaRPr lang="en-US" sz="1600" dirty="0"/>
          </a:p>
          <a:p>
            <a:pPr marL="0" indent="0" algn="just" rtl="1">
              <a:buNone/>
            </a:pPr>
            <a:r>
              <a:rPr lang="fa-IR" sz="1600" dirty="0"/>
              <a:t>2) </a:t>
            </a:r>
            <a:r>
              <a:rPr lang="ar-SA" sz="1600" dirty="0"/>
              <a:t>تنشيط القدرات الابتكارية لدى الطفل عن طريق تطوير ميوله نحو اللعب الخيالي إلى مجالات عمل ونشاط واقعي مثمر، طبقاً لنمو قدراته الجسمية والعقلية . </a:t>
            </a:r>
            <a:endParaRPr lang="en-US" sz="1600" dirty="0" smtClean="0"/>
          </a:p>
          <a:p>
            <a:pPr marL="0" indent="0" algn="just" rtl="1">
              <a:buNone/>
            </a:pPr>
            <a:endParaRPr lang="en-US" sz="1600" dirty="0"/>
          </a:p>
          <a:p>
            <a:pPr marL="0" indent="0" algn="just" rtl="1">
              <a:buNone/>
            </a:pPr>
            <a:r>
              <a:rPr lang="ar-SA" sz="1600" dirty="0"/>
              <a:t>3) إكساب وصقل بعض المهارات العملية الأساسية التي سيحتاج إليها الطفل في حياته المقبلة</a:t>
            </a:r>
            <a:r>
              <a:rPr lang="ar-SA" sz="1600" dirty="0" smtClean="0"/>
              <a:t>.</a:t>
            </a:r>
            <a:endParaRPr lang="en-US" sz="1600" dirty="0" smtClean="0"/>
          </a:p>
          <a:p>
            <a:pPr marL="0" indent="0" algn="just" rtl="1">
              <a:buNone/>
            </a:pPr>
            <a:endParaRPr lang="en-US" sz="1600" dirty="0"/>
          </a:p>
          <a:p>
            <a:pPr marL="0" indent="0" algn="just" rtl="1">
              <a:buNone/>
            </a:pPr>
            <a:r>
              <a:rPr lang="ar-SA" sz="1600" dirty="0"/>
              <a:t>4) إكساب وتنمية بعض الاتجاهات الايجابية مثل العمل الجماعي ، والتعاون لتحقيق هدف مشترك ، وغرس روح المبادرة ، والايجابية ، والسلوك المنتج ، والبعد عن السلبية وعدم المبالاة.</a:t>
            </a:r>
            <a:endParaRPr lang="en-US" sz="1600" dirty="0"/>
          </a:p>
        </p:txBody>
      </p:sp>
    </p:spTree>
    <p:extLst>
      <p:ext uri="{BB962C8B-B14F-4D97-AF65-F5344CB8AC3E}">
        <p14:creationId xmlns:p14="http://schemas.microsoft.com/office/powerpoint/2010/main" val="1883287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806</Words>
  <Application>Microsoft Office PowerPoint</Application>
  <PresentationFormat>On-screen Show (4:3)</PresentationFormat>
  <Paragraphs>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هيكل مدارس التعليم الأساسي - صيغ مقترحة - الفصل السابع</vt:lpstr>
      <vt:lpstr>     هيكل مدارس التعليم الأساسي - صيغ مقترحة -     خطط التعليم الأساسي</vt:lpstr>
      <vt:lpstr>    الصيغة الأولى: تطوير التعليم الابتدائي الحالي كتعليم أساسي    خطط التعليم الأساسي</vt:lpstr>
      <vt:lpstr>     الصيغة الثانية المقترحة للتعليم الأساسي (صيغة ذات ثماني سنوات)     خطط التعليم الأساسي</vt:lpstr>
      <vt:lpstr>   الصيغة الثالثة صيغة التعليم الأساسي ذي التسع سنوات   خطط التعليم الأساسي</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56</cp:revision>
  <dcterms:created xsi:type="dcterms:W3CDTF">2006-08-16T00:00:00Z</dcterms:created>
  <dcterms:modified xsi:type="dcterms:W3CDTF">2023-04-05T17:49:32Z</dcterms:modified>
</cp:coreProperties>
</file>