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solidFill>
            <a:schemeClr val="accent2">
              <a:lumMod val="60000"/>
              <a:lumOff val="40000"/>
            </a:schemeClr>
          </a:solidFill>
          <a:ln>
            <a:solidFill>
              <a:schemeClr val="accent2">
                <a:lumMod val="60000"/>
                <a:lumOff val="40000"/>
              </a:schemeClr>
            </a:solidFill>
          </a:ln>
        </p:spPr>
        <p:txBody>
          <a:bodyPr>
            <a:normAutofit/>
          </a:bodyPr>
          <a:lstStyle/>
          <a:p>
            <a:r>
              <a:rPr lang="ar-IQ" b="1" dirty="0" smtClean="0"/>
              <a:t>الأدارة المدرسية في التعليم الأساسي</a:t>
            </a:r>
            <a:r>
              <a:rPr lang="en-US" dirty="0"/>
              <a:t/>
            </a:r>
            <a:br>
              <a:rPr lang="en-US" dirty="0"/>
            </a:br>
            <a:r>
              <a:rPr lang="ar-IQ" b="1" dirty="0" smtClean="0"/>
              <a:t>الفصل السادس</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867400" cy="1066800"/>
          </a:xfrm>
          <a:solidFill>
            <a:schemeClr val="accent2">
              <a:lumMod val="60000"/>
              <a:lumOff val="4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معلمو التعليم الأساسي</a:t>
            </a: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85000" lnSpcReduction="20000"/>
          </a:bodyPr>
          <a:lstStyle/>
          <a:p>
            <a:pPr marL="0" indent="0" algn="just" rtl="1">
              <a:buNone/>
            </a:pPr>
            <a:r>
              <a:rPr lang="ar-IQ" dirty="0" smtClean="0"/>
              <a:t>  </a:t>
            </a:r>
            <a:r>
              <a:rPr lang="ar-SA" dirty="0" smtClean="0"/>
              <a:t>إن </a:t>
            </a:r>
            <a:r>
              <a:rPr lang="ar-SA" dirty="0"/>
              <a:t>الأخذ بصيغة التعليم الأساسي وما يصاحبها من برامج ومناهج ونشاطات يقتضي إعداد وتدريب المعلم القادر على تنفيذ هذه البرامج والمناهج، كما يقتضي تدريبه على ربط المواد الدراسية بتطبيقاتها في واقع حياة التلاميذ لان إعداد المعلم المناسب لهذه المرحلة يمثل جانبا من أهم الجوانب، إذ مهما أنفقت الدول على مؤسسات تعليمها وهيأت لها أحصن المباني وأفضل المناهج والكتب، وأحدث الوسائل والتقنيات، فأن هذه جميعاً تبقى غير فعالة بدون المعلم الكفء، لأنه هو الذي يجعل من كل هذه الإمكانات أدوات تستثمر على أحسن وجه في تربية الأجيال، فالمعلم المزود بالخبرات والمهارات التي تتطلبها طبيعة العمل بالمرحلة الأساسية والقادر على أداء وظائفه وأدواره المطلوبة. ويبرز دور معلم التعليم الأساسي في تشجيع القدرات الإبداعية لتلاميذه كأداة للتغيير والتطوير والتجديد وترجمة ما يقدم للناشئة من خبرات ومعارف ومهارات إلى مواقف عملية، واقعية، مطوراً الطرائق والأساليب ومحسناً للوسائل والطرائق والأساليب وطرق التقويم ومركزاً على الجهود الذاتية للمتعلمين .</a:t>
            </a:r>
            <a:endParaRPr lang="en-US" dirty="0"/>
          </a:p>
          <a:p>
            <a:pPr marL="0" indent="0">
              <a:buNone/>
            </a:pPr>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a:solidFill>
            <a:schemeClr val="accent2">
              <a:lumMod val="20000"/>
              <a:lumOff val="80000"/>
            </a:schemeClr>
          </a:solidFill>
          <a:ln>
            <a:solidFill>
              <a:schemeClr val="tx2">
                <a:lumMod val="60000"/>
                <a:lumOff val="40000"/>
              </a:schemeClr>
            </a:solidFill>
          </a:ln>
        </p:spPr>
        <p:txBody>
          <a:bodyPr>
            <a:normAutofit fontScale="92500" lnSpcReduction="10000"/>
          </a:bodyPr>
          <a:lstStyle/>
          <a:p>
            <a:pPr marL="0" indent="0" algn="just" rtl="1">
              <a:buNone/>
            </a:pPr>
            <a:r>
              <a:rPr lang="ar-IQ" dirty="0" smtClean="0"/>
              <a:t>   </a:t>
            </a:r>
            <a:r>
              <a:rPr lang="ar-SA" dirty="0"/>
              <a:t>إن معلم التعليم الأساسي ينبغي أن يكون رائداً في استخدام التقنيات الجديدة وتوظيفها لتسهيل وتنمية عملية التعلم، وان يكون مثلاً وقدوة في التعليم المستمر وتنمية الذات ، مثيراً دافعية التعلم وميسراً لها وباحثاً ومخططاً للمواقف التعليمية عارفاً بحاجات طلبته واهتماماتهم ، مركزاً على التعلم من خلال الاكتشاف والاستقصاء ومواجهة المشكلات .</a:t>
            </a:r>
            <a:endParaRPr lang="en-US" dirty="0"/>
          </a:p>
          <a:p>
            <a:pPr marL="0" indent="0" algn="just" rtl="1">
              <a:buNone/>
            </a:pPr>
            <a:r>
              <a:rPr lang="ar-IQ" dirty="0" smtClean="0"/>
              <a:t>  </a:t>
            </a:r>
            <a:r>
              <a:rPr lang="ar-SA" dirty="0" smtClean="0"/>
              <a:t>ولكل </a:t>
            </a:r>
            <a:r>
              <a:rPr lang="ar-SA" dirty="0"/>
              <a:t>ما سبق ينبغي إعداد معلم التعليم الأساسي من خلال برامج دراسية وتدريبية أثناء الخدمة وان تضمن هذه البرامج الجانبين النظري والعملي وفقاً لأحدث الطرائق والمستحدثات التربوية من اجل إعدادهم في التدريس في برامج المهارات العملية . </a:t>
            </a:r>
            <a:endParaRPr lang="en-US" dirty="0"/>
          </a:p>
          <a:p>
            <a:pPr marL="0" indent="0" algn="just" rtl="1">
              <a:buNone/>
            </a:pPr>
            <a:r>
              <a:rPr lang="ar-SA" dirty="0"/>
              <a:t>وقد تبنت كليات التربية الأساسية برامج خاصة تتلاءم ومتطلبات واحتياجات معلم التعليم الأساسي حتى لا يكون خريجو هذه المؤسسات بعيدين عن واقع هذا التعليم.</a:t>
            </a:r>
            <a:endParaRPr lang="en-US" dirty="0"/>
          </a:p>
          <a:p>
            <a:pPr algn="just"/>
            <a:endParaRPr lang="en-US" dirty="0"/>
          </a:p>
        </p:txBody>
      </p:sp>
    </p:spTree>
    <p:extLst>
      <p:ext uri="{BB962C8B-B14F-4D97-AF65-F5344CB8AC3E}">
        <p14:creationId xmlns:p14="http://schemas.microsoft.com/office/powerpoint/2010/main" val="40096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52400"/>
            <a:ext cx="6400800" cy="1066800"/>
          </a:xfrm>
          <a:solidFill>
            <a:schemeClr val="accent2">
              <a:lumMod val="60000"/>
              <a:lumOff val="4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الإدارة المدرسية في التعليم الأساسي </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92500" lnSpcReduction="20000"/>
          </a:bodyPr>
          <a:lstStyle/>
          <a:p>
            <a:pPr marL="0" indent="0" algn="just" rtl="1">
              <a:buNone/>
            </a:pPr>
            <a:r>
              <a:rPr lang="ar-IQ" dirty="0" smtClean="0"/>
              <a:t>  </a:t>
            </a:r>
            <a:r>
              <a:rPr lang="ar-SA" dirty="0" smtClean="0"/>
              <a:t>تعني </a:t>
            </a:r>
            <a:r>
              <a:rPr lang="ar-SA" dirty="0"/>
              <a:t>الإدارة التربوية (أو إدارة التعليم) عملية قيادة وتوجيه وضبط المؤسسات التعليمية سواء كانت حكومية أو أهلية وتتمثل صابات إدارة التعليم في التخطيط والتنظيم وتعيين الموظفين وتوجيههم وتنسيق العمل الإداري والتقويم وإعداد الموازنات كما أنها معنية بوضع السياسات التعليمية وتنفيذها والبحث التربوي وتجارب ونظريات التجديد التربوي، وبعد الإشراف التربوي جزءا أساسيا من عمليات إدارة التعليم . </a:t>
            </a:r>
            <a:endParaRPr lang="en-US" dirty="0"/>
          </a:p>
          <a:p>
            <a:pPr marL="0" indent="0" algn="just" rtl="1">
              <a:buNone/>
            </a:pPr>
            <a:r>
              <a:rPr lang="ar-IQ" dirty="0" smtClean="0"/>
              <a:t>  </a:t>
            </a:r>
            <a:r>
              <a:rPr lang="ar-SA" dirty="0" smtClean="0"/>
              <a:t>إن </a:t>
            </a:r>
            <a:r>
              <a:rPr lang="ar-SA" dirty="0"/>
              <a:t>التعليم الأساسي الذي يلبي الحاجات التعليمية للصغار والشباب يتطلب رؤية جديدة لإدارة هذا النوع من التعليم تتطلب المرونة الكبيرة في برامجه المطلوبة لا مكانية بخاصة في مختلف البيئات . </a:t>
            </a:r>
            <a:endParaRPr lang="en-US" dirty="0"/>
          </a:p>
          <a:p>
            <a:pPr marL="0" indent="0" algn="just" rtl="1">
              <a:buNone/>
            </a:pPr>
            <a:r>
              <a:rPr lang="ar-SA" dirty="0"/>
              <a:t>وفيما يأتي بعض الاتجاهات الأساسية التي يمكن أن تحكم تطوير إدارة التعليم الأساسي وتوجيهه لتحقيق غاياته بفاعليه اكبر: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lvl="0" indent="0" algn="just" rtl="1">
              <a:buNone/>
            </a:pPr>
            <a:r>
              <a:rPr lang="ar-SA" dirty="0"/>
              <a:t>الحريري أول دور اول ا لابد من إستراتيجية للتعليم الأساسي تهدف إلى تحسين نوعيته وربط خدماته وبرامجه بحاجات المجتمع التنموية، وأن تركز هذه الإستراتيجية على:</a:t>
            </a:r>
            <a:endParaRPr lang="en-US" dirty="0"/>
          </a:p>
          <a:p>
            <a:pPr marL="0" lvl="0" indent="0" algn="just" rtl="1">
              <a:buNone/>
            </a:pPr>
            <a:r>
              <a:rPr lang="ar-SA" dirty="0"/>
              <a:t>تطوير كفاءة الهيئات التدريسية والإدارية والإشرافية </a:t>
            </a:r>
            <a:endParaRPr lang="en-US" dirty="0"/>
          </a:p>
          <a:p>
            <a:pPr marL="0" lvl="0" indent="0" algn="just" rtl="1">
              <a:buNone/>
            </a:pPr>
            <a:r>
              <a:rPr lang="ar-SA" dirty="0"/>
              <a:t>تطوير المواد التعليمية بمختلف أنواعها الملائمة الطبيعة التعليم الأساسي. </a:t>
            </a:r>
            <a:endParaRPr lang="en-US" dirty="0"/>
          </a:p>
          <a:p>
            <a:pPr marL="0" lvl="0" indent="0" algn="just" rtl="1">
              <a:buNone/>
            </a:pPr>
            <a:r>
              <a:rPr lang="ar-SA" dirty="0"/>
              <a:t>التبصر في مسالة زمن وتوقيت هذا التعليم. </a:t>
            </a:r>
            <a:endParaRPr lang="en-US" dirty="0"/>
          </a:p>
          <a:p>
            <a:pPr marL="0" lvl="0" indent="0" algn="just" rtl="1">
              <a:buNone/>
            </a:pPr>
            <a:r>
              <a:rPr lang="ar-SA" dirty="0"/>
              <a:t>الاهتمام بالأبنية المدرسية والتجهيزات اللازمة لتحقيق أغراض التعليم الأساسي.</a:t>
            </a:r>
            <a:endParaRPr lang="en-US" dirty="0"/>
          </a:p>
          <a:p>
            <a:pPr marL="0" lvl="0" indent="0" algn="just" rtl="1">
              <a:buNone/>
            </a:pPr>
            <a:r>
              <a:rPr lang="ar-SA" dirty="0"/>
              <a:t>أهمية إدخال مفاهيم وممارسات وأساليب إدارية </a:t>
            </a:r>
            <a:r>
              <a:rPr lang="ar-SA" dirty="0" smtClean="0"/>
              <a:t>مختلف</a:t>
            </a:r>
            <a:r>
              <a:rPr lang="ar-IQ" smtClean="0"/>
              <a:t> </a:t>
            </a:r>
            <a:r>
              <a:rPr lang="ar-SA" smtClean="0"/>
              <a:t>ة </a:t>
            </a:r>
            <a:r>
              <a:rPr lang="ar-SA" dirty="0"/>
              <a:t>عن المألوف لان التعليم الأساسي يبتعد عما هو مألوف من تعليم ابتدائي (الزامي) نظامي للصغار بوضعه الحالي.</a:t>
            </a:r>
            <a:endParaRPr lang="en-US" dirty="0"/>
          </a:p>
          <a:p>
            <a:pPr marL="0" lvl="0" indent="0" algn="just" rtl="1">
              <a:buNone/>
            </a:pPr>
            <a:r>
              <a:rPr lang="ar-SA" dirty="0"/>
              <a:t>استخدام تقنيات حديثة للمعلومات والاتصالات شهم في تحسين نوعية التعليم الأساسي ويسهل عملية إدارته والإشراف علية وتقويم آثار برامجه الفردية المجتمعية. </a:t>
            </a:r>
            <a:endParaRPr lang="en-US" dirty="0"/>
          </a:p>
          <a:p>
            <a:pPr marL="0" lvl="0" indent="0" algn="just" rtl="1">
              <a:buNone/>
            </a:pPr>
            <a:r>
              <a:rPr lang="ar-IQ" dirty="0" smtClean="0"/>
              <a:t>4 .</a:t>
            </a:r>
            <a:r>
              <a:rPr lang="ar-SA" dirty="0" smtClean="0"/>
              <a:t>ضرورة </a:t>
            </a:r>
            <a:r>
              <a:rPr lang="ar-SA" dirty="0"/>
              <a:t>توفر معاير واضحة للإنجاز لدى المسئولين عن التعليم الأساسي وأن تكون جزءا من القدرات المتميزة للإداريين والمشرفين والمعلمين العاملين في برامجه المختلفة.</a:t>
            </a:r>
            <a:endParaRPr lang="en-US" dirty="0"/>
          </a:p>
          <a:p>
            <a:pPr algn="just"/>
            <a:endParaRPr lang="en-US" dirty="0"/>
          </a:p>
        </p:txBody>
      </p:sp>
    </p:spTree>
    <p:extLst>
      <p:ext uri="{BB962C8B-B14F-4D97-AF65-F5344CB8AC3E}">
        <p14:creationId xmlns:p14="http://schemas.microsoft.com/office/powerpoint/2010/main" val="333979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781800" cy="1066800"/>
          </a:xfrm>
          <a:solidFill>
            <a:schemeClr val="accent2">
              <a:lumMod val="60000"/>
              <a:lumOff val="4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الإشراف التربوي في مرحلة التعليم الأساسي</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en-US" dirty="0" smtClean="0"/>
              <a:t>   </a:t>
            </a:r>
            <a:r>
              <a:rPr lang="ar-SA" dirty="0" smtClean="0"/>
              <a:t>نشأ </a:t>
            </a:r>
            <a:r>
              <a:rPr lang="ar-SA" dirty="0"/>
              <a:t>الإشراف التربوي ليكون ذراعا أو عيناً للسلطة التربوية في الرقابة على المدارس وضبط الأمور فيها ، ويؤدي الاشراف التربوي انسجاماً مع مفهومه الشامل بصفته خدمة فنية خبيرة منظمة أدواراً ووظائف متعددة تحقيقاً للأهداف المأمولة منه وتتراوح هذه الوظائف من التعاون مع المدير لتحسين البيئة المادية إلى نقد وتقويم الفلسفة التربوية وتحسين البيئة التعليمية العامة وبيئة التعلم الصفي وتطوير المنهج الدراسي وتنمية المعلمين في أثناء الخدمة .</a:t>
            </a:r>
            <a:endParaRPr lang="en-US" dirty="0"/>
          </a:p>
          <a:p>
            <a:pPr marL="0" indent="0" algn="just" rtl="1">
              <a:buNone/>
            </a:pPr>
            <a:r>
              <a:rPr lang="ar-SA" dirty="0"/>
              <a:t>ويتجسد دور المشرف في علاقته مع معلم التربية الأساسية في انه يقترب من التعامل مع المعلم كمهني ، وبخاصة عندما يعطي المشرف اهتماماً للتخطيط التعاوني وعلاقة العمل المستندة إلى العلاقات الإنسانية والتركيز على الممارسات الصفية الواقعية باتجاه تطوير ونجاح العمل التربوي .</a:t>
            </a:r>
            <a:endParaRPr lang="en-US" dirty="0"/>
          </a:p>
          <a:p>
            <a:pPr marL="0" indent="0" algn="r">
              <a:buNone/>
            </a:pPr>
            <a:r>
              <a:rPr lang="ar-SA" dirty="0"/>
              <a:t>ويوصي بعض التربويين بأن يؤخذ بأسلوب المشرف العام في مرحلة التعليم الأساسي وليس الإشراف التخصصي وذلك لان من مهام المشرف في هذه المرحلة السعي لجعل التعليم مترابطاً ويدور حول محاور اهتمام أساسية ، دون فصل حاد بين المواد الدراسية على الأقل من زاوية أهدافها ، مما يفرض أن تكون التوجيهات التي تقدم للمعلم تكاملية كذلك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781800" cy="1066800"/>
          </a:xfrm>
          <a:solidFill>
            <a:schemeClr val="accent2">
              <a:lumMod val="60000"/>
              <a:lumOff val="4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دور الجامعات في تطوير إدارة التعليم الأساسي</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85000" lnSpcReduction="20000"/>
          </a:bodyPr>
          <a:lstStyle/>
          <a:p>
            <a:pPr marL="0" indent="0" algn="just" rtl="1">
              <a:buNone/>
            </a:pPr>
            <a:r>
              <a:rPr lang="en-US" dirty="0" smtClean="0"/>
              <a:t>   </a:t>
            </a:r>
            <a:r>
              <a:rPr lang="ar-SA" dirty="0" smtClean="0"/>
              <a:t>الجامعة </a:t>
            </a:r>
            <a:r>
              <a:rPr lang="ar-SA" dirty="0"/>
              <a:t>كمؤسسة علمية تأتي في قمة السلم التعليمي وتمثل آخر هذا النظام تسبقها مرحلة التعليم الأساسي والثانوي وهذه المراحل الثلاث ينبغي أن تكون متكاملة مترابطة .</a:t>
            </a:r>
            <a:endParaRPr lang="en-US" dirty="0"/>
          </a:p>
          <a:p>
            <a:pPr marL="0" indent="0" algn="just" rtl="1">
              <a:buNone/>
            </a:pPr>
            <a:r>
              <a:rPr lang="ar-SA" dirty="0"/>
              <a:t>ويمكن إيجاز ما يمكن أن تقوم به الجامعة من دور في تطوير التعليم الأساسي بالآتي </a:t>
            </a:r>
            <a:r>
              <a:rPr lang="ar-SA" dirty="0" smtClean="0"/>
              <a:t>:</a:t>
            </a:r>
            <a:endParaRPr lang="en-US" dirty="0" smtClean="0"/>
          </a:p>
          <a:p>
            <a:pPr marL="0" indent="0" algn="just" rtl="1">
              <a:buNone/>
            </a:pPr>
            <a:endParaRPr lang="en-US" dirty="0"/>
          </a:p>
          <a:p>
            <a:pPr marL="514350" indent="-514350" algn="just" rtl="1">
              <a:buAutoNum type="arabicParenR"/>
            </a:pPr>
            <a:r>
              <a:rPr lang="ar-SA" dirty="0" smtClean="0"/>
              <a:t>ما </a:t>
            </a:r>
            <a:r>
              <a:rPr lang="ar-SA" dirty="0"/>
              <a:t>تستطيع القيام به من خلال وظائفها في إعداد ملكاته الذين يمثلون جانباً مهماً من مدخلاتها فأن ما تبذله الجامعة من جهود في هذا المجال في سبيل تطوير وتحسين نفسها ايضاً . </a:t>
            </a:r>
            <a:endParaRPr lang="en-US" dirty="0" smtClean="0"/>
          </a:p>
          <a:p>
            <a:pPr marL="514350" indent="-514350" algn="just" rtl="1">
              <a:buAutoNum type="arabicParenR"/>
            </a:pPr>
            <a:endParaRPr lang="en-US" dirty="0"/>
          </a:p>
          <a:p>
            <a:pPr marL="0" indent="0" algn="just" rtl="1">
              <a:buNone/>
            </a:pPr>
            <a:r>
              <a:rPr lang="ar-SA" dirty="0"/>
              <a:t>2) دور الجامعة في تطوير مناهج وطرائق ووسائل التعليم الأساسي من خلال الإسهام بمشاركة أساتذتها وباحثيها في عمليات التخطيط والمراجعة والتقويم والتطوير وتجديد مناهج التعليم الأساسي وتطويرها وكذلك طرائق التعليم ووسائله .</a:t>
            </a:r>
            <a:endParaRPr lang="en-US" dirty="0"/>
          </a:p>
          <a:p>
            <a:pPr marL="0" indent="0" algn="just" rtl="1">
              <a:buNone/>
            </a:pPr>
            <a:endParaRPr lang="en-US" dirty="0"/>
          </a:p>
        </p:txBody>
      </p:sp>
    </p:spTree>
    <p:extLst>
      <p:ext uri="{BB962C8B-B14F-4D97-AF65-F5344CB8AC3E}">
        <p14:creationId xmlns:p14="http://schemas.microsoft.com/office/powerpoint/2010/main" val="389065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6019800"/>
          </a:xfrm>
          <a:solidFill>
            <a:schemeClr val="accent2">
              <a:lumMod val="20000"/>
              <a:lumOff val="80000"/>
            </a:schemeClr>
          </a:solidFill>
          <a:ln>
            <a:solidFill>
              <a:schemeClr val="tx2">
                <a:lumMod val="60000"/>
                <a:lumOff val="40000"/>
              </a:schemeClr>
            </a:solidFill>
          </a:ln>
        </p:spPr>
        <p:txBody>
          <a:bodyPr>
            <a:normAutofit/>
          </a:bodyPr>
          <a:lstStyle/>
          <a:p>
            <a:pPr marL="0" indent="0" algn="just" rtl="1">
              <a:buNone/>
            </a:pPr>
            <a:r>
              <a:rPr lang="en-US" dirty="0" smtClean="0"/>
              <a:t>3</a:t>
            </a:r>
            <a:r>
              <a:rPr lang="ar-SA" dirty="0" smtClean="0"/>
              <a:t>) </a:t>
            </a:r>
            <a:r>
              <a:rPr lang="ar-SA" dirty="0"/>
              <a:t>دور الجامعة في تطوير إدارة وخدمات التعليم الأساسي من خلال تخريج معلمين وإداريين وإجراء الدراسات التقويمية لأوضاع الإدارة التعليمية وإلقاء الضوء على جوانب النقص والقصر والضعف وتقديم الاقتراحات والتوصيات والانتشارات العلمية والفنية لتدعيمها وتطويرها </a:t>
            </a:r>
            <a:r>
              <a:rPr lang="ar-SA" dirty="0" smtClean="0"/>
              <a:t>.</a:t>
            </a:r>
            <a:endParaRPr lang="en-US" dirty="0" smtClean="0"/>
          </a:p>
          <a:p>
            <a:pPr marL="0" indent="0" algn="just" rtl="1">
              <a:buNone/>
            </a:pPr>
            <a:endParaRPr lang="en-US" dirty="0"/>
          </a:p>
          <a:p>
            <a:pPr marL="0" indent="0" algn="just" rtl="1">
              <a:buNone/>
            </a:pPr>
            <a:r>
              <a:rPr lang="ar-SA" dirty="0"/>
              <a:t>4) دور الجامعة في إعداد وتدريب معلمي التعليم الأساسي في أثناء الخدمة من خلال مراكز البحوث ومراكز التعليم المستمر .</a:t>
            </a:r>
            <a:endParaRPr lang="en-US" dirty="0"/>
          </a:p>
          <a:p>
            <a:pPr marL="0" indent="0" algn="just" rtl="1">
              <a:buNone/>
            </a:pPr>
            <a:endParaRPr lang="en-US" dirty="0"/>
          </a:p>
        </p:txBody>
      </p:sp>
    </p:spTree>
    <p:extLst>
      <p:ext uri="{BB962C8B-B14F-4D97-AF65-F5344CB8AC3E}">
        <p14:creationId xmlns:p14="http://schemas.microsoft.com/office/powerpoint/2010/main" val="1572993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856</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الأدارة المدرسية في التعليم الأساسي الفصل السادس</vt:lpstr>
      <vt:lpstr>    معلمو التعليم الأساسي     خطط التعليم الأساسي</vt:lpstr>
      <vt:lpstr>PowerPoint Presentation</vt:lpstr>
      <vt:lpstr>    الإدارة المدرسية في التعليم الأساسي     خطط التعليم الأساسي</vt:lpstr>
      <vt:lpstr>PowerPoint Presentation</vt:lpstr>
      <vt:lpstr>    الإشراف التربوي في مرحلة التعليم الأساسي    خطط التعليم الأساسي</vt:lpstr>
      <vt:lpstr>    دور الجامعات في تطوير إدارة التعليم الأساسي    خطط التعليم الأساسي</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45</cp:revision>
  <dcterms:created xsi:type="dcterms:W3CDTF">2006-08-16T00:00:00Z</dcterms:created>
  <dcterms:modified xsi:type="dcterms:W3CDTF">2023-04-05T17:27:33Z</dcterms:modified>
</cp:coreProperties>
</file>